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99" r:id="rId5"/>
    <p:sldMasterId id="2147483712" r:id="rId6"/>
  </p:sldMasterIdLst>
  <p:notesMasterIdLst>
    <p:notesMasterId r:id="rId16"/>
  </p:notesMasterIdLst>
  <p:handoutMasterIdLst>
    <p:handoutMasterId r:id="rId17"/>
  </p:handoutMasterIdLst>
  <p:sldIdLst>
    <p:sldId id="256" r:id="rId7"/>
    <p:sldId id="1120" r:id="rId8"/>
    <p:sldId id="1038" r:id="rId9"/>
    <p:sldId id="1242" r:id="rId10"/>
    <p:sldId id="1207" r:id="rId11"/>
    <p:sldId id="1211" r:id="rId12"/>
    <p:sldId id="1290" r:id="rId13"/>
    <p:sldId id="971" r:id="rId14"/>
    <p:sldId id="1276" r:id="rId15"/>
  </p:sldIdLst>
  <p:sldSz cx="9144000" cy="6858000" type="screen4x3"/>
  <p:notesSz cx="6858000" cy="9144000"/>
  <p:defaultTextStyle>
    <a:defPPr>
      <a:defRPr lang="en-US"/>
    </a:defPPr>
    <a:lvl1pPr marL="0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30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57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88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14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644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974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299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630" algn="l" defTabSz="456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" initials="" lastIdx="25" clrIdx="0"/>
  <p:cmAuthor id="7" name="Heidi Guarino" initials="HG" lastIdx="26" clrIdx="7">
    <p:extLst>
      <p:ext uri="{19B8F6BF-5375-455C-9EA6-DF929625EA0E}">
        <p15:presenceInfo xmlns:p15="http://schemas.microsoft.com/office/powerpoint/2012/main" userId="Heidi Guarino" providerId="None"/>
      </p:ext>
    </p:extLst>
  </p:cmAuthor>
  <p:cmAuthor id="1" name="Rebecca Ryan" initials="RR" lastIdx="30" clrIdx="1">
    <p:extLst>
      <p:ext uri="{19B8F6BF-5375-455C-9EA6-DF929625EA0E}">
        <p15:presenceInfo xmlns:p15="http://schemas.microsoft.com/office/powerpoint/2012/main" userId="Rebecca Ryan" providerId="None"/>
      </p:ext>
    </p:extLst>
  </p:cmAuthor>
  <p:cmAuthor id="8" name="Susan R. Bodary" initials="SRB" lastIdx="37" clrIdx="8">
    <p:extLst>
      <p:ext uri="{19B8F6BF-5375-455C-9EA6-DF929625EA0E}">
        <p15:presenceInfo xmlns:p15="http://schemas.microsoft.com/office/powerpoint/2012/main" userId="S::sbodary@education-first.com::28025540-a018-49ec-88bd-4202b2012120" providerId="AD"/>
      </p:ext>
    </p:extLst>
  </p:cmAuthor>
  <p:cmAuthor id="2" name="Education First" initials="EF" lastIdx="64" clrIdx="2">
    <p:extLst>
      <p:ext uri="{19B8F6BF-5375-455C-9EA6-DF929625EA0E}">
        <p15:presenceInfo xmlns:p15="http://schemas.microsoft.com/office/powerpoint/2012/main" userId="5a79129d72cbde93" providerId="Windows Live"/>
      </p:ext>
    </p:extLst>
  </p:cmAuthor>
  <p:cmAuthor id="9" name="Colette Astorgue" initials="CA" lastIdx="4" clrIdx="9">
    <p:extLst>
      <p:ext uri="{19B8F6BF-5375-455C-9EA6-DF929625EA0E}">
        <p15:presenceInfo xmlns:p15="http://schemas.microsoft.com/office/powerpoint/2012/main" userId="S::castorgue@education-first.com::f28206a4-7686-40ba-ade4-31782df3e5d9" providerId="AD"/>
      </p:ext>
    </p:extLst>
  </p:cmAuthor>
  <p:cmAuthor id="3" name="Danyell Lewis" initials="DL" lastIdx="10" clrIdx="3">
    <p:extLst>
      <p:ext uri="{19B8F6BF-5375-455C-9EA6-DF929625EA0E}">
        <p15:presenceInfo xmlns:p15="http://schemas.microsoft.com/office/powerpoint/2012/main" userId="Danyell Lewis" providerId="None"/>
      </p:ext>
    </p:extLst>
  </p:cmAuthor>
  <p:cmAuthor id="4" name="Susan Bodary" initials="SB" lastIdx="10" clrIdx="4">
    <p:extLst>
      <p:ext uri="{19B8F6BF-5375-455C-9EA6-DF929625EA0E}">
        <p15:presenceInfo xmlns:p15="http://schemas.microsoft.com/office/powerpoint/2012/main" userId="Susan Bodary" providerId="None"/>
      </p:ext>
    </p:extLst>
  </p:cmAuthor>
  <p:cmAuthor id="5" name="Brinnie Ramsey" initials="BR" lastIdx="68" clrIdx="5">
    <p:extLst>
      <p:ext uri="{19B8F6BF-5375-455C-9EA6-DF929625EA0E}">
        <p15:presenceInfo xmlns:p15="http://schemas.microsoft.com/office/powerpoint/2012/main" userId="Brinnie Ramsey" providerId="None"/>
      </p:ext>
    </p:extLst>
  </p:cmAuthor>
  <p:cmAuthor id="6" name="Rebecca Ryan" initials="RR [2]" lastIdx="61" clrIdx="6">
    <p:extLst>
      <p:ext uri="{19B8F6BF-5375-455C-9EA6-DF929625EA0E}">
        <p15:presenceInfo xmlns:p15="http://schemas.microsoft.com/office/powerpoint/2012/main" userId="S::rryan@education-first.com::a3a52afb-af97-4e29-9bcb-7fd12f8ff0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B8B"/>
    <a:srgbClr val="000000"/>
    <a:srgbClr val="0D9C4A"/>
    <a:srgbClr val="F99F1C"/>
    <a:srgbClr val="007896"/>
    <a:srgbClr val="8DC63F"/>
    <a:srgbClr val="FFDF89"/>
    <a:srgbClr val="FFFFFF"/>
    <a:srgbClr val="5F5F5F"/>
    <a:srgbClr val="D5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8684" autoAdjust="0"/>
  </p:normalViewPr>
  <p:slideViewPr>
    <p:cSldViewPr snapToGrid="0" snapToObjects="1">
      <p:cViewPr varScale="1">
        <p:scale>
          <a:sx n="71" d="100"/>
          <a:sy n="71" d="100"/>
        </p:scale>
        <p:origin x="97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6644D-207C-4FA2-A443-9DDFDC729E67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F4611AAC-156B-45DF-816D-6EB5A50CA5AE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June: 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Project Kickoff</a:t>
          </a:r>
        </a:p>
      </dgm:t>
    </dgm:pt>
    <dgm:pt modelId="{57B1EFAA-A517-4C83-9B09-563ADE433D3A}" type="parTrans" cxnId="{E0C11505-14F3-4F95-A837-EC04E77D1926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2E1CC7-51A7-4E9D-B3F3-7F56F9B53535}" type="sibTrans" cxnId="{E0C11505-14F3-4F95-A837-EC04E77D1926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198419-74B8-4B0F-B33E-78FE2FB87A4B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July</a:t>
          </a:r>
          <a:r>
            <a:rPr lang="en-US" b="1" dirty="0">
              <a:solidFill>
                <a:prstClr val="white"/>
              </a:solidFill>
              <a:latin typeface="Calibri" panose="020F0502020204030204" pitchFamily="34" charset="0"/>
              <a:ea typeface="ヒラギノ角ゴ ProN W3"/>
              <a:cs typeface="Calibri" panose="020F0502020204030204" pitchFamily="34" charset="0"/>
            </a:rPr>
            <a:t>–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August: 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Research and Interviews</a:t>
          </a:r>
        </a:p>
      </dgm:t>
    </dgm:pt>
    <dgm:pt modelId="{E03556CE-EB96-402E-B035-45EE187F3BB7}" type="parTrans" cxnId="{43FCB80A-AA0C-4FAB-BFB2-A05A93BADD36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990FAD-7B24-4584-A217-B14B6CA1F65A}" type="sibTrans" cxnId="{43FCB80A-AA0C-4FAB-BFB2-A05A93BADD36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CD06B8-AF14-47DD-AFCD-E05B09CF846E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Sept</a:t>
          </a:r>
          <a:r>
            <a:rPr lang="en-US" b="1" dirty="0">
              <a:solidFill>
                <a:prstClr val="white"/>
              </a:solidFill>
              <a:latin typeface="Calibri" panose="020F0502020204030204" pitchFamily="34" charset="0"/>
              <a:ea typeface="ヒラギノ角ゴ ProN W3"/>
              <a:cs typeface="Calibri" panose="020F0502020204030204" pitchFamily="34" charset="0"/>
            </a:rPr>
            <a:t>–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Nov: 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Plan Development and Review </a:t>
          </a:r>
        </a:p>
      </dgm:t>
    </dgm:pt>
    <dgm:pt modelId="{DDDEBBC3-8303-475E-ABFF-0F112005511E}" type="parTrans" cxnId="{71DDFD0D-FF7B-4E26-AEE5-2D4B8C16A030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0D506B-5757-4F33-B2A1-C47334A81899}" type="sibTrans" cxnId="{71DDFD0D-FF7B-4E26-AEE5-2D4B8C16A030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BED16C-C339-422F-9F4A-CBED87B0F81C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December: 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Finalize Plan</a:t>
          </a:r>
        </a:p>
      </dgm:t>
    </dgm:pt>
    <dgm:pt modelId="{1B572001-828B-40A3-AB25-0ADDCB2B6169}" type="parTrans" cxnId="{478E2B1C-7133-43A4-AB56-102E3DF64B24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CADFC8-2EA3-4E4C-9A9F-3503473F23C9}" type="sibTrans" cxnId="{478E2B1C-7133-43A4-AB56-102E3DF64B24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C0F270-8055-43F0-B1DD-B3F850DD234F}">
      <dgm:prSet phldrT="[Text]" custT="1"/>
      <dgm:spPr>
        <a:solidFill>
          <a:srgbClr val="F99F1C"/>
        </a:solidFill>
      </dgm:spPr>
      <dgm:t>
        <a:bodyPr/>
        <a:lstStyle/>
        <a:p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Ja</a:t>
          </a:r>
          <a:r>
            <a:rPr lang="en-US" sz="1400" b="1" kern="1200" dirty="0">
              <a:solidFill>
                <a:prstClr val="white"/>
              </a:solidFill>
              <a:latin typeface="Calibri" panose="020F0502020204030204" pitchFamily="34" charset="0"/>
              <a:ea typeface="ヒラギノ角ゴ ProN W3"/>
              <a:cs typeface="Calibri" panose="020F0502020204030204" pitchFamily="34" charset="0"/>
            </a:rPr>
            <a:t>n–June</a:t>
          </a: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Listening Tour</a:t>
          </a:r>
        </a:p>
      </dgm:t>
    </dgm:pt>
    <dgm:pt modelId="{976B7365-30CB-4163-8506-D8A215BD479E}" type="parTrans" cxnId="{02942B92-27C7-4EF5-9CC6-BDF60C05875D}">
      <dgm:prSet/>
      <dgm:spPr/>
      <dgm:t>
        <a:bodyPr/>
        <a:lstStyle/>
        <a:p>
          <a:endParaRPr lang="en-US"/>
        </a:p>
      </dgm:t>
    </dgm:pt>
    <dgm:pt modelId="{B2EB711D-495F-4959-9AB6-2EA45A8AF02B}" type="sibTrans" cxnId="{02942B92-27C7-4EF5-9CC6-BDF60C05875D}">
      <dgm:prSet/>
      <dgm:spPr/>
      <dgm:t>
        <a:bodyPr/>
        <a:lstStyle/>
        <a:p>
          <a:endParaRPr lang="en-US"/>
        </a:p>
      </dgm:t>
    </dgm:pt>
    <dgm:pt modelId="{86FDAB8F-2EC0-42A3-92A0-C0ABD40AE4F7}" type="pres">
      <dgm:prSet presAssocID="{12A6644D-207C-4FA2-A443-9DDFDC729E67}" presName="Name0" presStyleCnt="0">
        <dgm:presLayoutVars>
          <dgm:dir/>
          <dgm:animLvl val="lvl"/>
          <dgm:resizeHandles val="exact"/>
        </dgm:presLayoutVars>
      </dgm:prSet>
      <dgm:spPr/>
    </dgm:pt>
    <dgm:pt modelId="{C5EB761B-B00D-43FD-BFED-FD91E9F1C37B}" type="pres">
      <dgm:prSet presAssocID="{43C0F270-8055-43F0-B1DD-B3F850DD234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8FFC375-EF09-494B-AB11-3BDA3354BF3F}" type="pres">
      <dgm:prSet presAssocID="{B2EB711D-495F-4959-9AB6-2EA45A8AF02B}" presName="parTxOnlySpace" presStyleCnt="0"/>
      <dgm:spPr/>
    </dgm:pt>
    <dgm:pt modelId="{32646BBA-650E-465D-A1E3-5BD2E974FDA2}" type="pres">
      <dgm:prSet presAssocID="{F4611AAC-156B-45DF-816D-6EB5A50CA5A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1B8E4B1-75CB-4E00-9F66-953DA3888897}" type="pres">
      <dgm:prSet presAssocID="{EA2E1CC7-51A7-4E9D-B3F3-7F56F9B53535}" presName="parTxOnlySpace" presStyleCnt="0"/>
      <dgm:spPr/>
    </dgm:pt>
    <dgm:pt modelId="{0BD58C98-3C08-4689-BBE3-FB2088663003}" type="pres">
      <dgm:prSet presAssocID="{E9198419-74B8-4B0F-B33E-78FE2FB87A4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15C7975-728C-4821-8A32-B870CEE1C923}" type="pres">
      <dgm:prSet presAssocID="{09990FAD-7B24-4584-A217-B14B6CA1F65A}" presName="parTxOnlySpace" presStyleCnt="0"/>
      <dgm:spPr/>
    </dgm:pt>
    <dgm:pt modelId="{F62515BD-64EB-4760-9EFE-A366E71C2BEC}" type="pres">
      <dgm:prSet presAssocID="{95CD06B8-AF14-47DD-AFCD-E05B09CF846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E73F47E-0699-4507-9BF6-933A35B308C1}" type="pres">
      <dgm:prSet presAssocID="{900D506B-5757-4F33-B2A1-C47334A81899}" presName="parTxOnlySpace" presStyleCnt="0"/>
      <dgm:spPr/>
    </dgm:pt>
    <dgm:pt modelId="{38478E99-6446-4B3B-9C77-6D868CFD2C70}" type="pres">
      <dgm:prSet presAssocID="{D9BED16C-C339-422F-9F4A-CBED87B0F81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C11505-14F3-4F95-A837-EC04E77D1926}" srcId="{12A6644D-207C-4FA2-A443-9DDFDC729E67}" destId="{F4611AAC-156B-45DF-816D-6EB5A50CA5AE}" srcOrd="1" destOrd="0" parTransId="{57B1EFAA-A517-4C83-9B09-563ADE433D3A}" sibTransId="{EA2E1CC7-51A7-4E9D-B3F3-7F56F9B53535}"/>
    <dgm:cxn modelId="{43FCB80A-AA0C-4FAB-BFB2-A05A93BADD36}" srcId="{12A6644D-207C-4FA2-A443-9DDFDC729E67}" destId="{E9198419-74B8-4B0F-B33E-78FE2FB87A4B}" srcOrd="2" destOrd="0" parTransId="{E03556CE-EB96-402E-B035-45EE187F3BB7}" sibTransId="{09990FAD-7B24-4584-A217-B14B6CA1F65A}"/>
    <dgm:cxn modelId="{71DDFD0D-FF7B-4E26-AEE5-2D4B8C16A030}" srcId="{12A6644D-207C-4FA2-A443-9DDFDC729E67}" destId="{95CD06B8-AF14-47DD-AFCD-E05B09CF846E}" srcOrd="3" destOrd="0" parTransId="{DDDEBBC3-8303-475E-ABFF-0F112005511E}" sibTransId="{900D506B-5757-4F33-B2A1-C47334A81899}"/>
    <dgm:cxn modelId="{478E2B1C-7133-43A4-AB56-102E3DF64B24}" srcId="{12A6644D-207C-4FA2-A443-9DDFDC729E67}" destId="{D9BED16C-C339-422F-9F4A-CBED87B0F81C}" srcOrd="4" destOrd="0" parTransId="{1B572001-828B-40A3-AB25-0ADDCB2B6169}" sibTransId="{B7CADFC8-2EA3-4E4C-9A9F-3503473F23C9}"/>
    <dgm:cxn modelId="{D22FAE1D-7263-4C2B-8695-CA6D102F2BD2}" type="presOf" srcId="{E9198419-74B8-4B0F-B33E-78FE2FB87A4B}" destId="{0BD58C98-3C08-4689-BBE3-FB2088663003}" srcOrd="0" destOrd="0" presId="urn:microsoft.com/office/officeart/2005/8/layout/chevron1"/>
    <dgm:cxn modelId="{2AF8982B-B04C-4D5B-B2FA-F735234A6BD5}" type="presOf" srcId="{43C0F270-8055-43F0-B1DD-B3F850DD234F}" destId="{C5EB761B-B00D-43FD-BFED-FD91E9F1C37B}" srcOrd="0" destOrd="0" presId="urn:microsoft.com/office/officeart/2005/8/layout/chevron1"/>
    <dgm:cxn modelId="{5DC0455E-62E7-497D-81AE-3F1F0447B719}" type="presOf" srcId="{95CD06B8-AF14-47DD-AFCD-E05B09CF846E}" destId="{F62515BD-64EB-4760-9EFE-A366E71C2BEC}" srcOrd="0" destOrd="0" presId="urn:microsoft.com/office/officeart/2005/8/layout/chevron1"/>
    <dgm:cxn modelId="{6C619A7A-A208-4E48-BB9E-F80CE55AF7BD}" type="presOf" srcId="{12A6644D-207C-4FA2-A443-9DDFDC729E67}" destId="{86FDAB8F-2EC0-42A3-92A0-C0ABD40AE4F7}" srcOrd="0" destOrd="0" presId="urn:microsoft.com/office/officeart/2005/8/layout/chevron1"/>
    <dgm:cxn modelId="{02942B92-27C7-4EF5-9CC6-BDF60C05875D}" srcId="{12A6644D-207C-4FA2-A443-9DDFDC729E67}" destId="{43C0F270-8055-43F0-B1DD-B3F850DD234F}" srcOrd="0" destOrd="0" parTransId="{976B7365-30CB-4163-8506-D8A215BD479E}" sibTransId="{B2EB711D-495F-4959-9AB6-2EA45A8AF02B}"/>
    <dgm:cxn modelId="{13CA47F2-43D0-4B0C-957B-074B7D98D57D}" type="presOf" srcId="{D9BED16C-C339-422F-9F4A-CBED87B0F81C}" destId="{38478E99-6446-4B3B-9C77-6D868CFD2C70}" srcOrd="0" destOrd="0" presId="urn:microsoft.com/office/officeart/2005/8/layout/chevron1"/>
    <dgm:cxn modelId="{448294F7-309D-4B51-9662-33285161835B}" type="presOf" srcId="{F4611AAC-156B-45DF-816D-6EB5A50CA5AE}" destId="{32646BBA-650E-465D-A1E3-5BD2E974FDA2}" srcOrd="0" destOrd="0" presId="urn:microsoft.com/office/officeart/2005/8/layout/chevron1"/>
    <dgm:cxn modelId="{4159EFA4-F06B-4C23-A569-E40264A3A46A}" type="presParOf" srcId="{86FDAB8F-2EC0-42A3-92A0-C0ABD40AE4F7}" destId="{C5EB761B-B00D-43FD-BFED-FD91E9F1C37B}" srcOrd="0" destOrd="0" presId="urn:microsoft.com/office/officeart/2005/8/layout/chevron1"/>
    <dgm:cxn modelId="{EF89CA39-34EE-4C86-B2A7-22493145DB94}" type="presParOf" srcId="{86FDAB8F-2EC0-42A3-92A0-C0ABD40AE4F7}" destId="{88FFC375-EF09-494B-AB11-3BDA3354BF3F}" srcOrd="1" destOrd="0" presId="urn:microsoft.com/office/officeart/2005/8/layout/chevron1"/>
    <dgm:cxn modelId="{2AA271A7-D9FB-4845-9CAB-720EC7F38877}" type="presParOf" srcId="{86FDAB8F-2EC0-42A3-92A0-C0ABD40AE4F7}" destId="{32646BBA-650E-465D-A1E3-5BD2E974FDA2}" srcOrd="2" destOrd="0" presId="urn:microsoft.com/office/officeart/2005/8/layout/chevron1"/>
    <dgm:cxn modelId="{C1979C83-CB79-4873-9855-B5034D75880B}" type="presParOf" srcId="{86FDAB8F-2EC0-42A3-92A0-C0ABD40AE4F7}" destId="{A1B8E4B1-75CB-4E00-9F66-953DA3888897}" srcOrd="3" destOrd="0" presId="urn:microsoft.com/office/officeart/2005/8/layout/chevron1"/>
    <dgm:cxn modelId="{A504E445-A26F-43C1-92D1-2CE1F00600A4}" type="presParOf" srcId="{86FDAB8F-2EC0-42A3-92A0-C0ABD40AE4F7}" destId="{0BD58C98-3C08-4689-BBE3-FB2088663003}" srcOrd="4" destOrd="0" presId="urn:microsoft.com/office/officeart/2005/8/layout/chevron1"/>
    <dgm:cxn modelId="{E0520D7E-507B-4187-939A-4564C6D9BEFC}" type="presParOf" srcId="{86FDAB8F-2EC0-42A3-92A0-C0ABD40AE4F7}" destId="{315C7975-728C-4821-8A32-B870CEE1C923}" srcOrd="5" destOrd="0" presId="urn:microsoft.com/office/officeart/2005/8/layout/chevron1"/>
    <dgm:cxn modelId="{B23DE569-C278-44AE-B8A1-BCBA9E9C6E61}" type="presParOf" srcId="{86FDAB8F-2EC0-42A3-92A0-C0ABD40AE4F7}" destId="{F62515BD-64EB-4760-9EFE-A366E71C2BEC}" srcOrd="6" destOrd="0" presId="urn:microsoft.com/office/officeart/2005/8/layout/chevron1"/>
    <dgm:cxn modelId="{E4AFC2D5-0A3A-49E4-BDFA-59F4E406CDFA}" type="presParOf" srcId="{86FDAB8F-2EC0-42A3-92A0-C0ABD40AE4F7}" destId="{9E73F47E-0699-4507-9BF6-933A35B308C1}" srcOrd="7" destOrd="0" presId="urn:microsoft.com/office/officeart/2005/8/layout/chevron1"/>
    <dgm:cxn modelId="{F35FD49E-E220-4952-AACA-C6E6D8704A21}" type="presParOf" srcId="{86FDAB8F-2EC0-42A3-92A0-C0ABD40AE4F7}" destId="{38478E99-6446-4B3B-9C77-6D868CFD2C7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761B-B00D-43FD-BFED-FD91E9F1C37B}">
      <dsp:nvSpPr>
        <dsp:cNvPr id="0" name=""/>
        <dsp:cNvSpPr/>
      </dsp:nvSpPr>
      <dsp:spPr>
        <a:xfrm>
          <a:off x="2232" y="11684"/>
          <a:ext cx="1986855" cy="794742"/>
        </a:xfrm>
        <a:prstGeom prst="chevron">
          <a:avLst/>
        </a:prstGeom>
        <a:solidFill>
          <a:srgbClr val="F99F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Ja</a:t>
          </a:r>
          <a:r>
            <a:rPr lang="en-US" sz="1400" b="1" kern="1200" dirty="0">
              <a:solidFill>
                <a:prstClr val="white"/>
              </a:solidFill>
              <a:latin typeface="Calibri" panose="020F0502020204030204" pitchFamily="34" charset="0"/>
              <a:ea typeface="ヒラギノ角ゴ ProN W3"/>
              <a:cs typeface="Calibri" panose="020F0502020204030204" pitchFamily="34" charset="0"/>
            </a:rPr>
            <a:t>n–June</a:t>
          </a: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Listening Tour</a:t>
          </a:r>
        </a:p>
      </dsp:txBody>
      <dsp:txXfrm>
        <a:off x="399603" y="11684"/>
        <a:ext cx="1192113" cy="794742"/>
      </dsp:txXfrm>
    </dsp:sp>
    <dsp:sp modelId="{32646BBA-650E-465D-A1E3-5BD2E974FDA2}">
      <dsp:nvSpPr>
        <dsp:cNvPr id="0" name=""/>
        <dsp:cNvSpPr/>
      </dsp:nvSpPr>
      <dsp:spPr>
        <a:xfrm>
          <a:off x="1790402" y="11684"/>
          <a:ext cx="1986855" cy="79474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June: </a:t>
          </a:r>
          <a:r>
            <a:rPr lang="en-U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Project Kickoff</a:t>
          </a:r>
        </a:p>
      </dsp:txBody>
      <dsp:txXfrm>
        <a:off x="2187773" y="11684"/>
        <a:ext cx="1192113" cy="794742"/>
      </dsp:txXfrm>
    </dsp:sp>
    <dsp:sp modelId="{0BD58C98-3C08-4689-BBE3-FB2088663003}">
      <dsp:nvSpPr>
        <dsp:cNvPr id="0" name=""/>
        <dsp:cNvSpPr/>
      </dsp:nvSpPr>
      <dsp:spPr>
        <a:xfrm>
          <a:off x="3578571" y="11684"/>
          <a:ext cx="1986855" cy="79474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July</a:t>
          </a:r>
          <a:r>
            <a:rPr lang="en-US" sz="1400" b="1" kern="1200" dirty="0">
              <a:solidFill>
                <a:prstClr val="white"/>
              </a:solidFill>
              <a:latin typeface="Calibri" panose="020F0502020204030204" pitchFamily="34" charset="0"/>
              <a:ea typeface="ヒラギノ角ゴ ProN W3"/>
              <a:cs typeface="Calibri" panose="020F0502020204030204" pitchFamily="34" charset="0"/>
            </a:rPr>
            <a:t>–</a:t>
          </a: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August: </a:t>
          </a:r>
          <a:r>
            <a:rPr lang="en-U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Research and Interviews</a:t>
          </a:r>
        </a:p>
      </dsp:txBody>
      <dsp:txXfrm>
        <a:off x="3975942" y="11684"/>
        <a:ext cx="1192113" cy="794742"/>
      </dsp:txXfrm>
    </dsp:sp>
    <dsp:sp modelId="{F62515BD-64EB-4760-9EFE-A366E71C2BEC}">
      <dsp:nvSpPr>
        <dsp:cNvPr id="0" name=""/>
        <dsp:cNvSpPr/>
      </dsp:nvSpPr>
      <dsp:spPr>
        <a:xfrm>
          <a:off x="5366741" y="11684"/>
          <a:ext cx="1986855" cy="79474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Sept</a:t>
          </a:r>
          <a:r>
            <a:rPr lang="en-US" sz="1400" b="1" kern="1200" dirty="0">
              <a:solidFill>
                <a:prstClr val="white"/>
              </a:solidFill>
              <a:latin typeface="Calibri" panose="020F0502020204030204" pitchFamily="34" charset="0"/>
              <a:ea typeface="ヒラギノ角ゴ ProN W3"/>
              <a:cs typeface="Calibri" panose="020F0502020204030204" pitchFamily="34" charset="0"/>
            </a:rPr>
            <a:t>–</a:t>
          </a: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Nov: </a:t>
          </a:r>
          <a:r>
            <a:rPr lang="en-U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Plan Development and Review </a:t>
          </a:r>
        </a:p>
      </dsp:txBody>
      <dsp:txXfrm>
        <a:off x="5764112" y="11684"/>
        <a:ext cx="1192113" cy="794742"/>
      </dsp:txXfrm>
    </dsp:sp>
    <dsp:sp modelId="{38478E99-6446-4B3B-9C77-6D868CFD2C70}">
      <dsp:nvSpPr>
        <dsp:cNvPr id="0" name=""/>
        <dsp:cNvSpPr/>
      </dsp:nvSpPr>
      <dsp:spPr>
        <a:xfrm>
          <a:off x="7154911" y="11684"/>
          <a:ext cx="1986855" cy="79474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December: </a:t>
          </a:r>
          <a:r>
            <a:rPr lang="en-U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Finalize Plan</a:t>
          </a:r>
        </a:p>
      </dsp:txBody>
      <dsp:txXfrm>
        <a:off x="7552282" y="11684"/>
        <a:ext cx="1192113" cy="79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70F0-BE05-9B4D-84D7-B86D97A1683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31058-D927-2449-8252-4432E75C6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61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75FB-B883-674F-817C-13A6B0368569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6D30-F3A5-AE40-9C01-CE268C8B9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30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57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88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14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44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74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299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30" algn="l" defTabSz="456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 of the PIE Network are united by our belief that education can - and should - be transformative, and that change is needed now so that every student has an equitable and excellent education. We also believe that policy is a critical lever for systems change, establishing expectations, and driving resources to meet needs. We put these beliefs into action by:</a:t>
            </a:r>
          </a:p>
          <a:p>
            <a:r>
              <a:rPr lang="en-US" dirty="0"/>
              <a:t>Listening to, engaging, and authentically elevating the leadership of students, families, and educators.</a:t>
            </a:r>
          </a:p>
          <a:p>
            <a:r>
              <a:rPr lang="en-US" dirty="0"/>
              <a:t>Using data and evidence to drive innovation, improvement, and quality. </a:t>
            </a:r>
          </a:p>
          <a:p>
            <a:r>
              <a:rPr lang="en-US" dirty="0"/>
              <a:t>Changing the system so that that policy, funding, and education designs adapt to best support student needs and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6D30-F3A5-AE40-9C01-CE268C8B9C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1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6D30-F3A5-AE40-9C01-CE268C8B9C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6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d877b224b_0_0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spcFirstLastPara="1" wrap="square" lIns="96634" tIns="48304" rIns="96634" bIns="48304" anchor="t" anchorCtr="0">
            <a:noAutofit/>
          </a:bodyPr>
          <a:lstStyle/>
          <a:p>
            <a:endParaRPr dirty="0"/>
          </a:p>
        </p:txBody>
      </p:sp>
      <p:sp>
        <p:nvSpPr>
          <p:cNvPr id="201" name="Google Shape;201;g4d877b2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65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d877b22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g4d877b2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06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d877b224b_0_0:notes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spcFirstLastPara="1" wrap="square" lIns="96634" tIns="48304" rIns="96634" bIns="48304" anchor="t" anchorCtr="0">
            <a:noAutofit/>
          </a:bodyPr>
          <a:lstStyle/>
          <a:p>
            <a:r>
              <a:rPr lang="en-US" sz="1200" dirty="0">
                <a:solidFill>
                  <a:srgbClr val="F99F1C"/>
                </a:solidFill>
                <a:cs typeface="Calibri" panose="020F0502020204030204" pitchFamily="34" charset="0"/>
              </a:rPr>
              <a:t>A new, bold vision and mission for the Network broadens its focus, promotes equity and diversity, and better depicts the current needs of the field and the work ahead</a:t>
            </a:r>
            <a:endParaRPr dirty="0"/>
          </a:p>
        </p:txBody>
      </p:sp>
      <p:sp>
        <p:nvSpPr>
          <p:cNvPr id="201" name="Google Shape;201;g4d877b2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44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pillars are the ties that bind members, and are a critical factor in determining Network membership.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16D30-F3A5-AE40-9C01-CE268C8B9C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2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6D30-F3A5-AE40-9C01-CE268C8B9C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2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8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61" indent="0" algn="ctr">
              <a:buNone/>
              <a:defRPr/>
            </a:lvl2pPr>
            <a:lvl3pPr marL="641724" indent="0" algn="ctr">
              <a:buNone/>
              <a:defRPr/>
            </a:lvl3pPr>
            <a:lvl4pPr marL="962583" indent="0" algn="ctr">
              <a:buNone/>
              <a:defRPr/>
            </a:lvl4pPr>
            <a:lvl5pPr marL="1283445" indent="0" algn="ctr">
              <a:buNone/>
              <a:defRPr/>
            </a:lvl5pPr>
            <a:lvl6pPr marL="1604304" indent="0" algn="ctr">
              <a:buNone/>
              <a:defRPr/>
            </a:lvl6pPr>
            <a:lvl7pPr marL="1925166" indent="0" algn="ctr">
              <a:buNone/>
              <a:defRPr/>
            </a:lvl7pPr>
            <a:lvl8pPr marL="2246032" indent="0" algn="ctr">
              <a:buNone/>
              <a:defRPr/>
            </a:lvl8pPr>
            <a:lvl9pPr marL="25668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6976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5345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764" y="446499"/>
            <a:ext cx="1616273" cy="5518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5938" y="446499"/>
            <a:ext cx="4741664" cy="55185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3086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9977" y="201817"/>
            <a:ext cx="8624048" cy="533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>
          <a:xfrm>
            <a:off x="259977" y="1837578"/>
            <a:ext cx="862404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453317"/>
            <a:ext cx="612648" cy="274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1A25517-7F86-4871-894F-6263265018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9977" y="201817"/>
            <a:ext cx="8624048" cy="533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453317"/>
            <a:ext cx="612648" cy="274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1A25517-7F86-4871-894F-626326501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2560320"/>
            <a:ext cx="9144000" cy="42976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8247" y="2870618"/>
            <a:ext cx="7775389" cy="1609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Publication Title: A title that is very long and totally compelling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94484" y="4728696"/>
            <a:ext cx="3955033" cy="579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16" y="5920552"/>
            <a:ext cx="2324868" cy="430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>
          <a:xfrm>
            <a:off x="-1" y="-1"/>
            <a:ext cx="9141619" cy="26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9896"/>
            <a:ext cx="9144000" cy="3657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:\Users\Priti Sanghani\AppData\Local\Microsoft\Windows\Temporary Internet Files\Content.Outlook\413XZJL6\edfirst_logo_horiz_RGB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/>
          <a:stretch/>
        </p:blipFill>
        <p:spPr bwMode="auto">
          <a:xfrm>
            <a:off x="187459" y="222702"/>
            <a:ext cx="4814047" cy="8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36414" y="2563374"/>
            <a:ext cx="5883257" cy="1118132"/>
          </a:xfrm>
        </p:spPr>
        <p:txBody>
          <a:bodyPr>
            <a:noAutofit/>
          </a:bodyPr>
          <a:lstStyle>
            <a:lvl1pPr marL="0" indent="0" algn="ctr">
              <a:buNone/>
              <a:defRPr sz="4200" baseline="0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36413" y="3794506"/>
            <a:ext cx="5883257" cy="579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5" y="2524412"/>
            <a:ext cx="2168568" cy="2168568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1660" y="6417630"/>
            <a:ext cx="549751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ym typeface="Wingdings" panose="05000000000000000000" pitchFamily="2" charset="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PREPARED FOR [CLIENT]    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77297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0988" y="1651000"/>
            <a:ext cx="7832725" cy="141446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56" y="2476432"/>
            <a:ext cx="5633391" cy="5633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6032750"/>
            <a:ext cx="2324868" cy="4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11296" y="2800350"/>
            <a:ext cx="6326152" cy="76162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0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15033" y="2800350"/>
            <a:ext cx="696262" cy="76162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0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 |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15034" y="3611651"/>
            <a:ext cx="7022413" cy="685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67072" y="3157929"/>
            <a:ext cx="6867144" cy="53299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453317"/>
            <a:ext cx="612648" cy="274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1A25517-7F86-4871-894F-62632650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11296" y="2800350"/>
            <a:ext cx="6326152" cy="76162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0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15033" y="2800350"/>
            <a:ext cx="696262" cy="76162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000" b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 |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15034" y="3611651"/>
            <a:ext cx="7022413" cy="685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453317"/>
            <a:ext cx="612648" cy="274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1A25517-7F86-4871-894F-6263265018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52873" y="3154680"/>
            <a:ext cx="6858000" cy="548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4" r="49981"/>
          <a:stretch/>
        </p:blipFill>
        <p:spPr>
          <a:xfrm rot="16200000">
            <a:off x="4690" y="-4691"/>
            <a:ext cx="541070" cy="5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6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[5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riti Sanghani\AppData\Local\Microsoft\Windows\Temporary Internet Files\Content.Outlook\413XZJL6\edfirst_logo_horiz_RGB (2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/>
        </p:blipFill>
        <p:spPr bwMode="auto">
          <a:xfrm>
            <a:off x="153964" y="192820"/>
            <a:ext cx="4704908" cy="7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3963" y="2950863"/>
            <a:ext cx="4704909" cy="692141"/>
          </a:xfrm>
        </p:spPr>
        <p:txBody>
          <a:bodyPr>
            <a:noAutofit/>
          </a:bodyPr>
          <a:lstStyle>
            <a:lvl1pPr marL="0" indent="0" algn="l">
              <a:buNone/>
              <a:defRPr sz="4200">
                <a:solidFill>
                  <a:schemeClr val="tx2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3964" y="3782455"/>
            <a:ext cx="4704908" cy="579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74920" y="0"/>
            <a:ext cx="406908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4167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[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9896"/>
            <a:ext cx="9144000" cy="3657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:\Users\Priti Sanghani\AppData\Local\Microsoft\Windows\Temporary Internet Files\Content.Outlook\413XZJL6\edfirst_logo_horiz_RGB (2)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/>
          <a:stretch/>
        </p:blipFill>
        <p:spPr bwMode="auto">
          <a:xfrm>
            <a:off x="153963" y="192820"/>
            <a:ext cx="5790400" cy="8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3963" y="2068988"/>
            <a:ext cx="5069473" cy="692141"/>
          </a:xfrm>
        </p:spPr>
        <p:txBody>
          <a:bodyPr>
            <a:noAutofit/>
          </a:bodyPr>
          <a:lstStyle>
            <a:lvl1pPr marL="0" indent="0" algn="l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3964" y="2900580"/>
            <a:ext cx="5069472" cy="579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76863" y="1779588"/>
            <a:ext cx="3767137" cy="3657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05200"/>
            <a:ext cx="9144000" cy="25850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Priti Sanghani\AppData\Local\Microsoft\Windows\Temporary Internet Files\Content.Outlook\413XZJL6\edfirst_logo_horiz_RGB (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32"/>
            <a:ext cx="5791200" cy="8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962401" y="4267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Cali"/>
              </a:rPr>
              <a:t>Thank you!</a:t>
            </a:r>
          </a:p>
          <a:p>
            <a:r>
              <a:rPr lang="en-US" sz="2400" b="1" dirty="0">
                <a:solidFill>
                  <a:schemeClr val="bg1"/>
                </a:solidFill>
                <a:cs typeface="Cali"/>
              </a:rPr>
              <a:t>www.education-first.com</a:t>
            </a:r>
          </a:p>
        </p:txBody>
      </p:sp>
    </p:spTree>
    <p:extLst>
      <p:ext uri="{BB962C8B-B14F-4D97-AF65-F5344CB8AC3E}">
        <p14:creationId xmlns:p14="http://schemas.microsoft.com/office/powerpoint/2010/main" val="149314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850"/>
            <a:stretch/>
          </p:blipFill>
          <p:spPr>
            <a:xfrm>
              <a:off x="0" y="0"/>
              <a:ext cx="9144000" cy="26265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2626599"/>
              <a:ext cx="9144000" cy="4231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1" y="5824530"/>
            <a:ext cx="2471358" cy="6775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5448" y="3884700"/>
            <a:ext cx="8833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Education-First.com</a:t>
            </a:r>
          </a:p>
        </p:txBody>
      </p:sp>
    </p:spTree>
    <p:extLst>
      <p:ext uri="{BB962C8B-B14F-4D97-AF65-F5344CB8AC3E}">
        <p14:creationId xmlns:p14="http://schemas.microsoft.com/office/powerpoint/2010/main" val="392941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9977" y="201817"/>
            <a:ext cx="8624048" cy="533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>
          <a:xfrm>
            <a:off x="259977" y="1837578"/>
            <a:ext cx="862404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453317"/>
            <a:ext cx="612648" cy="274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1A25517-7F86-4871-894F-626326501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8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89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E Brand Gu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38788" y="4388555"/>
            <a:ext cx="8058727" cy="21025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824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220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nd guide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11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5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3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E Brand Gu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489" y="376318"/>
            <a:ext cx="4167423" cy="6115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24912" y="376318"/>
            <a:ext cx="3950773" cy="6115164"/>
          </a:xfrm>
          <a:prstGeom prst="rect">
            <a:avLst/>
          </a:prstGeom>
          <a:solidFill>
            <a:srgbClr val="F9850A"/>
          </a:solidFill>
          <a:ln>
            <a:solidFill>
              <a:srgbClr val="F985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89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17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61" indent="0">
              <a:buNone/>
              <a:defRPr sz="1300"/>
            </a:lvl2pPr>
            <a:lvl3pPr marL="641724" indent="0">
              <a:buNone/>
              <a:defRPr sz="1100"/>
            </a:lvl3pPr>
            <a:lvl4pPr marL="962583" indent="0">
              <a:buNone/>
              <a:defRPr sz="1000"/>
            </a:lvl4pPr>
            <a:lvl5pPr marL="1283445" indent="0">
              <a:buNone/>
              <a:defRPr sz="1000"/>
            </a:lvl5pPr>
            <a:lvl6pPr marL="1604304" indent="0">
              <a:buNone/>
              <a:defRPr sz="1000"/>
            </a:lvl6pPr>
            <a:lvl7pPr marL="1925166" indent="0">
              <a:buNone/>
              <a:defRPr sz="1000"/>
            </a:lvl7pPr>
            <a:lvl8pPr marL="2246032" indent="0">
              <a:buNone/>
              <a:defRPr sz="1000"/>
            </a:lvl8pPr>
            <a:lvl9pPr marL="256688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848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79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08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E Brand Gu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22858" y="501757"/>
            <a:ext cx="4796654" cy="221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22858" y="2163827"/>
            <a:ext cx="4295681" cy="1654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32602" y="3692616"/>
            <a:ext cx="3939727" cy="548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332602" y="4119414"/>
            <a:ext cx="3417731" cy="548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222858" y="4546212"/>
            <a:ext cx="3417731" cy="1474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217292" y="3235939"/>
            <a:ext cx="846593" cy="1164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55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370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6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44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7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473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8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544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E Brand Guid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38480" y="1494118"/>
            <a:ext cx="8066820" cy="4931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38479" y="433294"/>
            <a:ext cx="8066821" cy="10608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125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 Brand Gu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F310-8E5A-F445-A8B8-87469610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821744" y="1385391"/>
            <a:ext cx="4015533" cy="40873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33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nd guide 9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746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5937" y="2053843"/>
            <a:ext cx="3178969" cy="391120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2066" y="2053843"/>
            <a:ext cx="3178969" cy="391120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1235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8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61" indent="0" algn="ctr">
              <a:buNone/>
              <a:defRPr/>
            </a:lvl2pPr>
            <a:lvl3pPr marL="641724" indent="0" algn="ctr">
              <a:buNone/>
              <a:defRPr/>
            </a:lvl3pPr>
            <a:lvl4pPr marL="962583" indent="0" algn="ctr">
              <a:buNone/>
              <a:defRPr/>
            </a:lvl4pPr>
            <a:lvl5pPr marL="1283445" indent="0" algn="ctr">
              <a:buNone/>
              <a:defRPr/>
            </a:lvl5pPr>
            <a:lvl6pPr marL="1604304" indent="0" algn="ctr">
              <a:buNone/>
              <a:defRPr/>
            </a:lvl6pPr>
            <a:lvl7pPr marL="1925166" indent="0" algn="ctr">
              <a:buNone/>
              <a:defRPr/>
            </a:lvl7pPr>
            <a:lvl8pPr marL="2246032" indent="0" algn="ctr">
              <a:buNone/>
              <a:defRPr/>
            </a:lvl8pPr>
            <a:lvl9pPr marL="25668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7749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0229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17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61" indent="0">
              <a:buNone/>
              <a:defRPr sz="1300"/>
            </a:lvl2pPr>
            <a:lvl3pPr marL="641724" indent="0">
              <a:buNone/>
              <a:defRPr sz="1100"/>
            </a:lvl3pPr>
            <a:lvl4pPr marL="962583" indent="0">
              <a:buNone/>
              <a:defRPr sz="1000"/>
            </a:lvl4pPr>
            <a:lvl5pPr marL="1283445" indent="0">
              <a:buNone/>
              <a:defRPr sz="1000"/>
            </a:lvl5pPr>
            <a:lvl6pPr marL="1604304" indent="0">
              <a:buNone/>
              <a:defRPr sz="1000"/>
            </a:lvl6pPr>
            <a:lvl7pPr marL="1925166" indent="0">
              <a:buNone/>
              <a:defRPr sz="1000"/>
            </a:lvl7pPr>
            <a:lvl8pPr marL="2246032" indent="0">
              <a:buNone/>
              <a:defRPr sz="1000"/>
            </a:lvl8pPr>
            <a:lvl9pPr marL="256688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3095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5937" y="2053843"/>
            <a:ext cx="3178969" cy="391120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2066" y="2053843"/>
            <a:ext cx="3178969" cy="391120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8797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51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61" indent="0">
              <a:buNone/>
              <a:defRPr sz="1400" b="1"/>
            </a:lvl2pPr>
            <a:lvl3pPr marL="641724" indent="0">
              <a:buNone/>
              <a:defRPr sz="1300" b="1"/>
            </a:lvl3pPr>
            <a:lvl4pPr marL="962583" indent="0">
              <a:buNone/>
              <a:defRPr sz="1100" b="1"/>
            </a:lvl4pPr>
            <a:lvl5pPr marL="1283445" indent="0">
              <a:buNone/>
              <a:defRPr sz="1100" b="1"/>
            </a:lvl5pPr>
            <a:lvl6pPr marL="1604304" indent="0">
              <a:buNone/>
              <a:defRPr sz="1100" b="1"/>
            </a:lvl6pPr>
            <a:lvl7pPr marL="1925166" indent="0">
              <a:buNone/>
              <a:defRPr sz="1100" b="1"/>
            </a:lvl7pPr>
            <a:lvl8pPr marL="2246032" indent="0">
              <a:buNone/>
              <a:defRPr sz="1100" b="1"/>
            </a:lvl8pPr>
            <a:lvl9pPr marL="25668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51" y="2174394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0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61" indent="0">
              <a:buNone/>
              <a:defRPr sz="1400" b="1"/>
            </a:lvl2pPr>
            <a:lvl3pPr marL="641724" indent="0">
              <a:buNone/>
              <a:defRPr sz="1300" b="1"/>
            </a:lvl3pPr>
            <a:lvl4pPr marL="962583" indent="0">
              <a:buNone/>
              <a:defRPr sz="1100" b="1"/>
            </a:lvl4pPr>
            <a:lvl5pPr marL="1283445" indent="0">
              <a:buNone/>
              <a:defRPr sz="1100" b="1"/>
            </a:lvl5pPr>
            <a:lvl6pPr marL="1604304" indent="0">
              <a:buNone/>
              <a:defRPr sz="1100" b="1"/>
            </a:lvl6pPr>
            <a:lvl7pPr marL="1925166" indent="0">
              <a:buNone/>
              <a:defRPr sz="1100" b="1"/>
            </a:lvl7pPr>
            <a:lvl8pPr marL="2246032" indent="0">
              <a:buNone/>
              <a:defRPr sz="1100" b="1"/>
            </a:lvl8pPr>
            <a:lvl9pPr marL="25668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0" y="2174394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987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881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51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61" indent="0">
              <a:buNone/>
              <a:defRPr sz="1400" b="1"/>
            </a:lvl2pPr>
            <a:lvl3pPr marL="641724" indent="0">
              <a:buNone/>
              <a:defRPr sz="1300" b="1"/>
            </a:lvl3pPr>
            <a:lvl4pPr marL="962583" indent="0">
              <a:buNone/>
              <a:defRPr sz="1100" b="1"/>
            </a:lvl4pPr>
            <a:lvl5pPr marL="1283445" indent="0">
              <a:buNone/>
              <a:defRPr sz="1100" b="1"/>
            </a:lvl5pPr>
            <a:lvl6pPr marL="1604304" indent="0">
              <a:buNone/>
              <a:defRPr sz="1100" b="1"/>
            </a:lvl6pPr>
            <a:lvl7pPr marL="1925166" indent="0">
              <a:buNone/>
              <a:defRPr sz="1100" b="1"/>
            </a:lvl7pPr>
            <a:lvl8pPr marL="2246032" indent="0">
              <a:buNone/>
              <a:defRPr sz="1100" b="1"/>
            </a:lvl8pPr>
            <a:lvl9pPr marL="25668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51" y="2174394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0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61" indent="0">
              <a:buNone/>
              <a:defRPr sz="1400" b="1"/>
            </a:lvl2pPr>
            <a:lvl3pPr marL="641724" indent="0">
              <a:buNone/>
              <a:defRPr sz="1300" b="1"/>
            </a:lvl3pPr>
            <a:lvl4pPr marL="962583" indent="0">
              <a:buNone/>
              <a:defRPr sz="1100" b="1"/>
            </a:lvl4pPr>
            <a:lvl5pPr marL="1283445" indent="0">
              <a:buNone/>
              <a:defRPr sz="1100" b="1"/>
            </a:lvl5pPr>
            <a:lvl6pPr marL="1604304" indent="0">
              <a:buNone/>
              <a:defRPr sz="1100" b="1"/>
            </a:lvl6pPr>
            <a:lvl7pPr marL="1925166" indent="0">
              <a:buNone/>
              <a:defRPr sz="1100" b="1"/>
            </a:lvl7pPr>
            <a:lvl8pPr marL="2246032" indent="0">
              <a:buNone/>
              <a:defRPr sz="1100" b="1"/>
            </a:lvl8pPr>
            <a:lvl9pPr marL="25668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0" y="2174394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3292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36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881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90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61" indent="0">
              <a:buNone/>
              <a:defRPr sz="800"/>
            </a:lvl2pPr>
            <a:lvl3pPr marL="641724" indent="0">
              <a:buNone/>
              <a:defRPr sz="700"/>
            </a:lvl3pPr>
            <a:lvl4pPr marL="962583" indent="0">
              <a:buNone/>
              <a:defRPr sz="600"/>
            </a:lvl4pPr>
            <a:lvl5pPr marL="1283445" indent="0">
              <a:buNone/>
              <a:defRPr sz="600"/>
            </a:lvl5pPr>
            <a:lvl6pPr marL="1604304" indent="0">
              <a:buNone/>
              <a:defRPr sz="600"/>
            </a:lvl6pPr>
            <a:lvl7pPr marL="1925166" indent="0">
              <a:buNone/>
              <a:defRPr sz="600"/>
            </a:lvl7pPr>
            <a:lvl8pPr marL="2246032" indent="0">
              <a:buNone/>
              <a:defRPr sz="600"/>
            </a:lvl8pPr>
            <a:lvl9pPr marL="256688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8772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61" indent="0">
              <a:buNone/>
              <a:defRPr sz="2000"/>
            </a:lvl2pPr>
            <a:lvl3pPr marL="641724" indent="0">
              <a:buNone/>
              <a:defRPr sz="1700"/>
            </a:lvl3pPr>
            <a:lvl4pPr marL="962583" indent="0">
              <a:buNone/>
              <a:defRPr sz="1400"/>
            </a:lvl4pPr>
            <a:lvl5pPr marL="1283445" indent="0">
              <a:buNone/>
              <a:defRPr sz="1400"/>
            </a:lvl5pPr>
            <a:lvl6pPr marL="1604304" indent="0">
              <a:buNone/>
              <a:defRPr sz="1400"/>
            </a:lvl6pPr>
            <a:lvl7pPr marL="1925166" indent="0">
              <a:buNone/>
              <a:defRPr sz="1400"/>
            </a:lvl7pPr>
            <a:lvl8pPr marL="2246032" indent="0">
              <a:buNone/>
              <a:defRPr sz="1400"/>
            </a:lvl8pPr>
            <a:lvl9pPr marL="2566889" indent="0">
              <a:buNone/>
              <a:defRPr sz="1400"/>
            </a:lvl9pPr>
          </a:lstStyle>
          <a:p>
            <a:pPr lvl="0"/>
            <a:endParaRPr lang="en-US" noProof="0" dirty="0">
              <a:sym typeface="Helvetica Neue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62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61" indent="0">
              <a:buNone/>
              <a:defRPr sz="800"/>
            </a:lvl2pPr>
            <a:lvl3pPr marL="641724" indent="0">
              <a:buNone/>
              <a:defRPr sz="700"/>
            </a:lvl3pPr>
            <a:lvl4pPr marL="962583" indent="0">
              <a:buNone/>
              <a:defRPr sz="600"/>
            </a:lvl4pPr>
            <a:lvl5pPr marL="1283445" indent="0">
              <a:buNone/>
              <a:defRPr sz="600"/>
            </a:lvl5pPr>
            <a:lvl6pPr marL="1604304" indent="0">
              <a:buNone/>
              <a:defRPr sz="600"/>
            </a:lvl6pPr>
            <a:lvl7pPr marL="1925166" indent="0">
              <a:buNone/>
              <a:defRPr sz="600"/>
            </a:lvl7pPr>
            <a:lvl8pPr marL="2246032" indent="0">
              <a:buNone/>
              <a:defRPr sz="600"/>
            </a:lvl8pPr>
            <a:lvl9pPr marL="256688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151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85938" y="446484"/>
            <a:ext cx="646509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38" y="2053843"/>
            <a:ext cx="6465094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47" tIns="35647" rIns="35647" bIns="3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1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5pPr>
      <a:lvl6pPr marL="320861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6pPr>
      <a:lvl7pPr marL="641724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7pPr>
      <a:lvl8pPr marL="962583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8pPr>
      <a:lvl9pPr marL="1283445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9pPr>
    </p:titleStyle>
    <p:bodyStyle>
      <a:lvl1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1pPr>
      <a:lvl2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2pPr>
      <a:lvl3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3pPr>
      <a:lvl4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4pPr>
      <a:lvl5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5pPr>
      <a:lvl6pPr marL="721936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6pPr>
      <a:lvl7pPr marL="1042799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7pPr>
      <a:lvl8pPr marL="1363661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8pPr>
      <a:lvl9pPr marL="1684521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9pPr>
    </p:bodyStyle>
    <p:otherStyle>
      <a:defPPr>
        <a:defRPr lang="en-US"/>
      </a:defPPr>
      <a:lvl1pPr marL="0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61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724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583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445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304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166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032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889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977" y="201817"/>
            <a:ext cx="8624048" cy="5334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9977" y="1837578"/>
            <a:ext cx="862404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2" y="6453317"/>
            <a:ext cx="612648" cy="274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1A25517-7F86-4871-894F-62632650189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53317"/>
            <a:ext cx="184022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2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1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600" b="1" i="0" kern="1200" baseline="0" dirty="0" smtClean="0">
          <a:solidFill>
            <a:schemeClr val="accent2"/>
          </a:solidFill>
          <a:effectLst/>
          <a:latin typeface="+mj-lt"/>
          <a:ea typeface="+mj-ea"/>
          <a:cs typeface="Arial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Pct val="100000"/>
        <a:buFont typeface="Wingdings" charset="2"/>
        <a:buChar char="§"/>
        <a:tabLst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Pct val="120000"/>
        <a:buFont typeface="Calibri" panose="020F0502020204030204" pitchFamily="34" charset="0"/>
        <a:buChar char="+"/>
        <a:tabLst/>
        <a:defRPr sz="22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Pct val="100000"/>
        <a:buFont typeface="Wingdings" charset="2"/>
        <a:buChar char="§"/>
        <a:tabLst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Pct val="140000"/>
        <a:buFont typeface="Calibri" panose="020F0502020204030204" pitchFamily="34" charset="0"/>
        <a:buChar char="+"/>
        <a:tabLst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Pct val="100000"/>
        <a:buFont typeface="Wingdings" charset="2"/>
        <a:buChar char="§"/>
        <a:tabLst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85938" y="446484"/>
            <a:ext cx="646509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38" y="2053843"/>
            <a:ext cx="6465094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647" tIns="35647" rIns="35647" bIns="3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6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charset="0"/>
        </a:defRPr>
      </a:lvl5pPr>
      <a:lvl6pPr marL="320861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6pPr>
      <a:lvl7pPr marL="641724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7pPr>
      <a:lvl8pPr marL="962583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8pPr>
      <a:lvl9pPr marL="1283445" algn="l" rtl="0" fontAlgn="base">
        <a:spcBef>
          <a:spcPct val="0"/>
        </a:spcBef>
        <a:spcAft>
          <a:spcPct val="0"/>
        </a:spcAft>
        <a:defRPr sz="2100">
          <a:solidFill>
            <a:srgbClr val="808284"/>
          </a:solidFill>
          <a:latin typeface="Helvetica Neue" pitchFamily="-111" charset="0"/>
          <a:ea typeface="ヒラギノ角ゴ ProN W3" pitchFamily="-111" charset="-128"/>
          <a:cs typeface="ヒラギノ角ゴ ProN W3" pitchFamily="-111" charset="-128"/>
          <a:sym typeface="Helvetica Neue" pitchFamily="-111" charset="0"/>
        </a:defRPr>
      </a:lvl9pPr>
    </p:titleStyle>
    <p:bodyStyle>
      <a:lvl1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1pPr>
      <a:lvl2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2pPr>
      <a:lvl3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3pPr>
      <a:lvl4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4pPr>
      <a:lvl5pPr marL="401075" indent="-401075" algn="l" rtl="0" eaLnBrk="0" fontAlgn="base" hangingPunct="0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charset="0"/>
        </a:defRPr>
      </a:lvl5pPr>
      <a:lvl6pPr marL="721936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6pPr>
      <a:lvl7pPr marL="1042799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7pPr>
      <a:lvl8pPr marL="1363661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8pPr>
      <a:lvl9pPr marL="1684521" indent="-401075" algn="l" rtl="0" fontAlgn="base">
        <a:spcBef>
          <a:spcPts val="1687"/>
        </a:spcBef>
        <a:spcAft>
          <a:spcPct val="0"/>
        </a:spcAft>
        <a:buClr>
          <a:srgbClr val="6FBA2C"/>
        </a:buClr>
        <a:buSzPct val="100000"/>
        <a:buFont typeface="Helvetica Neue" pitchFamily="-111" charset="0"/>
        <a:buChar char="•"/>
        <a:defRPr sz="1700">
          <a:solidFill>
            <a:srgbClr val="808284"/>
          </a:solidFill>
          <a:latin typeface="+mn-lt"/>
          <a:ea typeface="+mn-ea"/>
          <a:cs typeface="+mn-cs"/>
          <a:sym typeface="Helvetica Neue" pitchFamily="-111" charset="0"/>
        </a:defRPr>
      </a:lvl9pPr>
    </p:bodyStyle>
    <p:otherStyle>
      <a:defPPr>
        <a:defRPr lang="en-US"/>
      </a:defPPr>
      <a:lvl1pPr marL="0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61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724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583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445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304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166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032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889" algn="l" defTabSz="3208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e-network.org/national-partn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7410" y="2941232"/>
            <a:ext cx="3442447" cy="1200329"/>
          </a:xfrm>
          <a:prstGeom prst="rect">
            <a:avLst/>
          </a:prstGeom>
          <a:solidFill>
            <a:srgbClr val="67B022">
              <a:alpha val="30000"/>
            </a:srgbClr>
          </a:solidFill>
          <a:ln w="381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DIN-Bold"/>
                <a:ea typeface="ヒラギノ角ゴ ProN W3"/>
                <a:cs typeface="DIN-Bold"/>
              </a:rPr>
              <a:t>PIE Network Strategic Plan 2020–2022</a:t>
            </a:r>
          </a:p>
          <a:p>
            <a:pPr marL="0" marR="0" lvl="0" indent="0" algn="l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-Bold"/>
                <a:ea typeface="ヒラギノ角ゴ ProN W3"/>
                <a:cs typeface="DIN-Bold"/>
              </a:rPr>
              <a:t>E</a:t>
            </a:r>
            <a:r>
              <a:rPr lang="en-US" sz="2400" dirty="0" err="1">
                <a:solidFill>
                  <a:srgbClr val="FFFFFF"/>
                </a:solidFill>
                <a:latin typeface="DIN-Bold"/>
                <a:ea typeface="ヒラギノ角ゴ ProN W3"/>
                <a:cs typeface="DIN-Bold"/>
              </a:rPr>
              <a:t>xecutive</a:t>
            </a:r>
            <a:r>
              <a:rPr lang="en-US" sz="2400" dirty="0">
                <a:solidFill>
                  <a:srgbClr val="FFFFFF"/>
                </a:solidFill>
                <a:latin typeface="DIN-Bold"/>
                <a:ea typeface="ヒラギノ角ゴ ProN W3"/>
                <a:cs typeface="DIN-Bold"/>
              </a:rPr>
              <a:t> Summary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-Bold"/>
              <a:ea typeface="ヒラギノ角ゴ ProN W3"/>
              <a:cs typeface="DIN-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436" y="5807262"/>
            <a:ext cx="4018974" cy="338554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-Light"/>
                <a:ea typeface="ヒラギノ角ゴ ProN W3"/>
                <a:cs typeface="DIN-Light"/>
              </a:rPr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22912214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D3D9E-27F9-41C3-9E3D-66380EE0E04B}"/>
              </a:ext>
            </a:extLst>
          </p:cNvPr>
          <p:cNvSpPr/>
          <p:nvPr/>
        </p:nvSpPr>
        <p:spPr>
          <a:xfrm>
            <a:off x="9546" y="6268711"/>
            <a:ext cx="2085267" cy="501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204;p44">
            <a:extLst>
              <a:ext uri="{FF2B5EF4-FFF2-40B4-BE49-F238E27FC236}">
                <a16:creationId xmlns:a16="http://schemas.microsoft.com/office/drawing/2014/main" id="{50E5AEB7-FA93-47A8-AFBD-0E075EE05013}"/>
              </a:ext>
            </a:extLst>
          </p:cNvPr>
          <p:cNvSpPr txBox="1">
            <a:spLocks/>
          </p:cNvSpPr>
          <p:nvPr/>
        </p:nvSpPr>
        <p:spPr>
          <a:xfrm>
            <a:off x="259975" y="201817"/>
            <a:ext cx="8624048" cy="507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600" b="1" i="0" kern="1200" baseline="0" dirty="0" smtClean="0">
                <a:solidFill>
                  <a:schemeClr val="accent2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b="0" dirty="0">
                <a:solidFill>
                  <a:srgbClr val="F99F1C"/>
                </a:solidFill>
                <a:latin typeface="Helvetica Neue" panose="020B0604020202020204"/>
                <a:cs typeface="Calibri" panose="020F0502020204030204" pitchFamily="34" charset="0"/>
              </a:rPr>
              <a:t>The PIE Network: We are 88 advocacy organizations and 24 national partners in 32 states and DC, all working to advance a shared vision for students</a:t>
            </a:r>
            <a:endParaRPr lang="en-US" dirty="0">
              <a:solidFill>
                <a:srgbClr val="F99F1C"/>
              </a:solidFill>
            </a:endParaRP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3302AAC0-5063-4AB1-9197-ABE751FF0950}"/>
              </a:ext>
            </a:extLst>
          </p:cNvPr>
          <p:cNvSpPr txBox="1">
            <a:spLocks/>
          </p:cNvSpPr>
          <p:nvPr/>
        </p:nvSpPr>
        <p:spPr>
          <a:xfrm>
            <a:off x="6683120" y="6473333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Wyoming">
            <a:extLst>
              <a:ext uri="{FF2B5EF4-FFF2-40B4-BE49-F238E27FC236}">
                <a16:creationId xmlns:a16="http://schemas.microsoft.com/office/drawing/2014/main" id="{8989E1EE-A30A-4E2E-87B0-9B687DF198F3}"/>
              </a:ext>
            </a:extLst>
          </p:cNvPr>
          <p:cNvSpPr>
            <a:spLocks/>
          </p:cNvSpPr>
          <p:nvPr/>
        </p:nvSpPr>
        <p:spPr bwMode="auto">
          <a:xfrm>
            <a:off x="3150286" y="2768496"/>
            <a:ext cx="867737" cy="704028"/>
          </a:xfrm>
          <a:custGeom>
            <a:avLst/>
            <a:gdLst/>
            <a:ahLst/>
            <a:cxnLst>
              <a:cxn ang="0">
                <a:pos x="144" y="424"/>
              </a:cxn>
              <a:cxn ang="0">
                <a:pos x="32" y="408"/>
              </a:cxn>
              <a:cxn ang="0">
                <a:pos x="0" y="400"/>
              </a:cxn>
              <a:cxn ang="0">
                <a:pos x="0" y="400"/>
              </a:cxn>
              <a:cxn ang="0">
                <a:pos x="16" y="304"/>
              </a:cxn>
              <a:cxn ang="0">
                <a:pos x="56" y="56"/>
              </a:cxn>
              <a:cxn ang="0">
                <a:pos x="64" y="0"/>
              </a:cxn>
              <a:cxn ang="0">
                <a:pos x="64" y="0"/>
              </a:cxn>
              <a:cxn ang="0">
                <a:pos x="144" y="16"/>
              </a:cxn>
              <a:cxn ang="0">
                <a:pos x="344" y="40"/>
              </a:cxn>
              <a:cxn ang="0">
                <a:pos x="560" y="64"/>
              </a:cxn>
              <a:cxn ang="0">
                <a:pos x="560" y="64"/>
              </a:cxn>
              <a:cxn ang="0">
                <a:pos x="544" y="264"/>
              </a:cxn>
              <a:cxn ang="0">
                <a:pos x="520" y="464"/>
              </a:cxn>
              <a:cxn ang="0">
                <a:pos x="520" y="464"/>
              </a:cxn>
              <a:cxn ang="0">
                <a:pos x="480" y="464"/>
              </a:cxn>
              <a:cxn ang="0">
                <a:pos x="344" y="448"/>
              </a:cxn>
              <a:cxn ang="0">
                <a:pos x="160" y="424"/>
              </a:cxn>
              <a:cxn ang="0">
                <a:pos x="144" y="424"/>
              </a:cxn>
            </a:cxnLst>
            <a:rect l="0" t="0" r="r" b="b"/>
            <a:pathLst>
              <a:path w="560" h="464">
                <a:moveTo>
                  <a:pt x="144" y="424"/>
                </a:moveTo>
                <a:lnTo>
                  <a:pt x="32" y="408"/>
                </a:lnTo>
                <a:lnTo>
                  <a:pt x="0" y="400"/>
                </a:lnTo>
                <a:lnTo>
                  <a:pt x="0" y="400"/>
                </a:lnTo>
                <a:lnTo>
                  <a:pt x="16" y="304"/>
                </a:lnTo>
                <a:lnTo>
                  <a:pt x="56" y="56"/>
                </a:lnTo>
                <a:lnTo>
                  <a:pt x="64" y="0"/>
                </a:lnTo>
                <a:lnTo>
                  <a:pt x="64" y="0"/>
                </a:lnTo>
                <a:lnTo>
                  <a:pt x="144" y="16"/>
                </a:lnTo>
                <a:lnTo>
                  <a:pt x="344" y="40"/>
                </a:lnTo>
                <a:lnTo>
                  <a:pt x="560" y="64"/>
                </a:lnTo>
                <a:lnTo>
                  <a:pt x="560" y="64"/>
                </a:lnTo>
                <a:lnTo>
                  <a:pt x="544" y="264"/>
                </a:lnTo>
                <a:lnTo>
                  <a:pt x="520" y="464"/>
                </a:lnTo>
                <a:lnTo>
                  <a:pt x="520" y="464"/>
                </a:lnTo>
                <a:lnTo>
                  <a:pt x="480" y="464"/>
                </a:lnTo>
                <a:lnTo>
                  <a:pt x="344" y="448"/>
                </a:lnTo>
                <a:lnTo>
                  <a:pt x="160" y="424"/>
                </a:lnTo>
                <a:lnTo>
                  <a:pt x="144" y="4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" name="Wisconsin">
            <a:extLst>
              <a:ext uri="{FF2B5EF4-FFF2-40B4-BE49-F238E27FC236}">
                <a16:creationId xmlns:a16="http://schemas.microsoft.com/office/drawing/2014/main" id="{17E6F5BE-6C5E-4F9B-90D8-A98800C7C2B4}"/>
              </a:ext>
            </a:extLst>
          </p:cNvPr>
          <p:cNvSpPr>
            <a:spLocks/>
          </p:cNvSpPr>
          <p:nvPr/>
        </p:nvSpPr>
        <p:spPr bwMode="auto">
          <a:xfrm>
            <a:off x="5151246" y="2574013"/>
            <a:ext cx="644188" cy="692360"/>
          </a:xfrm>
          <a:custGeom>
            <a:avLst/>
            <a:gdLst/>
            <a:ahLst/>
            <a:cxnLst>
              <a:cxn ang="0">
                <a:pos x="160" y="440"/>
              </a:cxn>
              <a:cxn ang="0">
                <a:pos x="144" y="432"/>
              </a:cxn>
              <a:cxn ang="0">
                <a:pos x="136" y="400"/>
              </a:cxn>
              <a:cxn ang="0">
                <a:pos x="136" y="376"/>
              </a:cxn>
              <a:cxn ang="0">
                <a:pos x="128" y="352"/>
              </a:cxn>
              <a:cxn ang="0">
                <a:pos x="128" y="344"/>
              </a:cxn>
              <a:cxn ang="0">
                <a:pos x="72" y="280"/>
              </a:cxn>
              <a:cxn ang="0">
                <a:pos x="48" y="256"/>
              </a:cxn>
              <a:cxn ang="0">
                <a:pos x="40" y="248"/>
              </a:cxn>
              <a:cxn ang="0">
                <a:pos x="32" y="248"/>
              </a:cxn>
              <a:cxn ang="0">
                <a:pos x="8" y="232"/>
              </a:cxn>
              <a:cxn ang="0">
                <a:pos x="16" y="216"/>
              </a:cxn>
              <a:cxn ang="0">
                <a:pos x="8" y="192"/>
              </a:cxn>
              <a:cxn ang="0">
                <a:pos x="16" y="160"/>
              </a:cxn>
              <a:cxn ang="0">
                <a:pos x="8" y="152"/>
              </a:cxn>
              <a:cxn ang="0">
                <a:pos x="0" y="136"/>
              </a:cxn>
              <a:cxn ang="0">
                <a:pos x="8" y="120"/>
              </a:cxn>
              <a:cxn ang="0">
                <a:pos x="40" y="96"/>
              </a:cxn>
              <a:cxn ang="0">
                <a:pos x="40" y="32"/>
              </a:cxn>
              <a:cxn ang="0">
                <a:pos x="56" y="24"/>
              </a:cxn>
              <a:cxn ang="0">
                <a:pos x="88" y="24"/>
              </a:cxn>
              <a:cxn ang="0">
                <a:pos x="96" y="24"/>
              </a:cxn>
              <a:cxn ang="0">
                <a:pos x="136" y="0"/>
              </a:cxn>
              <a:cxn ang="0">
                <a:pos x="144" y="8"/>
              </a:cxn>
              <a:cxn ang="0">
                <a:pos x="136" y="32"/>
              </a:cxn>
              <a:cxn ang="0">
                <a:pos x="136" y="40"/>
              </a:cxn>
              <a:cxn ang="0">
                <a:pos x="152" y="32"/>
              </a:cxn>
              <a:cxn ang="0">
                <a:pos x="168" y="40"/>
              </a:cxn>
              <a:cxn ang="0">
                <a:pos x="192" y="56"/>
              </a:cxn>
              <a:cxn ang="0">
                <a:pos x="272" y="72"/>
              </a:cxn>
              <a:cxn ang="0">
                <a:pos x="328" y="96"/>
              </a:cxn>
              <a:cxn ang="0">
                <a:pos x="336" y="104"/>
              </a:cxn>
              <a:cxn ang="0">
                <a:pos x="360" y="136"/>
              </a:cxn>
              <a:cxn ang="0">
                <a:pos x="352" y="152"/>
              </a:cxn>
              <a:cxn ang="0">
                <a:pos x="368" y="160"/>
              </a:cxn>
              <a:cxn ang="0">
                <a:pos x="376" y="176"/>
              </a:cxn>
              <a:cxn ang="0">
                <a:pos x="368" y="184"/>
              </a:cxn>
              <a:cxn ang="0">
                <a:pos x="360" y="208"/>
              </a:cxn>
              <a:cxn ang="0">
                <a:pos x="352" y="232"/>
              </a:cxn>
              <a:cxn ang="0">
                <a:pos x="368" y="224"/>
              </a:cxn>
              <a:cxn ang="0">
                <a:pos x="376" y="208"/>
              </a:cxn>
              <a:cxn ang="0">
                <a:pos x="392" y="192"/>
              </a:cxn>
              <a:cxn ang="0">
                <a:pos x="400" y="160"/>
              </a:cxn>
              <a:cxn ang="0">
                <a:pos x="416" y="152"/>
              </a:cxn>
              <a:cxn ang="0">
                <a:pos x="416" y="160"/>
              </a:cxn>
              <a:cxn ang="0">
                <a:pos x="416" y="176"/>
              </a:cxn>
              <a:cxn ang="0">
                <a:pos x="408" y="192"/>
              </a:cxn>
              <a:cxn ang="0">
                <a:pos x="392" y="256"/>
              </a:cxn>
              <a:cxn ang="0">
                <a:pos x="384" y="272"/>
              </a:cxn>
              <a:cxn ang="0">
                <a:pos x="384" y="320"/>
              </a:cxn>
              <a:cxn ang="0">
                <a:pos x="376" y="352"/>
              </a:cxn>
              <a:cxn ang="0">
                <a:pos x="384" y="400"/>
              </a:cxn>
              <a:cxn ang="0">
                <a:pos x="384" y="432"/>
              </a:cxn>
              <a:cxn ang="0">
                <a:pos x="176" y="456"/>
              </a:cxn>
            </a:cxnLst>
            <a:rect l="0" t="0" r="r" b="b"/>
            <a:pathLst>
              <a:path w="416" h="456">
                <a:moveTo>
                  <a:pt x="176" y="448"/>
                </a:moveTo>
                <a:lnTo>
                  <a:pt x="168" y="440"/>
                </a:lnTo>
                <a:lnTo>
                  <a:pt x="160" y="440"/>
                </a:lnTo>
                <a:lnTo>
                  <a:pt x="144" y="432"/>
                </a:lnTo>
                <a:lnTo>
                  <a:pt x="144" y="432"/>
                </a:lnTo>
                <a:lnTo>
                  <a:pt x="144" y="432"/>
                </a:lnTo>
                <a:lnTo>
                  <a:pt x="144" y="424"/>
                </a:lnTo>
                <a:lnTo>
                  <a:pt x="136" y="408"/>
                </a:lnTo>
                <a:lnTo>
                  <a:pt x="136" y="400"/>
                </a:lnTo>
                <a:lnTo>
                  <a:pt x="136" y="392"/>
                </a:lnTo>
                <a:lnTo>
                  <a:pt x="136" y="384"/>
                </a:lnTo>
                <a:lnTo>
                  <a:pt x="136" y="376"/>
                </a:lnTo>
                <a:lnTo>
                  <a:pt x="136" y="368"/>
                </a:lnTo>
                <a:lnTo>
                  <a:pt x="136" y="368"/>
                </a:lnTo>
                <a:lnTo>
                  <a:pt x="128" y="352"/>
                </a:lnTo>
                <a:lnTo>
                  <a:pt x="128" y="352"/>
                </a:lnTo>
                <a:lnTo>
                  <a:pt x="128" y="352"/>
                </a:lnTo>
                <a:lnTo>
                  <a:pt x="128" y="344"/>
                </a:lnTo>
                <a:lnTo>
                  <a:pt x="120" y="312"/>
                </a:lnTo>
                <a:lnTo>
                  <a:pt x="96" y="304"/>
                </a:lnTo>
                <a:lnTo>
                  <a:pt x="72" y="280"/>
                </a:lnTo>
                <a:lnTo>
                  <a:pt x="72" y="264"/>
                </a:lnTo>
                <a:lnTo>
                  <a:pt x="72" y="264"/>
                </a:lnTo>
                <a:lnTo>
                  <a:pt x="48" y="256"/>
                </a:lnTo>
                <a:lnTo>
                  <a:pt x="48" y="256"/>
                </a:lnTo>
                <a:lnTo>
                  <a:pt x="40" y="248"/>
                </a:lnTo>
                <a:lnTo>
                  <a:pt x="40" y="248"/>
                </a:lnTo>
                <a:lnTo>
                  <a:pt x="40" y="248"/>
                </a:lnTo>
                <a:lnTo>
                  <a:pt x="40" y="248"/>
                </a:lnTo>
                <a:lnTo>
                  <a:pt x="32" y="248"/>
                </a:lnTo>
                <a:lnTo>
                  <a:pt x="32" y="248"/>
                </a:lnTo>
                <a:lnTo>
                  <a:pt x="24" y="248"/>
                </a:lnTo>
                <a:lnTo>
                  <a:pt x="8" y="232"/>
                </a:lnTo>
                <a:lnTo>
                  <a:pt x="8" y="232"/>
                </a:lnTo>
                <a:lnTo>
                  <a:pt x="8" y="224"/>
                </a:lnTo>
                <a:lnTo>
                  <a:pt x="16" y="216"/>
                </a:lnTo>
                <a:lnTo>
                  <a:pt x="16" y="208"/>
                </a:lnTo>
                <a:lnTo>
                  <a:pt x="8" y="200"/>
                </a:lnTo>
                <a:lnTo>
                  <a:pt x="8" y="192"/>
                </a:lnTo>
                <a:lnTo>
                  <a:pt x="8" y="184"/>
                </a:lnTo>
                <a:lnTo>
                  <a:pt x="16" y="160"/>
                </a:lnTo>
                <a:lnTo>
                  <a:pt x="16" y="160"/>
                </a:lnTo>
                <a:lnTo>
                  <a:pt x="16" y="160"/>
                </a:lnTo>
                <a:lnTo>
                  <a:pt x="8" y="152"/>
                </a:lnTo>
                <a:lnTo>
                  <a:pt x="8" y="152"/>
                </a:lnTo>
                <a:lnTo>
                  <a:pt x="0" y="152"/>
                </a:lnTo>
                <a:lnTo>
                  <a:pt x="0" y="152"/>
                </a:lnTo>
                <a:lnTo>
                  <a:pt x="0" y="136"/>
                </a:lnTo>
                <a:lnTo>
                  <a:pt x="0" y="136"/>
                </a:lnTo>
                <a:lnTo>
                  <a:pt x="0" y="128"/>
                </a:lnTo>
                <a:lnTo>
                  <a:pt x="8" y="120"/>
                </a:lnTo>
                <a:lnTo>
                  <a:pt x="32" y="104"/>
                </a:lnTo>
                <a:lnTo>
                  <a:pt x="40" y="96"/>
                </a:lnTo>
                <a:lnTo>
                  <a:pt x="40" y="96"/>
                </a:lnTo>
                <a:lnTo>
                  <a:pt x="40" y="40"/>
                </a:lnTo>
                <a:lnTo>
                  <a:pt x="32" y="40"/>
                </a:lnTo>
                <a:lnTo>
                  <a:pt x="40" y="32"/>
                </a:lnTo>
                <a:lnTo>
                  <a:pt x="48" y="24"/>
                </a:lnTo>
                <a:lnTo>
                  <a:pt x="48" y="24"/>
                </a:lnTo>
                <a:lnTo>
                  <a:pt x="56" y="24"/>
                </a:lnTo>
                <a:lnTo>
                  <a:pt x="64" y="32"/>
                </a:lnTo>
                <a:lnTo>
                  <a:pt x="72" y="32"/>
                </a:lnTo>
                <a:lnTo>
                  <a:pt x="88" y="24"/>
                </a:lnTo>
                <a:lnTo>
                  <a:pt x="96" y="24"/>
                </a:lnTo>
                <a:lnTo>
                  <a:pt x="96" y="24"/>
                </a:lnTo>
                <a:lnTo>
                  <a:pt x="96" y="24"/>
                </a:lnTo>
                <a:lnTo>
                  <a:pt x="112" y="16"/>
                </a:lnTo>
                <a:lnTo>
                  <a:pt x="128" y="8"/>
                </a:lnTo>
                <a:lnTo>
                  <a:pt x="136" y="0"/>
                </a:lnTo>
                <a:lnTo>
                  <a:pt x="136" y="0"/>
                </a:lnTo>
                <a:lnTo>
                  <a:pt x="144" y="8"/>
                </a:lnTo>
                <a:lnTo>
                  <a:pt x="144" y="8"/>
                </a:lnTo>
                <a:lnTo>
                  <a:pt x="136" y="16"/>
                </a:lnTo>
                <a:lnTo>
                  <a:pt x="136" y="24"/>
                </a:lnTo>
                <a:lnTo>
                  <a:pt x="136" y="32"/>
                </a:lnTo>
                <a:lnTo>
                  <a:pt x="136" y="40"/>
                </a:lnTo>
                <a:lnTo>
                  <a:pt x="136" y="40"/>
                </a:lnTo>
                <a:lnTo>
                  <a:pt x="136" y="40"/>
                </a:lnTo>
                <a:lnTo>
                  <a:pt x="144" y="32"/>
                </a:lnTo>
                <a:lnTo>
                  <a:pt x="152" y="32"/>
                </a:lnTo>
                <a:lnTo>
                  <a:pt x="152" y="32"/>
                </a:lnTo>
                <a:lnTo>
                  <a:pt x="152" y="32"/>
                </a:lnTo>
                <a:lnTo>
                  <a:pt x="168" y="40"/>
                </a:lnTo>
                <a:lnTo>
                  <a:pt x="168" y="40"/>
                </a:lnTo>
                <a:lnTo>
                  <a:pt x="168" y="40"/>
                </a:lnTo>
                <a:lnTo>
                  <a:pt x="184" y="40"/>
                </a:lnTo>
                <a:lnTo>
                  <a:pt x="192" y="56"/>
                </a:lnTo>
                <a:lnTo>
                  <a:pt x="192" y="64"/>
                </a:lnTo>
                <a:lnTo>
                  <a:pt x="224" y="64"/>
                </a:lnTo>
                <a:lnTo>
                  <a:pt x="272" y="72"/>
                </a:lnTo>
                <a:lnTo>
                  <a:pt x="280" y="88"/>
                </a:lnTo>
                <a:lnTo>
                  <a:pt x="280" y="88"/>
                </a:lnTo>
                <a:lnTo>
                  <a:pt x="328" y="96"/>
                </a:lnTo>
                <a:lnTo>
                  <a:pt x="336" y="96"/>
                </a:lnTo>
                <a:lnTo>
                  <a:pt x="336" y="104"/>
                </a:lnTo>
                <a:lnTo>
                  <a:pt x="336" y="104"/>
                </a:lnTo>
                <a:lnTo>
                  <a:pt x="344" y="104"/>
                </a:lnTo>
                <a:lnTo>
                  <a:pt x="360" y="112"/>
                </a:lnTo>
                <a:lnTo>
                  <a:pt x="360" y="136"/>
                </a:lnTo>
                <a:lnTo>
                  <a:pt x="352" y="144"/>
                </a:lnTo>
                <a:lnTo>
                  <a:pt x="352" y="152"/>
                </a:lnTo>
                <a:lnTo>
                  <a:pt x="352" y="152"/>
                </a:lnTo>
                <a:lnTo>
                  <a:pt x="368" y="152"/>
                </a:lnTo>
                <a:lnTo>
                  <a:pt x="368" y="152"/>
                </a:lnTo>
                <a:lnTo>
                  <a:pt x="368" y="160"/>
                </a:lnTo>
                <a:lnTo>
                  <a:pt x="368" y="176"/>
                </a:lnTo>
                <a:lnTo>
                  <a:pt x="376" y="176"/>
                </a:lnTo>
                <a:lnTo>
                  <a:pt x="376" y="176"/>
                </a:lnTo>
                <a:lnTo>
                  <a:pt x="376" y="176"/>
                </a:lnTo>
                <a:lnTo>
                  <a:pt x="376" y="176"/>
                </a:lnTo>
                <a:lnTo>
                  <a:pt x="368" y="184"/>
                </a:lnTo>
                <a:lnTo>
                  <a:pt x="360" y="192"/>
                </a:lnTo>
                <a:lnTo>
                  <a:pt x="360" y="200"/>
                </a:lnTo>
                <a:lnTo>
                  <a:pt x="360" y="208"/>
                </a:lnTo>
                <a:lnTo>
                  <a:pt x="352" y="216"/>
                </a:lnTo>
                <a:lnTo>
                  <a:pt x="352" y="232"/>
                </a:lnTo>
                <a:lnTo>
                  <a:pt x="352" y="232"/>
                </a:lnTo>
                <a:lnTo>
                  <a:pt x="352" y="232"/>
                </a:lnTo>
                <a:lnTo>
                  <a:pt x="360" y="232"/>
                </a:lnTo>
                <a:lnTo>
                  <a:pt x="368" y="224"/>
                </a:lnTo>
                <a:lnTo>
                  <a:pt x="376" y="216"/>
                </a:lnTo>
                <a:lnTo>
                  <a:pt x="376" y="216"/>
                </a:lnTo>
                <a:lnTo>
                  <a:pt x="376" y="208"/>
                </a:lnTo>
                <a:lnTo>
                  <a:pt x="384" y="192"/>
                </a:lnTo>
                <a:lnTo>
                  <a:pt x="392" y="192"/>
                </a:lnTo>
                <a:lnTo>
                  <a:pt x="392" y="192"/>
                </a:lnTo>
                <a:lnTo>
                  <a:pt x="392" y="184"/>
                </a:lnTo>
                <a:lnTo>
                  <a:pt x="392" y="176"/>
                </a:lnTo>
                <a:lnTo>
                  <a:pt x="400" y="160"/>
                </a:lnTo>
                <a:lnTo>
                  <a:pt x="416" y="152"/>
                </a:lnTo>
                <a:lnTo>
                  <a:pt x="416" y="152"/>
                </a:lnTo>
                <a:lnTo>
                  <a:pt x="416" y="152"/>
                </a:lnTo>
                <a:lnTo>
                  <a:pt x="416" y="152"/>
                </a:lnTo>
                <a:lnTo>
                  <a:pt x="416" y="160"/>
                </a:lnTo>
                <a:lnTo>
                  <a:pt x="416" y="160"/>
                </a:lnTo>
                <a:lnTo>
                  <a:pt x="416" y="168"/>
                </a:lnTo>
                <a:lnTo>
                  <a:pt x="416" y="168"/>
                </a:lnTo>
                <a:lnTo>
                  <a:pt x="416" y="176"/>
                </a:lnTo>
                <a:lnTo>
                  <a:pt x="408" y="184"/>
                </a:lnTo>
                <a:lnTo>
                  <a:pt x="408" y="192"/>
                </a:lnTo>
                <a:lnTo>
                  <a:pt x="408" y="192"/>
                </a:lnTo>
                <a:lnTo>
                  <a:pt x="408" y="200"/>
                </a:lnTo>
                <a:lnTo>
                  <a:pt x="392" y="232"/>
                </a:lnTo>
                <a:lnTo>
                  <a:pt x="392" y="256"/>
                </a:lnTo>
                <a:lnTo>
                  <a:pt x="392" y="264"/>
                </a:lnTo>
                <a:lnTo>
                  <a:pt x="392" y="264"/>
                </a:lnTo>
                <a:lnTo>
                  <a:pt x="384" y="272"/>
                </a:lnTo>
                <a:lnTo>
                  <a:pt x="376" y="288"/>
                </a:lnTo>
                <a:lnTo>
                  <a:pt x="384" y="304"/>
                </a:lnTo>
                <a:lnTo>
                  <a:pt x="384" y="320"/>
                </a:lnTo>
                <a:lnTo>
                  <a:pt x="384" y="320"/>
                </a:lnTo>
                <a:lnTo>
                  <a:pt x="376" y="328"/>
                </a:lnTo>
                <a:lnTo>
                  <a:pt x="376" y="352"/>
                </a:lnTo>
                <a:lnTo>
                  <a:pt x="376" y="384"/>
                </a:lnTo>
                <a:lnTo>
                  <a:pt x="384" y="400"/>
                </a:lnTo>
                <a:lnTo>
                  <a:pt x="384" y="400"/>
                </a:lnTo>
                <a:lnTo>
                  <a:pt x="384" y="408"/>
                </a:lnTo>
                <a:lnTo>
                  <a:pt x="384" y="416"/>
                </a:lnTo>
                <a:lnTo>
                  <a:pt x="384" y="432"/>
                </a:lnTo>
                <a:lnTo>
                  <a:pt x="384" y="440"/>
                </a:lnTo>
                <a:lnTo>
                  <a:pt x="384" y="440"/>
                </a:lnTo>
                <a:lnTo>
                  <a:pt x="176" y="456"/>
                </a:lnTo>
                <a:lnTo>
                  <a:pt x="176" y="456"/>
                </a:lnTo>
                <a:lnTo>
                  <a:pt x="176" y="4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7" name="West Virginia">
            <a:extLst>
              <a:ext uri="{FF2B5EF4-FFF2-40B4-BE49-F238E27FC236}">
                <a16:creationId xmlns:a16="http://schemas.microsoft.com/office/drawing/2014/main" id="{018F9CE0-912A-4B49-9A45-D020CD149587}"/>
              </a:ext>
            </a:extLst>
          </p:cNvPr>
          <p:cNvSpPr>
            <a:spLocks/>
          </p:cNvSpPr>
          <p:nvPr/>
        </p:nvSpPr>
        <p:spPr bwMode="auto">
          <a:xfrm>
            <a:off x="6367201" y="3424552"/>
            <a:ext cx="568791" cy="545849"/>
          </a:xfrm>
          <a:custGeom>
            <a:avLst/>
            <a:gdLst/>
            <a:ahLst/>
            <a:cxnLst>
              <a:cxn ang="0">
                <a:pos x="48" y="320"/>
              </a:cxn>
              <a:cxn ang="0">
                <a:pos x="32" y="312"/>
              </a:cxn>
              <a:cxn ang="0">
                <a:pos x="8" y="272"/>
              </a:cxn>
              <a:cxn ang="0">
                <a:pos x="0" y="248"/>
              </a:cxn>
              <a:cxn ang="0">
                <a:pos x="0" y="240"/>
              </a:cxn>
              <a:cxn ang="0">
                <a:pos x="16" y="240"/>
              </a:cxn>
              <a:cxn ang="0">
                <a:pos x="32" y="224"/>
              </a:cxn>
              <a:cxn ang="0">
                <a:pos x="32" y="192"/>
              </a:cxn>
              <a:cxn ang="0">
                <a:pos x="48" y="192"/>
              </a:cxn>
              <a:cxn ang="0">
                <a:pos x="56" y="176"/>
              </a:cxn>
              <a:cxn ang="0">
                <a:pos x="80" y="136"/>
              </a:cxn>
              <a:cxn ang="0">
                <a:pos x="80" y="136"/>
              </a:cxn>
              <a:cxn ang="0">
                <a:pos x="112" y="112"/>
              </a:cxn>
              <a:cxn ang="0">
                <a:pos x="120" y="80"/>
              </a:cxn>
              <a:cxn ang="0">
                <a:pos x="128" y="40"/>
              </a:cxn>
              <a:cxn ang="0">
                <a:pos x="120" y="0"/>
              </a:cxn>
              <a:cxn ang="0">
                <a:pos x="128" y="0"/>
              </a:cxn>
              <a:cxn ang="0">
                <a:pos x="224" y="72"/>
              </a:cxn>
              <a:cxn ang="0">
                <a:pos x="232" y="120"/>
              </a:cxn>
              <a:cxn ang="0">
                <a:pos x="256" y="96"/>
              </a:cxn>
              <a:cxn ang="0">
                <a:pos x="280" y="80"/>
              </a:cxn>
              <a:cxn ang="0">
                <a:pos x="296" y="80"/>
              </a:cxn>
              <a:cxn ang="0">
                <a:pos x="312" y="64"/>
              </a:cxn>
              <a:cxn ang="0">
                <a:pos x="344" y="64"/>
              </a:cxn>
              <a:cxn ang="0">
                <a:pos x="352" y="64"/>
              </a:cxn>
              <a:cxn ang="0">
                <a:pos x="368" y="88"/>
              </a:cxn>
              <a:cxn ang="0">
                <a:pos x="360" y="104"/>
              </a:cxn>
              <a:cxn ang="0">
                <a:pos x="328" y="96"/>
              </a:cxn>
              <a:cxn ang="0">
                <a:pos x="312" y="88"/>
              </a:cxn>
              <a:cxn ang="0">
                <a:pos x="304" y="120"/>
              </a:cxn>
              <a:cxn ang="0">
                <a:pos x="296" y="144"/>
              </a:cxn>
              <a:cxn ang="0">
                <a:pos x="288" y="160"/>
              </a:cxn>
              <a:cxn ang="0">
                <a:pos x="264" y="160"/>
              </a:cxn>
              <a:cxn ang="0">
                <a:pos x="264" y="192"/>
              </a:cxn>
              <a:cxn ang="0">
                <a:pos x="232" y="192"/>
              </a:cxn>
              <a:cxn ang="0">
                <a:pos x="224" y="208"/>
              </a:cxn>
              <a:cxn ang="0">
                <a:pos x="224" y="224"/>
              </a:cxn>
              <a:cxn ang="0">
                <a:pos x="216" y="240"/>
              </a:cxn>
              <a:cxn ang="0">
                <a:pos x="208" y="264"/>
              </a:cxn>
              <a:cxn ang="0">
                <a:pos x="200" y="296"/>
              </a:cxn>
              <a:cxn ang="0">
                <a:pos x="192" y="304"/>
              </a:cxn>
              <a:cxn ang="0">
                <a:pos x="200" y="312"/>
              </a:cxn>
              <a:cxn ang="0">
                <a:pos x="184" y="320"/>
              </a:cxn>
              <a:cxn ang="0">
                <a:pos x="168" y="328"/>
              </a:cxn>
              <a:cxn ang="0">
                <a:pos x="152" y="336"/>
              </a:cxn>
              <a:cxn ang="0">
                <a:pos x="144" y="344"/>
              </a:cxn>
              <a:cxn ang="0">
                <a:pos x="120" y="344"/>
              </a:cxn>
              <a:cxn ang="0">
                <a:pos x="112" y="344"/>
              </a:cxn>
              <a:cxn ang="0">
                <a:pos x="88" y="352"/>
              </a:cxn>
              <a:cxn ang="0">
                <a:pos x="64" y="336"/>
              </a:cxn>
              <a:cxn ang="0">
                <a:pos x="56" y="328"/>
              </a:cxn>
            </a:cxnLst>
            <a:rect l="0" t="0" r="r" b="b"/>
            <a:pathLst>
              <a:path w="368" h="360">
                <a:moveTo>
                  <a:pt x="56" y="328"/>
                </a:moveTo>
                <a:lnTo>
                  <a:pt x="56" y="328"/>
                </a:lnTo>
                <a:lnTo>
                  <a:pt x="48" y="320"/>
                </a:lnTo>
                <a:lnTo>
                  <a:pt x="40" y="320"/>
                </a:lnTo>
                <a:lnTo>
                  <a:pt x="40" y="320"/>
                </a:lnTo>
                <a:lnTo>
                  <a:pt x="32" y="312"/>
                </a:lnTo>
                <a:lnTo>
                  <a:pt x="16" y="288"/>
                </a:lnTo>
                <a:lnTo>
                  <a:pt x="8" y="272"/>
                </a:lnTo>
                <a:lnTo>
                  <a:pt x="8" y="272"/>
                </a:lnTo>
                <a:lnTo>
                  <a:pt x="8" y="264"/>
                </a:lnTo>
                <a:lnTo>
                  <a:pt x="8" y="256"/>
                </a:lnTo>
                <a:lnTo>
                  <a:pt x="0" y="248"/>
                </a:lnTo>
                <a:lnTo>
                  <a:pt x="0" y="240"/>
                </a:lnTo>
                <a:lnTo>
                  <a:pt x="0" y="240"/>
                </a:lnTo>
                <a:lnTo>
                  <a:pt x="0" y="240"/>
                </a:lnTo>
                <a:lnTo>
                  <a:pt x="8" y="240"/>
                </a:lnTo>
                <a:lnTo>
                  <a:pt x="8" y="240"/>
                </a:lnTo>
                <a:lnTo>
                  <a:pt x="16" y="240"/>
                </a:lnTo>
                <a:lnTo>
                  <a:pt x="24" y="224"/>
                </a:lnTo>
                <a:lnTo>
                  <a:pt x="32" y="224"/>
                </a:lnTo>
                <a:lnTo>
                  <a:pt x="32" y="224"/>
                </a:lnTo>
                <a:lnTo>
                  <a:pt x="32" y="208"/>
                </a:lnTo>
                <a:lnTo>
                  <a:pt x="32" y="200"/>
                </a:lnTo>
                <a:lnTo>
                  <a:pt x="32" y="192"/>
                </a:lnTo>
                <a:lnTo>
                  <a:pt x="32" y="176"/>
                </a:lnTo>
                <a:lnTo>
                  <a:pt x="48" y="176"/>
                </a:lnTo>
                <a:lnTo>
                  <a:pt x="48" y="192"/>
                </a:lnTo>
                <a:lnTo>
                  <a:pt x="56" y="192"/>
                </a:lnTo>
                <a:lnTo>
                  <a:pt x="56" y="176"/>
                </a:lnTo>
                <a:lnTo>
                  <a:pt x="56" y="176"/>
                </a:lnTo>
                <a:lnTo>
                  <a:pt x="64" y="152"/>
                </a:lnTo>
                <a:lnTo>
                  <a:pt x="64" y="152"/>
                </a:lnTo>
                <a:lnTo>
                  <a:pt x="80" y="136"/>
                </a:lnTo>
                <a:lnTo>
                  <a:pt x="80" y="136"/>
                </a:lnTo>
                <a:lnTo>
                  <a:pt x="80" y="136"/>
                </a:lnTo>
                <a:lnTo>
                  <a:pt x="80" y="136"/>
                </a:lnTo>
                <a:lnTo>
                  <a:pt x="88" y="136"/>
                </a:lnTo>
                <a:lnTo>
                  <a:pt x="96" y="128"/>
                </a:lnTo>
                <a:lnTo>
                  <a:pt x="112" y="112"/>
                </a:lnTo>
                <a:lnTo>
                  <a:pt x="120" y="104"/>
                </a:lnTo>
                <a:lnTo>
                  <a:pt x="120" y="88"/>
                </a:lnTo>
                <a:lnTo>
                  <a:pt x="120" y="80"/>
                </a:lnTo>
                <a:lnTo>
                  <a:pt x="120" y="40"/>
                </a:lnTo>
                <a:lnTo>
                  <a:pt x="120" y="40"/>
                </a:lnTo>
                <a:lnTo>
                  <a:pt x="128" y="40"/>
                </a:lnTo>
                <a:lnTo>
                  <a:pt x="128" y="24"/>
                </a:lnTo>
                <a:lnTo>
                  <a:pt x="120" y="8"/>
                </a:lnTo>
                <a:lnTo>
                  <a:pt x="120" y="0"/>
                </a:lnTo>
                <a:lnTo>
                  <a:pt x="120" y="0"/>
                </a:lnTo>
                <a:lnTo>
                  <a:pt x="128" y="0"/>
                </a:lnTo>
                <a:lnTo>
                  <a:pt x="128" y="0"/>
                </a:lnTo>
                <a:lnTo>
                  <a:pt x="144" y="88"/>
                </a:lnTo>
                <a:lnTo>
                  <a:pt x="144" y="88"/>
                </a:lnTo>
                <a:lnTo>
                  <a:pt x="224" y="72"/>
                </a:lnTo>
                <a:lnTo>
                  <a:pt x="224" y="72"/>
                </a:lnTo>
                <a:lnTo>
                  <a:pt x="232" y="120"/>
                </a:lnTo>
                <a:lnTo>
                  <a:pt x="232" y="120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64" y="96"/>
                </a:lnTo>
                <a:lnTo>
                  <a:pt x="272" y="88"/>
                </a:lnTo>
                <a:lnTo>
                  <a:pt x="280" y="80"/>
                </a:lnTo>
                <a:lnTo>
                  <a:pt x="280" y="80"/>
                </a:lnTo>
                <a:lnTo>
                  <a:pt x="280" y="80"/>
                </a:lnTo>
                <a:lnTo>
                  <a:pt x="296" y="80"/>
                </a:lnTo>
                <a:lnTo>
                  <a:pt x="304" y="80"/>
                </a:lnTo>
                <a:lnTo>
                  <a:pt x="312" y="64"/>
                </a:lnTo>
                <a:lnTo>
                  <a:pt x="312" y="64"/>
                </a:lnTo>
                <a:lnTo>
                  <a:pt x="328" y="64"/>
                </a:lnTo>
                <a:lnTo>
                  <a:pt x="336" y="64"/>
                </a:lnTo>
                <a:lnTo>
                  <a:pt x="344" y="64"/>
                </a:lnTo>
                <a:lnTo>
                  <a:pt x="344" y="64"/>
                </a:lnTo>
                <a:lnTo>
                  <a:pt x="352" y="64"/>
                </a:lnTo>
                <a:lnTo>
                  <a:pt x="352" y="64"/>
                </a:lnTo>
                <a:lnTo>
                  <a:pt x="352" y="72"/>
                </a:lnTo>
                <a:lnTo>
                  <a:pt x="352" y="72"/>
                </a:lnTo>
                <a:lnTo>
                  <a:pt x="368" y="88"/>
                </a:lnTo>
                <a:lnTo>
                  <a:pt x="368" y="96"/>
                </a:lnTo>
                <a:lnTo>
                  <a:pt x="360" y="96"/>
                </a:lnTo>
                <a:lnTo>
                  <a:pt x="360" y="104"/>
                </a:lnTo>
                <a:lnTo>
                  <a:pt x="360" y="104"/>
                </a:lnTo>
                <a:lnTo>
                  <a:pt x="352" y="104"/>
                </a:lnTo>
                <a:lnTo>
                  <a:pt x="328" y="96"/>
                </a:lnTo>
                <a:lnTo>
                  <a:pt x="320" y="96"/>
                </a:lnTo>
                <a:lnTo>
                  <a:pt x="312" y="88"/>
                </a:lnTo>
                <a:lnTo>
                  <a:pt x="312" y="88"/>
                </a:lnTo>
                <a:lnTo>
                  <a:pt x="312" y="112"/>
                </a:lnTo>
                <a:lnTo>
                  <a:pt x="312" y="112"/>
                </a:lnTo>
                <a:lnTo>
                  <a:pt x="304" y="120"/>
                </a:lnTo>
                <a:lnTo>
                  <a:pt x="304" y="128"/>
                </a:lnTo>
                <a:lnTo>
                  <a:pt x="296" y="144"/>
                </a:lnTo>
                <a:lnTo>
                  <a:pt x="296" y="144"/>
                </a:lnTo>
                <a:lnTo>
                  <a:pt x="288" y="144"/>
                </a:lnTo>
                <a:lnTo>
                  <a:pt x="288" y="152"/>
                </a:lnTo>
                <a:lnTo>
                  <a:pt x="288" y="160"/>
                </a:lnTo>
                <a:lnTo>
                  <a:pt x="280" y="160"/>
                </a:lnTo>
                <a:lnTo>
                  <a:pt x="272" y="160"/>
                </a:lnTo>
                <a:lnTo>
                  <a:pt x="264" y="160"/>
                </a:lnTo>
                <a:lnTo>
                  <a:pt x="264" y="176"/>
                </a:lnTo>
                <a:lnTo>
                  <a:pt x="264" y="184"/>
                </a:lnTo>
                <a:lnTo>
                  <a:pt x="264" y="192"/>
                </a:lnTo>
                <a:lnTo>
                  <a:pt x="264" y="200"/>
                </a:lnTo>
                <a:lnTo>
                  <a:pt x="248" y="200"/>
                </a:lnTo>
                <a:lnTo>
                  <a:pt x="232" y="192"/>
                </a:lnTo>
                <a:lnTo>
                  <a:pt x="224" y="192"/>
                </a:lnTo>
                <a:lnTo>
                  <a:pt x="224" y="200"/>
                </a:lnTo>
                <a:lnTo>
                  <a:pt x="224" y="208"/>
                </a:lnTo>
                <a:lnTo>
                  <a:pt x="224" y="216"/>
                </a:lnTo>
                <a:lnTo>
                  <a:pt x="224" y="216"/>
                </a:lnTo>
                <a:lnTo>
                  <a:pt x="224" y="224"/>
                </a:lnTo>
                <a:lnTo>
                  <a:pt x="216" y="232"/>
                </a:lnTo>
                <a:lnTo>
                  <a:pt x="216" y="232"/>
                </a:lnTo>
                <a:lnTo>
                  <a:pt x="216" y="240"/>
                </a:lnTo>
                <a:lnTo>
                  <a:pt x="216" y="256"/>
                </a:lnTo>
                <a:lnTo>
                  <a:pt x="216" y="256"/>
                </a:lnTo>
                <a:lnTo>
                  <a:pt x="208" y="264"/>
                </a:lnTo>
                <a:lnTo>
                  <a:pt x="200" y="280"/>
                </a:lnTo>
                <a:lnTo>
                  <a:pt x="200" y="288"/>
                </a:lnTo>
                <a:lnTo>
                  <a:pt x="200" y="296"/>
                </a:lnTo>
                <a:lnTo>
                  <a:pt x="200" y="296"/>
                </a:lnTo>
                <a:lnTo>
                  <a:pt x="200" y="296"/>
                </a:lnTo>
                <a:lnTo>
                  <a:pt x="192" y="304"/>
                </a:lnTo>
                <a:lnTo>
                  <a:pt x="192" y="304"/>
                </a:lnTo>
                <a:lnTo>
                  <a:pt x="200" y="312"/>
                </a:lnTo>
                <a:lnTo>
                  <a:pt x="200" y="312"/>
                </a:lnTo>
                <a:lnTo>
                  <a:pt x="184" y="320"/>
                </a:lnTo>
                <a:lnTo>
                  <a:pt x="184" y="320"/>
                </a:lnTo>
                <a:lnTo>
                  <a:pt x="184" y="320"/>
                </a:lnTo>
                <a:lnTo>
                  <a:pt x="168" y="320"/>
                </a:lnTo>
                <a:lnTo>
                  <a:pt x="168" y="328"/>
                </a:lnTo>
                <a:lnTo>
                  <a:pt x="168" y="328"/>
                </a:lnTo>
                <a:lnTo>
                  <a:pt x="160" y="328"/>
                </a:lnTo>
                <a:lnTo>
                  <a:pt x="152" y="328"/>
                </a:lnTo>
                <a:lnTo>
                  <a:pt x="152" y="336"/>
                </a:lnTo>
                <a:lnTo>
                  <a:pt x="152" y="336"/>
                </a:lnTo>
                <a:lnTo>
                  <a:pt x="152" y="336"/>
                </a:lnTo>
                <a:lnTo>
                  <a:pt x="144" y="344"/>
                </a:lnTo>
                <a:lnTo>
                  <a:pt x="136" y="344"/>
                </a:lnTo>
                <a:lnTo>
                  <a:pt x="128" y="344"/>
                </a:lnTo>
                <a:lnTo>
                  <a:pt x="120" y="344"/>
                </a:lnTo>
                <a:lnTo>
                  <a:pt x="120" y="344"/>
                </a:lnTo>
                <a:lnTo>
                  <a:pt x="120" y="344"/>
                </a:lnTo>
                <a:lnTo>
                  <a:pt x="112" y="344"/>
                </a:lnTo>
                <a:lnTo>
                  <a:pt x="104" y="360"/>
                </a:lnTo>
                <a:lnTo>
                  <a:pt x="96" y="360"/>
                </a:lnTo>
                <a:lnTo>
                  <a:pt x="88" y="352"/>
                </a:lnTo>
                <a:lnTo>
                  <a:pt x="88" y="352"/>
                </a:lnTo>
                <a:lnTo>
                  <a:pt x="72" y="352"/>
                </a:lnTo>
                <a:lnTo>
                  <a:pt x="64" y="336"/>
                </a:lnTo>
                <a:lnTo>
                  <a:pt x="64" y="328"/>
                </a:lnTo>
                <a:lnTo>
                  <a:pt x="64" y="328"/>
                </a:lnTo>
                <a:lnTo>
                  <a:pt x="56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8" name="Washington">
            <a:extLst>
              <a:ext uri="{FF2B5EF4-FFF2-40B4-BE49-F238E27FC236}">
                <a16:creationId xmlns:a16="http://schemas.microsoft.com/office/drawing/2014/main" id="{359C39F1-921F-477C-AA82-ADDE5CE130B9}"/>
              </a:ext>
            </a:extLst>
          </p:cNvPr>
          <p:cNvSpPr>
            <a:spLocks/>
          </p:cNvSpPr>
          <p:nvPr/>
        </p:nvSpPr>
        <p:spPr bwMode="auto">
          <a:xfrm>
            <a:off x="1977092" y="1906287"/>
            <a:ext cx="817472" cy="595119"/>
          </a:xfrm>
          <a:custGeom>
            <a:avLst/>
            <a:gdLst/>
            <a:ahLst/>
            <a:cxnLst>
              <a:cxn ang="0">
                <a:pos x="56" y="56"/>
              </a:cxn>
              <a:cxn ang="0">
                <a:pos x="96" y="72"/>
              </a:cxn>
              <a:cxn ang="0">
                <a:pos x="120" y="88"/>
              </a:cxn>
              <a:cxn ang="0">
                <a:pos x="128" y="96"/>
              </a:cxn>
              <a:cxn ang="0">
                <a:pos x="136" y="96"/>
              </a:cxn>
              <a:cxn ang="0">
                <a:pos x="120" y="128"/>
              </a:cxn>
              <a:cxn ang="0">
                <a:pos x="128" y="112"/>
              </a:cxn>
              <a:cxn ang="0">
                <a:pos x="88" y="144"/>
              </a:cxn>
              <a:cxn ang="0">
                <a:pos x="96" y="160"/>
              </a:cxn>
              <a:cxn ang="0">
                <a:pos x="120" y="128"/>
              </a:cxn>
              <a:cxn ang="0">
                <a:pos x="144" y="112"/>
              </a:cxn>
              <a:cxn ang="0">
                <a:pos x="136" y="128"/>
              </a:cxn>
              <a:cxn ang="0">
                <a:pos x="136" y="144"/>
              </a:cxn>
              <a:cxn ang="0">
                <a:pos x="120" y="176"/>
              </a:cxn>
              <a:cxn ang="0">
                <a:pos x="112" y="168"/>
              </a:cxn>
              <a:cxn ang="0">
                <a:pos x="112" y="160"/>
              </a:cxn>
              <a:cxn ang="0">
                <a:pos x="88" y="176"/>
              </a:cxn>
              <a:cxn ang="0">
                <a:pos x="104" y="184"/>
              </a:cxn>
              <a:cxn ang="0">
                <a:pos x="128" y="176"/>
              </a:cxn>
              <a:cxn ang="0">
                <a:pos x="144" y="168"/>
              </a:cxn>
              <a:cxn ang="0">
                <a:pos x="144" y="136"/>
              </a:cxn>
              <a:cxn ang="0">
                <a:pos x="168" y="104"/>
              </a:cxn>
              <a:cxn ang="0">
                <a:pos x="160" y="88"/>
              </a:cxn>
              <a:cxn ang="0">
                <a:pos x="152" y="88"/>
              </a:cxn>
              <a:cxn ang="0">
                <a:pos x="160" y="80"/>
              </a:cxn>
              <a:cxn ang="0">
                <a:pos x="152" y="56"/>
              </a:cxn>
              <a:cxn ang="0">
                <a:pos x="160" y="48"/>
              </a:cxn>
              <a:cxn ang="0">
                <a:pos x="168" y="48"/>
              </a:cxn>
              <a:cxn ang="0">
                <a:pos x="168" y="32"/>
              </a:cxn>
              <a:cxn ang="0">
                <a:pos x="160" y="0"/>
              </a:cxn>
              <a:cxn ang="0">
                <a:pos x="528" y="96"/>
              </a:cxn>
              <a:cxn ang="0">
                <a:pos x="480" y="368"/>
              </a:cxn>
              <a:cxn ang="0">
                <a:pos x="472" y="392"/>
              </a:cxn>
              <a:cxn ang="0">
                <a:pos x="288" y="360"/>
              </a:cxn>
              <a:cxn ang="0">
                <a:pos x="256" y="360"/>
              </a:cxn>
              <a:cxn ang="0">
                <a:pos x="208" y="360"/>
              </a:cxn>
              <a:cxn ang="0">
                <a:pos x="176" y="360"/>
              </a:cxn>
              <a:cxn ang="0">
                <a:pos x="136" y="336"/>
              </a:cxn>
              <a:cxn ang="0">
                <a:pos x="72" y="328"/>
              </a:cxn>
              <a:cxn ang="0">
                <a:pos x="72" y="288"/>
              </a:cxn>
              <a:cxn ang="0">
                <a:pos x="40" y="264"/>
              </a:cxn>
              <a:cxn ang="0">
                <a:pos x="24" y="248"/>
              </a:cxn>
              <a:cxn ang="0">
                <a:pos x="0" y="240"/>
              </a:cxn>
              <a:cxn ang="0">
                <a:pos x="0" y="232"/>
              </a:cxn>
              <a:cxn ang="0">
                <a:pos x="8" y="208"/>
              </a:cxn>
              <a:cxn ang="0">
                <a:pos x="8" y="232"/>
              </a:cxn>
              <a:cxn ang="0">
                <a:pos x="16" y="208"/>
              </a:cxn>
              <a:cxn ang="0">
                <a:pos x="24" y="192"/>
              </a:cxn>
              <a:cxn ang="0">
                <a:pos x="8" y="176"/>
              </a:cxn>
              <a:cxn ang="0">
                <a:pos x="32" y="176"/>
              </a:cxn>
              <a:cxn ang="0">
                <a:pos x="24" y="168"/>
              </a:cxn>
              <a:cxn ang="0">
                <a:pos x="16" y="168"/>
              </a:cxn>
              <a:cxn ang="0">
                <a:pos x="16" y="136"/>
              </a:cxn>
              <a:cxn ang="0">
                <a:pos x="8" y="64"/>
              </a:cxn>
            </a:cxnLst>
            <a:rect l="0" t="0" r="r" b="b"/>
            <a:pathLst>
              <a:path w="528" h="392">
                <a:moveTo>
                  <a:pt x="16" y="32"/>
                </a:moveTo>
                <a:lnTo>
                  <a:pt x="16" y="24"/>
                </a:lnTo>
                <a:lnTo>
                  <a:pt x="16" y="24"/>
                </a:lnTo>
                <a:lnTo>
                  <a:pt x="24" y="32"/>
                </a:lnTo>
                <a:lnTo>
                  <a:pt x="56" y="56"/>
                </a:lnTo>
                <a:lnTo>
                  <a:pt x="72" y="64"/>
                </a:lnTo>
                <a:lnTo>
                  <a:pt x="80" y="64"/>
                </a:lnTo>
                <a:lnTo>
                  <a:pt x="88" y="72"/>
                </a:lnTo>
                <a:lnTo>
                  <a:pt x="96" y="72"/>
                </a:lnTo>
                <a:lnTo>
                  <a:pt x="96" y="72"/>
                </a:lnTo>
                <a:lnTo>
                  <a:pt x="112" y="80"/>
                </a:lnTo>
                <a:lnTo>
                  <a:pt x="112" y="80"/>
                </a:lnTo>
                <a:lnTo>
                  <a:pt x="112" y="88"/>
                </a:lnTo>
                <a:lnTo>
                  <a:pt x="112" y="88"/>
                </a:lnTo>
                <a:lnTo>
                  <a:pt x="120" y="88"/>
                </a:lnTo>
                <a:lnTo>
                  <a:pt x="120" y="88"/>
                </a:lnTo>
                <a:lnTo>
                  <a:pt x="120" y="96"/>
                </a:lnTo>
                <a:lnTo>
                  <a:pt x="120" y="96"/>
                </a:lnTo>
                <a:lnTo>
                  <a:pt x="128" y="96"/>
                </a:lnTo>
                <a:lnTo>
                  <a:pt x="128" y="96"/>
                </a:lnTo>
                <a:lnTo>
                  <a:pt x="128" y="88"/>
                </a:lnTo>
                <a:lnTo>
                  <a:pt x="128" y="80"/>
                </a:lnTo>
                <a:lnTo>
                  <a:pt x="136" y="80"/>
                </a:lnTo>
                <a:lnTo>
                  <a:pt x="136" y="80"/>
                </a:lnTo>
                <a:lnTo>
                  <a:pt x="136" y="96"/>
                </a:lnTo>
                <a:lnTo>
                  <a:pt x="136" y="96"/>
                </a:lnTo>
                <a:lnTo>
                  <a:pt x="136" y="96"/>
                </a:lnTo>
                <a:lnTo>
                  <a:pt x="136" y="104"/>
                </a:lnTo>
                <a:lnTo>
                  <a:pt x="136" y="112"/>
                </a:lnTo>
                <a:lnTo>
                  <a:pt x="120" y="128"/>
                </a:lnTo>
                <a:lnTo>
                  <a:pt x="120" y="128"/>
                </a:lnTo>
                <a:lnTo>
                  <a:pt x="120" y="120"/>
                </a:lnTo>
                <a:lnTo>
                  <a:pt x="120" y="120"/>
                </a:lnTo>
                <a:lnTo>
                  <a:pt x="128" y="112"/>
                </a:lnTo>
                <a:lnTo>
                  <a:pt x="128" y="112"/>
                </a:lnTo>
                <a:lnTo>
                  <a:pt x="128" y="112"/>
                </a:lnTo>
                <a:lnTo>
                  <a:pt x="128" y="112"/>
                </a:lnTo>
                <a:lnTo>
                  <a:pt x="104" y="136"/>
                </a:lnTo>
                <a:lnTo>
                  <a:pt x="104" y="136"/>
                </a:lnTo>
                <a:lnTo>
                  <a:pt x="88" y="144"/>
                </a:lnTo>
                <a:lnTo>
                  <a:pt x="88" y="144"/>
                </a:lnTo>
                <a:lnTo>
                  <a:pt x="88" y="152"/>
                </a:lnTo>
                <a:lnTo>
                  <a:pt x="88" y="152"/>
                </a:lnTo>
                <a:lnTo>
                  <a:pt x="96" y="160"/>
                </a:lnTo>
                <a:lnTo>
                  <a:pt x="96" y="160"/>
                </a:lnTo>
                <a:lnTo>
                  <a:pt x="104" y="152"/>
                </a:lnTo>
                <a:lnTo>
                  <a:pt x="104" y="152"/>
                </a:lnTo>
                <a:lnTo>
                  <a:pt x="96" y="144"/>
                </a:lnTo>
                <a:lnTo>
                  <a:pt x="96" y="144"/>
                </a:lnTo>
                <a:lnTo>
                  <a:pt x="120" y="128"/>
                </a:lnTo>
                <a:lnTo>
                  <a:pt x="120" y="128"/>
                </a:lnTo>
                <a:lnTo>
                  <a:pt x="120" y="128"/>
                </a:lnTo>
                <a:lnTo>
                  <a:pt x="120" y="128"/>
                </a:lnTo>
                <a:lnTo>
                  <a:pt x="144" y="112"/>
                </a:lnTo>
                <a:lnTo>
                  <a:pt x="144" y="112"/>
                </a:lnTo>
                <a:lnTo>
                  <a:pt x="144" y="120"/>
                </a:lnTo>
                <a:lnTo>
                  <a:pt x="144" y="128"/>
                </a:lnTo>
                <a:lnTo>
                  <a:pt x="144" y="128"/>
                </a:lnTo>
                <a:lnTo>
                  <a:pt x="136" y="128"/>
                </a:lnTo>
                <a:lnTo>
                  <a:pt x="136" y="128"/>
                </a:lnTo>
                <a:lnTo>
                  <a:pt x="136" y="128"/>
                </a:lnTo>
                <a:lnTo>
                  <a:pt x="128" y="136"/>
                </a:lnTo>
                <a:lnTo>
                  <a:pt x="128" y="144"/>
                </a:lnTo>
                <a:lnTo>
                  <a:pt x="128" y="144"/>
                </a:lnTo>
                <a:lnTo>
                  <a:pt x="136" y="144"/>
                </a:lnTo>
                <a:lnTo>
                  <a:pt x="136" y="144"/>
                </a:lnTo>
                <a:lnTo>
                  <a:pt x="128" y="168"/>
                </a:lnTo>
                <a:lnTo>
                  <a:pt x="120" y="176"/>
                </a:lnTo>
                <a:lnTo>
                  <a:pt x="120" y="176"/>
                </a:lnTo>
                <a:lnTo>
                  <a:pt x="120" y="176"/>
                </a:lnTo>
                <a:lnTo>
                  <a:pt x="120" y="168"/>
                </a:lnTo>
                <a:lnTo>
                  <a:pt x="128" y="160"/>
                </a:lnTo>
                <a:lnTo>
                  <a:pt x="128" y="160"/>
                </a:lnTo>
                <a:lnTo>
                  <a:pt x="112" y="168"/>
                </a:lnTo>
                <a:lnTo>
                  <a:pt x="112" y="168"/>
                </a:lnTo>
                <a:lnTo>
                  <a:pt x="112" y="176"/>
                </a:lnTo>
                <a:lnTo>
                  <a:pt x="112" y="176"/>
                </a:lnTo>
                <a:lnTo>
                  <a:pt x="112" y="168"/>
                </a:lnTo>
                <a:lnTo>
                  <a:pt x="112" y="168"/>
                </a:lnTo>
                <a:lnTo>
                  <a:pt x="112" y="160"/>
                </a:lnTo>
                <a:lnTo>
                  <a:pt x="112" y="160"/>
                </a:lnTo>
                <a:lnTo>
                  <a:pt x="112" y="160"/>
                </a:lnTo>
                <a:lnTo>
                  <a:pt x="104" y="160"/>
                </a:lnTo>
                <a:lnTo>
                  <a:pt x="88" y="168"/>
                </a:lnTo>
                <a:lnTo>
                  <a:pt x="88" y="176"/>
                </a:lnTo>
                <a:lnTo>
                  <a:pt x="88" y="176"/>
                </a:lnTo>
                <a:lnTo>
                  <a:pt x="96" y="176"/>
                </a:lnTo>
                <a:lnTo>
                  <a:pt x="104" y="176"/>
                </a:lnTo>
                <a:lnTo>
                  <a:pt x="104" y="184"/>
                </a:lnTo>
                <a:lnTo>
                  <a:pt x="104" y="184"/>
                </a:lnTo>
                <a:lnTo>
                  <a:pt x="112" y="184"/>
                </a:lnTo>
                <a:lnTo>
                  <a:pt x="112" y="184"/>
                </a:lnTo>
                <a:lnTo>
                  <a:pt x="120" y="176"/>
                </a:lnTo>
                <a:lnTo>
                  <a:pt x="128" y="176"/>
                </a:lnTo>
                <a:lnTo>
                  <a:pt x="128" y="176"/>
                </a:lnTo>
                <a:lnTo>
                  <a:pt x="136" y="176"/>
                </a:lnTo>
                <a:lnTo>
                  <a:pt x="136" y="176"/>
                </a:lnTo>
                <a:lnTo>
                  <a:pt x="144" y="168"/>
                </a:lnTo>
                <a:lnTo>
                  <a:pt x="144" y="168"/>
                </a:lnTo>
                <a:lnTo>
                  <a:pt x="144" y="168"/>
                </a:lnTo>
                <a:lnTo>
                  <a:pt x="144" y="152"/>
                </a:lnTo>
                <a:lnTo>
                  <a:pt x="144" y="152"/>
                </a:lnTo>
                <a:lnTo>
                  <a:pt x="152" y="144"/>
                </a:lnTo>
                <a:lnTo>
                  <a:pt x="152" y="144"/>
                </a:lnTo>
                <a:lnTo>
                  <a:pt x="144" y="136"/>
                </a:lnTo>
                <a:lnTo>
                  <a:pt x="144" y="136"/>
                </a:lnTo>
                <a:lnTo>
                  <a:pt x="152" y="120"/>
                </a:lnTo>
                <a:lnTo>
                  <a:pt x="152" y="120"/>
                </a:lnTo>
                <a:lnTo>
                  <a:pt x="168" y="104"/>
                </a:lnTo>
                <a:lnTo>
                  <a:pt x="168" y="104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8"/>
                </a:lnTo>
                <a:lnTo>
                  <a:pt x="160" y="96"/>
                </a:lnTo>
                <a:lnTo>
                  <a:pt x="160" y="96"/>
                </a:lnTo>
                <a:lnTo>
                  <a:pt x="160" y="96"/>
                </a:lnTo>
                <a:lnTo>
                  <a:pt x="160" y="96"/>
                </a:lnTo>
                <a:lnTo>
                  <a:pt x="152" y="88"/>
                </a:lnTo>
                <a:lnTo>
                  <a:pt x="152" y="88"/>
                </a:lnTo>
                <a:lnTo>
                  <a:pt x="152" y="80"/>
                </a:lnTo>
                <a:lnTo>
                  <a:pt x="152" y="80"/>
                </a:lnTo>
                <a:lnTo>
                  <a:pt x="160" y="80"/>
                </a:lnTo>
                <a:lnTo>
                  <a:pt x="160" y="80"/>
                </a:lnTo>
                <a:lnTo>
                  <a:pt x="168" y="80"/>
                </a:lnTo>
                <a:lnTo>
                  <a:pt x="168" y="80"/>
                </a:lnTo>
                <a:lnTo>
                  <a:pt x="160" y="64"/>
                </a:lnTo>
                <a:lnTo>
                  <a:pt x="160" y="56"/>
                </a:lnTo>
                <a:lnTo>
                  <a:pt x="152" y="56"/>
                </a:lnTo>
                <a:lnTo>
                  <a:pt x="152" y="56"/>
                </a:lnTo>
                <a:lnTo>
                  <a:pt x="152" y="48"/>
                </a:lnTo>
                <a:lnTo>
                  <a:pt x="160" y="40"/>
                </a:lnTo>
                <a:lnTo>
                  <a:pt x="160" y="40"/>
                </a:lnTo>
                <a:lnTo>
                  <a:pt x="160" y="48"/>
                </a:lnTo>
                <a:lnTo>
                  <a:pt x="160" y="56"/>
                </a:lnTo>
                <a:lnTo>
                  <a:pt x="160" y="56"/>
                </a:lnTo>
                <a:lnTo>
                  <a:pt x="168" y="56"/>
                </a:lnTo>
                <a:lnTo>
                  <a:pt x="160" y="48"/>
                </a:lnTo>
                <a:lnTo>
                  <a:pt x="168" y="48"/>
                </a:lnTo>
                <a:lnTo>
                  <a:pt x="168" y="48"/>
                </a:lnTo>
                <a:lnTo>
                  <a:pt x="168" y="40"/>
                </a:lnTo>
                <a:lnTo>
                  <a:pt x="168" y="40"/>
                </a:lnTo>
                <a:lnTo>
                  <a:pt x="168" y="32"/>
                </a:lnTo>
                <a:lnTo>
                  <a:pt x="168" y="32"/>
                </a:lnTo>
                <a:lnTo>
                  <a:pt x="168" y="24"/>
                </a:lnTo>
                <a:lnTo>
                  <a:pt x="168" y="24"/>
                </a:lnTo>
                <a:lnTo>
                  <a:pt x="160" y="24"/>
                </a:lnTo>
                <a:lnTo>
                  <a:pt x="160" y="24"/>
                </a:lnTo>
                <a:lnTo>
                  <a:pt x="160" y="0"/>
                </a:lnTo>
                <a:lnTo>
                  <a:pt x="160" y="0"/>
                </a:lnTo>
                <a:lnTo>
                  <a:pt x="184" y="8"/>
                </a:lnTo>
                <a:lnTo>
                  <a:pt x="264" y="32"/>
                </a:lnTo>
                <a:lnTo>
                  <a:pt x="456" y="80"/>
                </a:lnTo>
                <a:lnTo>
                  <a:pt x="528" y="96"/>
                </a:lnTo>
                <a:lnTo>
                  <a:pt x="528" y="96"/>
                </a:lnTo>
                <a:lnTo>
                  <a:pt x="480" y="344"/>
                </a:lnTo>
                <a:lnTo>
                  <a:pt x="472" y="352"/>
                </a:lnTo>
                <a:lnTo>
                  <a:pt x="472" y="352"/>
                </a:lnTo>
                <a:lnTo>
                  <a:pt x="480" y="368"/>
                </a:lnTo>
                <a:lnTo>
                  <a:pt x="480" y="376"/>
                </a:lnTo>
                <a:lnTo>
                  <a:pt x="472" y="384"/>
                </a:lnTo>
                <a:lnTo>
                  <a:pt x="472" y="384"/>
                </a:lnTo>
                <a:lnTo>
                  <a:pt x="472" y="392"/>
                </a:lnTo>
                <a:lnTo>
                  <a:pt x="472" y="392"/>
                </a:lnTo>
                <a:lnTo>
                  <a:pt x="336" y="360"/>
                </a:lnTo>
                <a:lnTo>
                  <a:pt x="336" y="360"/>
                </a:lnTo>
                <a:lnTo>
                  <a:pt x="320" y="360"/>
                </a:lnTo>
                <a:lnTo>
                  <a:pt x="296" y="360"/>
                </a:lnTo>
                <a:lnTo>
                  <a:pt x="288" y="360"/>
                </a:lnTo>
                <a:lnTo>
                  <a:pt x="288" y="352"/>
                </a:lnTo>
                <a:lnTo>
                  <a:pt x="280" y="360"/>
                </a:lnTo>
                <a:lnTo>
                  <a:pt x="280" y="360"/>
                </a:lnTo>
                <a:lnTo>
                  <a:pt x="280" y="360"/>
                </a:lnTo>
                <a:lnTo>
                  <a:pt x="256" y="360"/>
                </a:lnTo>
                <a:lnTo>
                  <a:pt x="256" y="360"/>
                </a:lnTo>
                <a:lnTo>
                  <a:pt x="240" y="368"/>
                </a:lnTo>
                <a:lnTo>
                  <a:pt x="216" y="368"/>
                </a:lnTo>
                <a:lnTo>
                  <a:pt x="216" y="360"/>
                </a:lnTo>
                <a:lnTo>
                  <a:pt x="208" y="360"/>
                </a:lnTo>
                <a:lnTo>
                  <a:pt x="208" y="360"/>
                </a:lnTo>
                <a:lnTo>
                  <a:pt x="200" y="360"/>
                </a:lnTo>
                <a:lnTo>
                  <a:pt x="192" y="360"/>
                </a:lnTo>
                <a:lnTo>
                  <a:pt x="184" y="360"/>
                </a:lnTo>
                <a:lnTo>
                  <a:pt x="176" y="360"/>
                </a:lnTo>
                <a:lnTo>
                  <a:pt x="176" y="360"/>
                </a:lnTo>
                <a:lnTo>
                  <a:pt x="168" y="352"/>
                </a:lnTo>
                <a:lnTo>
                  <a:pt x="152" y="336"/>
                </a:lnTo>
                <a:lnTo>
                  <a:pt x="136" y="336"/>
                </a:lnTo>
                <a:lnTo>
                  <a:pt x="136" y="336"/>
                </a:lnTo>
                <a:lnTo>
                  <a:pt x="128" y="344"/>
                </a:lnTo>
                <a:lnTo>
                  <a:pt x="112" y="344"/>
                </a:lnTo>
                <a:lnTo>
                  <a:pt x="88" y="344"/>
                </a:lnTo>
                <a:lnTo>
                  <a:pt x="80" y="336"/>
                </a:lnTo>
                <a:lnTo>
                  <a:pt x="72" y="328"/>
                </a:lnTo>
                <a:lnTo>
                  <a:pt x="72" y="328"/>
                </a:lnTo>
                <a:lnTo>
                  <a:pt x="64" y="320"/>
                </a:lnTo>
                <a:lnTo>
                  <a:pt x="64" y="312"/>
                </a:lnTo>
                <a:lnTo>
                  <a:pt x="72" y="304"/>
                </a:lnTo>
                <a:lnTo>
                  <a:pt x="72" y="288"/>
                </a:lnTo>
                <a:lnTo>
                  <a:pt x="64" y="272"/>
                </a:lnTo>
                <a:lnTo>
                  <a:pt x="48" y="264"/>
                </a:lnTo>
                <a:lnTo>
                  <a:pt x="40" y="264"/>
                </a:lnTo>
                <a:lnTo>
                  <a:pt x="40" y="264"/>
                </a:lnTo>
                <a:lnTo>
                  <a:pt x="40" y="264"/>
                </a:lnTo>
                <a:lnTo>
                  <a:pt x="40" y="248"/>
                </a:lnTo>
                <a:lnTo>
                  <a:pt x="32" y="248"/>
                </a:lnTo>
                <a:lnTo>
                  <a:pt x="32" y="248"/>
                </a:lnTo>
                <a:lnTo>
                  <a:pt x="24" y="248"/>
                </a:lnTo>
                <a:lnTo>
                  <a:pt x="24" y="248"/>
                </a:lnTo>
                <a:lnTo>
                  <a:pt x="16" y="248"/>
                </a:lnTo>
                <a:lnTo>
                  <a:pt x="16" y="240"/>
                </a:lnTo>
                <a:lnTo>
                  <a:pt x="16" y="248"/>
                </a:lnTo>
                <a:lnTo>
                  <a:pt x="8" y="240"/>
                </a:lnTo>
                <a:lnTo>
                  <a:pt x="0" y="240"/>
                </a:lnTo>
                <a:lnTo>
                  <a:pt x="0" y="240"/>
                </a:lnTo>
                <a:lnTo>
                  <a:pt x="0" y="240"/>
                </a:lnTo>
                <a:lnTo>
                  <a:pt x="0" y="240"/>
                </a:lnTo>
                <a:lnTo>
                  <a:pt x="0" y="240"/>
                </a:lnTo>
                <a:lnTo>
                  <a:pt x="0" y="232"/>
                </a:lnTo>
                <a:lnTo>
                  <a:pt x="0" y="232"/>
                </a:lnTo>
                <a:lnTo>
                  <a:pt x="0" y="224"/>
                </a:lnTo>
                <a:lnTo>
                  <a:pt x="8" y="208"/>
                </a:lnTo>
                <a:lnTo>
                  <a:pt x="8" y="208"/>
                </a:lnTo>
                <a:lnTo>
                  <a:pt x="8" y="208"/>
                </a:lnTo>
                <a:lnTo>
                  <a:pt x="8" y="208"/>
                </a:lnTo>
                <a:lnTo>
                  <a:pt x="8" y="224"/>
                </a:lnTo>
                <a:lnTo>
                  <a:pt x="8" y="232"/>
                </a:lnTo>
                <a:lnTo>
                  <a:pt x="8" y="232"/>
                </a:lnTo>
                <a:lnTo>
                  <a:pt x="8" y="232"/>
                </a:lnTo>
                <a:lnTo>
                  <a:pt x="8" y="232"/>
                </a:lnTo>
                <a:lnTo>
                  <a:pt x="8" y="224"/>
                </a:lnTo>
                <a:lnTo>
                  <a:pt x="16" y="216"/>
                </a:lnTo>
                <a:lnTo>
                  <a:pt x="16" y="216"/>
                </a:lnTo>
                <a:lnTo>
                  <a:pt x="16" y="208"/>
                </a:lnTo>
                <a:lnTo>
                  <a:pt x="16" y="200"/>
                </a:lnTo>
                <a:lnTo>
                  <a:pt x="16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192"/>
                </a:lnTo>
                <a:lnTo>
                  <a:pt x="24" y="192"/>
                </a:lnTo>
                <a:lnTo>
                  <a:pt x="16" y="200"/>
                </a:lnTo>
                <a:lnTo>
                  <a:pt x="8" y="200"/>
                </a:lnTo>
                <a:lnTo>
                  <a:pt x="8" y="200"/>
                </a:lnTo>
                <a:lnTo>
                  <a:pt x="8" y="176"/>
                </a:lnTo>
                <a:lnTo>
                  <a:pt x="16" y="176"/>
                </a:lnTo>
                <a:lnTo>
                  <a:pt x="16" y="184"/>
                </a:lnTo>
                <a:lnTo>
                  <a:pt x="16" y="184"/>
                </a:lnTo>
                <a:lnTo>
                  <a:pt x="16" y="176"/>
                </a:lnTo>
                <a:lnTo>
                  <a:pt x="32" y="176"/>
                </a:lnTo>
                <a:lnTo>
                  <a:pt x="32" y="176"/>
                </a:lnTo>
                <a:lnTo>
                  <a:pt x="32" y="176"/>
                </a:lnTo>
                <a:lnTo>
                  <a:pt x="32" y="176"/>
                </a:lnTo>
                <a:lnTo>
                  <a:pt x="24" y="168"/>
                </a:lnTo>
                <a:lnTo>
                  <a:pt x="24" y="168"/>
                </a:lnTo>
                <a:lnTo>
                  <a:pt x="24" y="168"/>
                </a:lnTo>
                <a:lnTo>
                  <a:pt x="24" y="168"/>
                </a:lnTo>
                <a:lnTo>
                  <a:pt x="16" y="168"/>
                </a:lnTo>
                <a:lnTo>
                  <a:pt x="16" y="168"/>
                </a:lnTo>
                <a:lnTo>
                  <a:pt x="16" y="168"/>
                </a:lnTo>
                <a:lnTo>
                  <a:pt x="8" y="168"/>
                </a:lnTo>
                <a:lnTo>
                  <a:pt x="8" y="160"/>
                </a:lnTo>
                <a:lnTo>
                  <a:pt x="16" y="160"/>
                </a:lnTo>
                <a:lnTo>
                  <a:pt x="16" y="144"/>
                </a:lnTo>
                <a:lnTo>
                  <a:pt x="16" y="136"/>
                </a:lnTo>
                <a:lnTo>
                  <a:pt x="16" y="136"/>
                </a:lnTo>
                <a:lnTo>
                  <a:pt x="16" y="88"/>
                </a:lnTo>
                <a:lnTo>
                  <a:pt x="16" y="88"/>
                </a:lnTo>
                <a:lnTo>
                  <a:pt x="16" y="80"/>
                </a:lnTo>
                <a:lnTo>
                  <a:pt x="8" y="64"/>
                </a:lnTo>
                <a:lnTo>
                  <a:pt x="8" y="48"/>
                </a:lnTo>
                <a:lnTo>
                  <a:pt x="8" y="40"/>
                </a:lnTo>
                <a:lnTo>
                  <a:pt x="16" y="32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9" name="Virginia">
            <a:extLst>
              <a:ext uri="{FF2B5EF4-FFF2-40B4-BE49-F238E27FC236}">
                <a16:creationId xmlns:a16="http://schemas.microsoft.com/office/drawing/2014/main" id="{FAE965EC-3CCE-47F7-AD26-DE420DB8DFB0}"/>
              </a:ext>
            </a:extLst>
          </p:cNvPr>
          <p:cNvSpPr>
            <a:spLocks/>
          </p:cNvSpPr>
          <p:nvPr/>
        </p:nvSpPr>
        <p:spPr bwMode="auto">
          <a:xfrm>
            <a:off x="6239770" y="3558097"/>
            <a:ext cx="978849" cy="545850"/>
          </a:xfrm>
          <a:custGeom>
            <a:avLst/>
            <a:gdLst/>
            <a:ahLst/>
            <a:cxnLst>
              <a:cxn ang="0">
                <a:pos x="624" y="240"/>
              </a:cxn>
              <a:cxn ang="0">
                <a:pos x="632" y="248"/>
              </a:cxn>
              <a:cxn ang="0">
                <a:pos x="608" y="216"/>
              </a:cxn>
              <a:cxn ang="0">
                <a:pos x="600" y="216"/>
              </a:cxn>
              <a:cxn ang="0">
                <a:pos x="592" y="224"/>
              </a:cxn>
              <a:cxn ang="0">
                <a:pos x="576" y="224"/>
              </a:cxn>
              <a:cxn ang="0">
                <a:pos x="568" y="216"/>
              </a:cxn>
              <a:cxn ang="0">
                <a:pos x="536" y="200"/>
              </a:cxn>
              <a:cxn ang="0">
                <a:pos x="560" y="200"/>
              </a:cxn>
              <a:cxn ang="0">
                <a:pos x="592" y="208"/>
              </a:cxn>
              <a:cxn ang="0">
                <a:pos x="560" y="192"/>
              </a:cxn>
              <a:cxn ang="0">
                <a:pos x="560" y="184"/>
              </a:cxn>
              <a:cxn ang="0">
                <a:pos x="576" y="184"/>
              </a:cxn>
              <a:cxn ang="0">
                <a:pos x="568" y="176"/>
              </a:cxn>
              <a:cxn ang="0">
                <a:pos x="584" y="168"/>
              </a:cxn>
              <a:cxn ang="0">
                <a:pos x="560" y="152"/>
              </a:cxn>
              <a:cxn ang="0">
                <a:pos x="520" y="120"/>
              </a:cxn>
              <a:cxn ang="0">
                <a:pos x="560" y="152"/>
              </a:cxn>
              <a:cxn ang="0">
                <a:pos x="576" y="136"/>
              </a:cxn>
              <a:cxn ang="0">
                <a:pos x="568" y="120"/>
              </a:cxn>
              <a:cxn ang="0">
                <a:pos x="520" y="104"/>
              </a:cxn>
              <a:cxn ang="0">
                <a:pos x="488" y="96"/>
              </a:cxn>
              <a:cxn ang="0">
                <a:pos x="488" y="64"/>
              </a:cxn>
              <a:cxn ang="0">
                <a:pos x="456" y="24"/>
              </a:cxn>
              <a:cxn ang="0">
                <a:pos x="440" y="0"/>
              </a:cxn>
              <a:cxn ang="0">
                <a:pos x="432" y="16"/>
              </a:cxn>
              <a:cxn ang="0">
                <a:pos x="392" y="8"/>
              </a:cxn>
              <a:cxn ang="0">
                <a:pos x="384" y="24"/>
              </a:cxn>
              <a:cxn ang="0">
                <a:pos x="368" y="56"/>
              </a:cxn>
              <a:cxn ang="0">
                <a:pos x="352" y="72"/>
              </a:cxn>
              <a:cxn ang="0">
                <a:pos x="336" y="96"/>
              </a:cxn>
              <a:cxn ang="0">
                <a:pos x="304" y="104"/>
              </a:cxn>
              <a:cxn ang="0">
                <a:pos x="296" y="128"/>
              </a:cxn>
              <a:cxn ang="0">
                <a:pos x="288" y="144"/>
              </a:cxn>
              <a:cxn ang="0">
                <a:pos x="280" y="176"/>
              </a:cxn>
              <a:cxn ang="0">
                <a:pos x="272" y="208"/>
              </a:cxn>
              <a:cxn ang="0">
                <a:pos x="272" y="224"/>
              </a:cxn>
              <a:cxn ang="0">
                <a:pos x="256" y="232"/>
              </a:cxn>
              <a:cxn ang="0">
                <a:pos x="232" y="240"/>
              </a:cxn>
              <a:cxn ang="0">
                <a:pos x="224" y="248"/>
              </a:cxn>
              <a:cxn ang="0">
                <a:pos x="192" y="256"/>
              </a:cxn>
              <a:cxn ang="0">
                <a:pos x="176" y="272"/>
              </a:cxn>
              <a:cxn ang="0">
                <a:pos x="144" y="264"/>
              </a:cxn>
              <a:cxn ang="0">
                <a:pos x="120" y="264"/>
              </a:cxn>
              <a:cxn ang="0">
                <a:pos x="88" y="288"/>
              </a:cxn>
              <a:cxn ang="0">
                <a:pos x="56" y="320"/>
              </a:cxn>
              <a:cxn ang="0">
                <a:pos x="0" y="360"/>
              </a:cxn>
              <a:cxn ang="0">
                <a:pos x="160" y="328"/>
              </a:cxn>
              <a:cxn ang="0">
                <a:pos x="616" y="256"/>
              </a:cxn>
            </a:cxnLst>
            <a:rect l="0" t="0" r="r" b="b"/>
            <a:pathLst>
              <a:path w="632" h="360">
                <a:moveTo>
                  <a:pt x="624" y="256"/>
                </a:moveTo>
                <a:lnTo>
                  <a:pt x="624" y="256"/>
                </a:lnTo>
                <a:lnTo>
                  <a:pt x="624" y="240"/>
                </a:lnTo>
                <a:lnTo>
                  <a:pt x="624" y="240"/>
                </a:lnTo>
                <a:lnTo>
                  <a:pt x="624" y="240"/>
                </a:lnTo>
                <a:lnTo>
                  <a:pt x="632" y="256"/>
                </a:lnTo>
                <a:lnTo>
                  <a:pt x="632" y="256"/>
                </a:lnTo>
                <a:lnTo>
                  <a:pt x="632" y="248"/>
                </a:lnTo>
                <a:lnTo>
                  <a:pt x="632" y="248"/>
                </a:lnTo>
                <a:lnTo>
                  <a:pt x="616" y="216"/>
                </a:lnTo>
                <a:lnTo>
                  <a:pt x="616" y="216"/>
                </a:lnTo>
                <a:lnTo>
                  <a:pt x="608" y="216"/>
                </a:lnTo>
                <a:lnTo>
                  <a:pt x="608" y="216"/>
                </a:lnTo>
                <a:lnTo>
                  <a:pt x="608" y="216"/>
                </a:lnTo>
                <a:lnTo>
                  <a:pt x="608" y="216"/>
                </a:lnTo>
                <a:lnTo>
                  <a:pt x="600" y="216"/>
                </a:lnTo>
                <a:lnTo>
                  <a:pt x="600" y="216"/>
                </a:lnTo>
                <a:lnTo>
                  <a:pt x="592" y="216"/>
                </a:lnTo>
                <a:lnTo>
                  <a:pt x="592" y="224"/>
                </a:lnTo>
                <a:lnTo>
                  <a:pt x="592" y="224"/>
                </a:lnTo>
                <a:lnTo>
                  <a:pt x="592" y="224"/>
                </a:lnTo>
                <a:lnTo>
                  <a:pt x="592" y="224"/>
                </a:lnTo>
                <a:lnTo>
                  <a:pt x="584" y="224"/>
                </a:lnTo>
                <a:lnTo>
                  <a:pt x="576" y="224"/>
                </a:lnTo>
                <a:lnTo>
                  <a:pt x="576" y="224"/>
                </a:lnTo>
                <a:lnTo>
                  <a:pt x="576" y="216"/>
                </a:lnTo>
                <a:lnTo>
                  <a:pt x="568" y="216"/>
                </a:lnTo>
                <a:lnTo>
                  <a:pt x="568" y="216"/>
                </a:lnTo>
                <a:lnTo>
                  <a:pt x="560" y="208"/>
                </a:lnTo>
                <a:lnTo>
                  <a:pt x="560" y="208"/>
                </a:lnTo>
                <a:lnTo>
                  <a:pt x="544" y="200"/>
                </a:lnTo>
                <a:lnTo>
                  <a:pt x="536" y="200"/>
                </a:lnTo>
                <a:lnTo>
                  <a:pt x="520" y="200"/>
                </a:lnTo>
                <a:lnTo>
                  <a:pt x="520" y="200"/>
                </a:lnTo>
                <a:lnTo>
                  <a:pt x="528" y="192"/>
                </a:lnTo>
                <a:lnTo>
                  <a:pt x="560" y="200"/>
                </a:lnTo>
                <a:lnTo>
                  <a:pt x="560" y="200"/>
                </a:lnTo>
                <a:lnTo>
                  <a:pt x="584" y="216"/>
                </a:lnTo>
                <a:lnTo>
                  <a:pt x="584" y="216"/>
                </a:lnTo>
                <a:lnTo>
                  <a:pt x="592" y="208"/>
                </a:lnTo>
                <a:lnTo>
                  <a:pt x="592" y="208"/>
                </a:lnTo>
                <a:lnTo>
                  <a:pt x="576" y="192"/>
                </a:lnTo>
                <a:lnTo>
                  <a:pt x="560" y="192"/>
                </a:lnTo>
                <a:lnTo>
                  <a:pt x="560" y="192"/>
                </a:lnTo>
                <a:lnTo>
                  <a:pt x="544" y="176"/>
                </a:lnTo>
                <a:lnTo>
                  <a:pt x="544" y="176"/>
                </a:lnTo>
                <a:lnTo>
                  <a:pt x="544" y="176"/>
                </a:lnTo>
                <a:lnTo>
                  <a:pt x="560" y="184"/>
                </a:lnTo>
                <a:lnTo>
                  <a:pt x="568" y="192"/>
                </a:lnTo>
                <a:lnTo>
                  <a:pt x="568" y="192"/>
                </a:lnTo>
                <a:lnTo>
                  <a:pt x="576" y="184"/>
                </a:lnTo>
                <a:lnTo>
                  <a:pt x="576" y="184"/>
                </a:lnTo>
                <a:lnTo>
                  <a:pt x="568" y="184"/>
                </a:lnTo>
                <a:lnTo>
                  <a:pt x="568" y="184"/>
                </a:lnTo>
                <a:lnTo>
                  <a:pt x="568" y="176"/>
                </a:lnTo>
                <a:lnTo>
                  <a:pt x="568" y="176"/>
                </a:lnTo>
                <a:lnTo>
                  <a:pt x="584" y="176"/>
                </a:lnTo>
                <a:lnTo>
                  <a:pt x="584" y="176"/>
                </a:lnTo>
                <a:lnTo>
                  <a:pt x="584" y="168"/>
                </a:lnTo>
                <a:lnTo>
                  <a:pt x="584" y="168"/>
                </a:lnTo>
                <a:lnTo>
                  <a:pt x="576" y="160"/>
                </a:lnTo>
                <a:lnTo>
                  <a:pt x="576" y="152"/>
                </a:lnTo>
                <a:lnTo>
                  <a:pt x="576" y="152"/>
                </a:lnTo>
                <a:lnTo>
                  <a:pt x="560" y="152"/>
                </a:lnTo>
                <a:lnTo>
                  <a:pt x="560" y="152"/>
                </a:lnTo>
                <a:lnTo>
                  <a:pt x="536" y="136"/>
                </a:lnTo>
                <a:lnTo>
                  <a:pt x="536" y="136"/>
                </a:lnTo>
                <a:lnTo>
                  <a:pt x="520" y="120"/>
                </a:lnTo>
                <a:lnTo>
                  <a:pt x="520" y="120"/>
                </a:lnTo>
                <a:lnTo>
                  <a:pt x="544" y="136"/>
                </a:lnTo>
                <a:lnTo>
                  <a:pt x="560" y="152"/>
                </a:lnTo>
                <a:lnTo>
                  <a:pt x="560" y="152"/>
                </a:lnTo>
                <a:lnTo>
                  <a:pt x="568" y="152"/>
                </a:lnTo>
                <a:lnTo>
                  <a:pt x="568" y="152"/>
                </a:lnTo>
                <a:lnTo>
                  <a:pt x="576" y="136"/>
                </a:lnTo>
                <a:lnTo>
                  <a:pt x="576" y="136"/>
                </a:lnTo>
                <a:lnTo>
                  <a:pt x="576" y="128"/>
                </a:lnTo>
                <a:lnTo>
                  <a:pt x="576" y="120"/>
                </a:lnTo>
                <a:lnTo>
                  <a:pt x="576" y="120"/>
                </a:lnTo>
                <a:lnTo>
                  <a:pt x="568" y="120"/>
                </a:lnTo>
                <a:lnTo>
                  <a:pt x="552" y="112"/>
                </a:lnTo>
                <a:lnTo>
                  <a:pt x="536" y="104"/>
                </a:lnTo>
                <a:lnTo>
                  <a:pt x="536" y="104"/>
                </a:lnTo>
                <a:lnTo>
                  <a:pt x="520" y="104"/>
                </a:lnTo>
                <a:lnTo>
                  <a:pt x="504" y="96"/>
                </a:lnTo>
                <a:lnTo>
                  <a:pt x="504" y="88"/>
                </a:lnTo>
                <a:lnTo>
                  <a:pt x="504" y="88"/>
                </a:lnTo>
                <a:lnTo>
                  <a:pt x="488" y="96"/>
                </a:lnTo>
                <a:lnTo>
                  <a:pt x="480" y="96"/>
                </a:lnTo>
                <a:lnTo>
                  <a:pt x="480" y="80"/>
                </a:lnTo>
                <a:lnTo>
                  <a:pt x="480" y="72"/>
                </a:lnTo>
                <a:lnTo>
                  <a:pt x="488" y="64"/>
                </a:lnTo>
                <a:lnTo>
                  <a:pt x="496" y="56"/>
                </a:lnTo>
                <a:lnTo>
                  <a:pt x="496" y="40"/>
                </a:lnTo>
                <a:lnTo>
                  <a:pt x="480" y="24"/>
                </a:lnTo>
                <a:lnTo>
                  <a:pt x="456" y="24"/>
                </a:lnTo>
                <a:lnTo>
                  <a:pt x="456" y="16"/>
                </a:lnTo>
                <a:lnTo>
                  <a:pt x="456" y="8"/>
                </a:lnTo>
                <a:lnTo>
                  <a:pt x="456" y="0"/>
                </a:lnTo>
                <a:lnTo>
                  <a:pt x="440" y="0"/>
                </a:lnTo>
                <a:lnTo>
                  <a:pt x="432" y="8"/>
                </a:lnTo>
                <a:lnTo>
                  <a:pt x="432" y="8"/>
                </a:lnTo>
                <a:lnTo>
                  <a:pt x="432" y="8"/>
                </a:lnTo>
                <a:lnTo>
                  <a:pt x="432" y="16"/>
                </a:lnTo>
                <a:lnTo>
                  <a:pt x="432" y="16"/>
                </a:lnTo>
                <a:lnTo>
                  <a:pt x="424" y="16"/>
                </a:lnTo>
                <a:lnTo>
                  <a:pt x="400" y="8"/>
                </a:lnTo>
                <a:lnTo>
                  <a:pt x="392" y="8"/>
                </a:lnTo>
                <a:lnTo>
                  <a:pt x="384" y="0"/>
                </a:lnTo>
                <a:lnTo>
                  <a:pt x="384" y="0"/>
                </a:lnTo>
                <a:lnTo>
                  <a:pt x="384" y="24"/>
                </a:lnTo>
                <a:lnTo>
                  <a:pt x="384" y="24"/>
                </a:lnTo>
                <a:lnTo>
                  <a:pt x="376" y="32"/>
                </a:lnTo>
                <a:lnTo>
                  <a:pt x="376" y="40"/>
                </a:lnTo>
                <a:lnTo>
                  <a:pt x="368" y="56"/>
                </a:lnTo>
                <a:lnTo>
                  <a:pt x="368" y="56"/>
                </a:lnTo>
                <a:lnTo>
                  <a:pt x="360" y="56"/>
                </a:lnTo>
                <a:lnTo>
                  <a:pt x="360" y="64"/>
                </a:lnTo>
                <a:lnTo>
                  <a:pt x="360" y="72"/>
                </a:lnTo>
                <a:lnTo>
                  <a:pt x="352" y="72"/>
                </a:lnTo>
                <a:lnTo>
                  <a:pt x="344" y="72"/>
                </a:lnTo>
                <a:lnTo>
                  <a:pt x="336" y="72"/>
                </a:lnTo>
                <a:lnTo>
                  <a:pt x="336" y="88"/>
                </a:lnTo>
                <a:lnTo>
                  <a:pt x="336" y="96"/>
                </a:lnTo>
                <a:lnTo>
                  <a:pt x="336" y="104"/>
                </a:lnTo>
                <a:lnTo>
                  <a:pt x="336" y="112"/>
                </a:lnTo>
                <a:lnTo>
                  <a:pt x="320" y="112"/>
                </a:lnTo>
                <a:lnTo>
                  <a:pt x="304" y="104"/>
                </a:lnTo>
                <a:lnTo>
                  <a:pt x="296" y="104"/>
                </a:lnTo>
                <a:lnTo>
                  <a:pt x="296" y="112"/>
                </a:lnTo>
                <a:lnTo>
                  <a:pt x="296" y="120"/>
                </a:lnTo>
                <a:lnTo>
                  <a:pt x="296" y="128"/>
                </a:lnTo>
                <a:lnTo>
                  <a:pt x="296" y="128"/>
                </a:lnTo>
                <a:lnTo>
                  <a:pt x="296" y="136"/>
                </a:lnTo>
                <a:lnTo>
                  <a:pt x="288" y="144"/>
                </a:lnTo>
                <a:lnTo>
                  <a:pt x="288" y="144"/>
                </a:lnTo>
                <a:lnTo>
                  <a:pt x="288" y="152"/>
                </a:lnTo>
                <a:lnTo>
                  <a:pt x="288" y="168"/>
                </a:lnTo>
                <a:lnTo>
                  <a:pt x="288" y="168"/>
                </a:lnTo>
                <a:lnTo>
                  <a:pt x="280" y="176"/>
                </a:lnTo>
                <a:lnTo>
                  <a:pt x="272" y="192"/>
                </a:lnTo>
                <a:lnTo>
                  <a:pt x="272" y="200"/>
                </a:lnTo>
                <a:lnTo>
                  <a:pt x="272" y="208"/>
                </a:lnTo>
                <a:lnTo>
                  <a:pt x="272" y="208"/>
                </a:lnTo>
                <a:lnTo>
                  <a:pt x="272" y="208"/>
                </a:lnTo>
                <a:lnTo>
                  <a:pt x="264" y="216"/>
                </a:lnTo>
                <a:lnTo>
                  <a:pt x="264" y="216"/>
                </a:lnTo>
                <a:lnTo>
                  <a:pt x="272" y="224"/>
                </a:lnTo>
                <a:lnTo>
                  <a:pt x="272" y="224"/>
                </a:lnTo>
                <a:lnTo>
                  <a:pt x="256" y="232"/>
                </a:lnTo>
                <a:lnTo>
                  <a:pt x="256" y="232"/>
                </a:lnTo>
                <a:lnTo>
                  <a:pt x="256" y="232"/>
                </a:lnTo>
                <a:lnTo>
                  <a:pt x="240" y="232"/>
                </a:lnTo>
                <a:lnTo>
                  <a:pt x="240" y="240"/>
                </a:lnTo>
                <a:lnTo>
                  <a:pt x="240" y="240"/>
                </a:lnTo>
                <a:lnTo>
                  <a:pt x="232" y="240"/>
                </a:lnTo>
                <a:lnTo>
                  <a:pt x="224" y="240"/>
                </a:lnTo>
                <a:lnTo>
                  <a:pt x="224" y="248"/>
                </a:lnTo>
                <a:lnTo>
                  <a:pt x="224" y="248"/>
                </a:lnTo>
                <a:lnTo>
                  <a:pt x="224" y="248"/>
                </a:lnTo>
                <a:lnTo>
                  <a:pt x="216" y="256"/>
                </a:lnTo>
                <a:lnTo>
                  <a:pt x="208" y="256"/>
                </a:lnTo>
                <a:lnTo>
                  <a:pt x="200" y="256"/>
                </a:lnTo>
                <a:lnTo>
                  <a:pt x="192" y="256"/>
                </a:lnTo>
                <a:lnTo>
                  <a:pt x="192" y="256"/>
                </a:lnTo>
                <a:lnTo>
                  <a:pt x="192" y="256"/>
                </a:lnTo>
                <a:lnTo>
                  <a:pt x="184" y="256"/>
                </a:lnTo>
                <a:lnTo>
                  <a:pt x="176" y="272"/>
                </a:lnTo>
                <a:lnTo>
                  <a:pt x="168" y="272"/>
                </a:lnTo>
                <a:lnTo>
                  <a:pt x="160" y="264"/>
                </a:lnTo>
                <a:lnTo>
                  <a:pt x="160" y="264"/>
                </a:lnTo>
                <a:lnTo>
                  <a:pt x="144" y="264"/>
                </a:lnTo>
                <a:lnTo>
                  <a:pt x="136" y="248"/>
                </a:lnTo>
                <a:lnTo>
                  <a:pt x="136" y="240"/>
                </a:lnTo>
                <a:lnTo>
                  <a:pt x="136" y="240"/>
                </a:lnTo>
                <a:lnTo>
                  <a:pt x="120" y="264"/>
                </a:lnTo>
                <a:lnTo>
                  <a:pt x="120" y="256"/>
                </a:lnTo>
                <a:lnTo>
                  <a:pt x="120" y="264"/>
                </a:lnTo>
                <a:lnTo>
                  <a:pt x="112" y="272"/>
                </a:lnTo>
                <a:lnTo>
                  <a:pt x="88" y="288"/>
                </a:lnTo>
                <a:lnTo>
                  <a:pt x="88" y="296"/>
                </a:lnTo>
                <a:lnTo>
                  <a:pt x="80" y="304"/>
                </a:lnTo>
                <a:lnTo>
                  <a:pt x="72" y="320"/>
                </a:lnTo>
                <a:lnTo>
                  <a:pt x="56" y="320"/>
                </a:lnTo>
                <a:lnTo>
                  <a:pt x="56" y="328"/>
                </a:lnTo>
                <a:lnTo>
                  <a:pt x="40" y="344"/>
                </a:lnTo>
                <a:lnTo>
                  <a:pt x="16" y="352"/>
                </a:lnTo>
                <a:lnTo>
                  <a:pt x="0" y="360"/>
                </a:lnTo>
                <a:lnTo>
                  <a:pt x="0" y="360"/>
                </a:lnTo>
                <a:lnTo>
                  <a:pt x="152" y="336"/>
                </a:lnTo>
                <a:lnTo>
                  <a:pt x="160" y="328"/>
                </a:lnTo>
                <a:lnTo>
                  <a:pt x="160" y="328"/>
                </a:lnTo>
                <a:lnTo>
                  <a:pt x="168" y="328"/>
                </a:lnTo>
                <a:lnTo>
                  <a:pt x="240" y="328"/>
                </a:lnTo>
                <a:lnTo>
                  <a:pt x="448" y="296"/>
                </a:lnTo>
                <a:lnTo>
                  <a:pt x="616" y="256"/>
                </a:lnTo>
                <a:lnTo>
                  <a:pt x="624" y="2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0" name="Utah">
            <a:extLst>
              <a:ext uri="{FF2B5EF4-FFF2-40B4-BE49-F238E27FC236}">
                <a16:creationId xmlns:a16="http://schemas.microsoft.com/office/drawing/2014/main" id="{05C9B0E6-A8AB-4DC2-8016-4BDEB21B620F}"/>
              </a:ext>
            </a:extLst>
          </p:cNvPr>
          <p:cNvSpPr>
            <a:spLocks/>
          </p:cNvSpPr>
          <p:nvPr/>
        </p:nvSpPr>
        <p:spPr bwMode="auto">
          <a:xfrm>
            <a:off x="2724466" y="3169131"/>
            <a:ext cx="693131" cy="862209"/>
          </a:xfrm>
          <a:custGeom>
            <a:avLst/>
            <a:gdLst/>
            <a:ahLst/>
            <a:cxnLst>
              <a:cxn ang="0">
                <a:pos x="448" y="160"/>
              </a:cxn>
              <a:cxn ang="0">
                <a:pos x="448" y="160"/>
              </a:cxn>
              <a:cxn ang="0">
                <a:pos x="296" y="136"/>
              </a:cxn>
              <a:cxn ang="0">
                <a:pos x="296" y="136"/>
              </a:cxn>
              <a:cxn ang="0">
                <a:pos x="312" y="40"/>
              </a:cxn>
              <a:cxn ang="0">
                <a:pos x="312" y="40"/>
              </a:cxn>
              <a:cxn ang="0">
                <a:pos x="96" y="0"/>
              </a:cxn>
              <a:cxn ang="0">
                <a:pos x="96" y="0"/>
              </a:cxn>
              <a:cxn ang="0">
                <a:pos x="0" y="504"/>
              </a:cxn>
              <a:cxn ang="0">
                <a:pos x="0" y="504"/>
              </a:cxn>
              <a:cxn ang="0">
                <a:pos x="392" y="568"/>
              </a:cxn>
              <a:cxn ang="0">
                <a:pos x="392" y="568"/>
              </a:cxn>
              <a:cxn ang="0">
                <a:pos x="448" y="160"/>
              </a:cxn>
            </a:cxnLst>
            <a:rect l="0" t="0" r="r" b="b"/>
            <a:pathLst>
              <a:path w="448" h="568">
                <a:moveTo>
                  <a:pt x="448" y="160"/>
                </a:moveTo>
                <a:lnTo>
                  <a:pt x="448" y="160"/>
                </a:lnTo>
                <a:lnTo>
                  <a:pt x="296" y="136"/>
                </a:lnTo>
                <a:lnTo>
                  <a:pt x="296" y="136"/>
                </a:lnTo>
                <a:lnTo>
                  <a:pt x="312" y="40"/>
                </a:lnTo>
                <a:lnTo>
                  <a:pt x="312" y="40"/>
                </a:lnTo>
                <a:lnTo>
                  <a:pt x="96" y="0"/>
                </a:lnTo>
                <a:lnTo>
                  <a:pt x="96" y="0"/>
                </a:lnTo>
                <a:lnTo>
                  <a:pt x="0" y="504"/>
                </a:lnTo>
                <a:lnTo>
                  <a:pt x="0" y="504"/>
                </a:lnTo>
                <a:lnTo>
                  <a:pt x="392" y="568"/>
                </a:lnTo>
                <a:lnTo>
                  <a:pt x="392" y="568"/>
                </a:lnTo>
                <a:lnTo>
                  <a:pt x="448" y="1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1" name="Vermont">
            <a:extLst>
              <a:ext uri="{FF2B5EF4-FFF2-40B4-BE49-F238E27FC236}">
                <a16:creationId xmlns:a16="http://schemas.microsoft.com/office/drawing/2014/main" id="{C4DF8300-840C-494A-904F-42E256A31AF2}"/>
              </a:ext>
            </a:extLst>
          </p:cNvPr>
          <p:cNvSpPr>
            <a:spLocks/>
          </p:cNvSpPr>
          <p:nvPr/>
        </p:nvSpPr>
        <p:spPr bwMode="auto">
          <a:xfrm>
            <a:off x="7208622" y="2549378"/>
            <a:ext cx="198415" cy="388967"/>
          </a:xfrm>
          <a:custGeom>
            <a:avLst/>
            <a:gdLst/>
            <a:ahLst/>
            <a:cxnLst>
              <a:cxn ang="0">
                <a:pos x="48" y="232"/>
              </a:cxn>
              <a:cxn ang="0">
                <a:pos x="40" y="184"/>
              </a:cxn>
              <a:cxn ang="0">
                <a:pos x="40" y="168"/>
              </a:cxn>
              <a:cxn ang="0">
                <a:pos x="32" y="168"/>
              </a:cxn>
              <a:cxn ang="0">
                <a:pos x="32" y="176"/>
              </a:cxn>
              <a:cxn ang="0">
                <a:pos x="32" y="176"/>
              </a:cxn>
              <a:cxn ang="0">
                <a:pos x="24" y="168"/>
              </a:cxn>
              <a:cxn ang="0">
                <a:pos x="24" y="168"/>
              </a:cxn>
              <a:cxn ang="0">
                <a:pos x="16" y="128"/>
              </a:cxn>
              <a:cxn ang="0">
                <a:pos x="16" y="104"/>
              </a:cxn>
              <a:cxn ang="0">
                <a:pos x="16" y="104"/>
              </a:cxn>
              <a:cxn ang="0">
                <a:pos x="8" y="88"/>
              </a:cxn>
              <a:cxn ang="0">
                <a:pos x="0" y="32"/>
              </a:cxn>
              <a:cxn ang="0">
                <a:pos x="0" y="32"/>
              </a:cxn>
              <a:cxn ang="0">
                <a:pos x="128" y="0"/>
              </a:cxn>
              <a:cxn ang="0">
                <a:pos x="128" y="0"/>
              </a:cxn>
              <a:cxn ang="0">
                <a:pos x="128" y="8"/>
              </a:cxn>
              <a:cxn ang="0">
                <a:pos x="128" y="8"/>
              </a:cxn>
              <a:cxn ang="0">
                <a:pos x="128" y="16"/>
              </a:cxn>
              <a:cxn ang="0">
                <a:pos x="120" y="24"/>
              </a:cxn>
              <a:cxn ang="0">
                <a:pos x="120" y="24"/>
              </a:cxn>
              <a:cxn ang="0">
                <a:pos x="128" y="32"/>
              </a:cxn>
              <a:cxn ang="0">
                <a:pos x="128" y="56"/>
              </a:cxn>
              <a:cxn ang="0">
                <a:pos x="128" y="64"/>
              </a:cxn>
              <a:cxn ang="0">
                <a:pos x="112" y="72"/>
              </a:cxn>
              <a:cxn ang="0">
                <a:pos x="112" y="72"/>
              </a:cxn>
              <a:cxn ang="0">
                <a:pos x="112" y="72"/>
              </a:cxn>
              <a:cxn ang="0">
                <a:pos x="112" y="72"/>
              </a:cxn>
              <a:cxn ang="0">
                <a:pos x="104" y="80"/>
              </a:cxn>
              <a:cxn ang="0">
                <a:pos x="104" y="80"/>
              </a:cxn>
              <a:cxn ang="0">
                <a:pos x="112" y="88"/>
              </a:cxn>
              <a:cxn ang="0">
                <a:pos x="112" y="104"/>
              </a:cxn>
              <a:cxn ang="0">
                <a:pos x="112" y="128"/>
              </a:cxn>
              <a:cxn ang="0">
                <a:pos x="104" y="136"/>
              </a:cxn>
              <a:cxn ang="0">
                <a:pos x="104" y="144"/>
              </a:cxn>
              <a:cxn ang="0">
                <a:pos x="104" y="152"/>
              </a:cxn>
              <a:cxn ang="0">
                <a:pos x="96" y="160"/>
              </a:cxn>
              <a:cxn ang="0">
                <a:pos x="96" y="176"/>
              </a:cxn>
              <a:cxn ang="0">
                <a:pos x="104" y="184"/>
              </a:cxn>
              <a:cxn ang="0">
                <a:pos x="104" y="192"/>
              </a:cxn>
              <a:cxn ang="0">
                <a:pos x="112" y="208"/>
              </a:cxn>
              <a:cxn ang="0">
                <a:pos x="112" y="216"/>
              </a:cxn>
              <a:cxn ang="0">
                <a:pos x="104" y="224"/>
              </a:cxn>
              <a:cxn ang="0">
                <a:pos x="104" y="240"/>
              </a:cxn>
              <a:cxn ang="0">
                <a:pos x="112" y="240"/>
              </a:cxn>
              <a:cxn ang="0">
                <a:pos x="112" y="240"/>
              </a:cxn>
              <a:cxn ang="0">
                <a:pos x="56" y="256"/>
              </a:cxn>
              <a:cxn ang="0">
                <a:pos x="56" y="256"/>
              </a:cxn>
              <a:cxn ang="0">
                <a:pos x="48" y="232"/>
              </a:cxn>
            </a:cxnLst>
            <a:rect l="0" t="0" r="r" b="b"/>
            <a:pathLst>
              <a:path w="128" h="256">
                <a:moveTo>
                  <a:pt x="48" y="232"/>
                </a:moveTo>
                <a:lnTo>
                  <a:pt x="40" y="184"/>
                </a:lnTo>
                <a:lnTo>
                  <a:pt x="40" y="168"/>
                </a:lnTo>
                <a:lnTo>
                  <a:pt x="32" y="168"/>
                </a:lnTo>
                <a:lnTo>
                  <a:pt x="32" y="176"/>
                </a:lnTo>
                <a:lnTo>
                  <a:pt x="32" y="176"/>
                </a:lnTo>
                <a:lnTo>
                  <a:pt x="24" y="168"/>
                </a:lnTo>
                <a:lnTo>
                  <a:pt x="24" y="168"/>
                </a:lnTo>
                <a:lnTo>
                  <a:pt x="16" y="128"/>
                </a:lnTo>
                <a:lnTo>
                  <a:pt x="16" y="104"/>
                </a:lnTo>
                <a:lnTo>
                  <a:pt x="16" y="104"/>
                </a:lnTo>
                <a:lnTo>
                  <a:pt x="8" y="88"/>
                </a:lnTo>
                <a:lnTo>
                  <a:pt x="0" y="32"/>
                </a:lnTo>
                <a:lnTo>
                  <a:pt x="0" y="32"/>
                </a:lnTo>
                <a:lnTo>
                  <a:pt x="128" y="0"/>
                </a:lnTo>
                <a:lnTo>
                  <a:pt x="128" y="0"/>
                </a:lnTo>
                <a:lnTo>
                  <a:pt x="128" y="8"/>
                </a:lnTo>
                <a:lnTo>
                  <a:pt x="128" y="8"/>
                </a:lnTo>
                <a:lnTo>
                  <a:pt x="128" y="16"/>
                </a:lnTo>
                <a:lnTo>
                  <a:pt x="120" y="24"/>
                </a:lnTo>
                <a:lnTo>
                  <a:pt x="120" y="24"/>
                </a:lnTo>
                <a:lnTo>
                  <a:pt x="128" y="32"/>
                </a:lnTo>
                <a:lnTo>
                  <a:pt x="128" y="56"/>
                </a:lnTo>
                <a:lnTo>
                  <a:pt x="128" y="64"/>
                </a:lnTo>
                <a:lnTo>
                  <a:pt x="112" y="72"/>
                </a:lnTo>
                <a:lnTo>
                  <a:pt x="112" y="72"/>
                </a:lnTo>
                <a:lnTo>
                  <a:pt x="112" y="72"/>
                </a:lnTo>
                <a:lnTo>
                  <a:pt x="112" y="72"/>
                </a:lnTo>
                <a:lnTo>
                  <a:pt x="104" y="80"/>
                </a:lnTo>
                <a:lnTo>
                  <a:pt x="104" y="80"/>
                </a:lnTo>
                <a:lnTo>
                  <a:pt x="112" y="88"/>
                </a:lnTo>
                <a:lnTo>
                  <a:pt x="112" y="104"/>
                </a:lnTo>
                <a:lnTo>
                  <a:pt x="112" y="128"/>
                </a:lnTo>
                <a:lnTo>
                  <a:pt x="104" y="136"/>
                </a:lnTo>
                <a:lnTo>
                  <a:pt x="104" y="144"/>
                </a:lnTo>
                <a:lnTo>
                  <a:pt x="104" y="152"/>
                </a:lnTo>
                <a:lnTo>
                  <a:pt x="96" y="160"/>
                </a:lnTo>
                <a:lnTo>
                  <a:pt x="96" y="176"/>
                </a:lnTo>
                <a:lnTo>
                  <a:pt x="104" y="184"/>
                </a:lnTo>
                <a:lnTo>
                  <a:pt x="104" y="192"/>
                </a:lnTo>
                <a:lnTo>
                  <a:pt x="112" y="208"/>
                </a:lnTo>
                <a:lnTo>
                  <a:pt x="112" y="216"/>
                </a:lnTo>
                <a:lnTo>
                  <a:pt x="104" y="224"/>
                </a:lnTo>
                <a:lnTo>
                  <a:pt x="104" y="240"/>
                </a:lnTo>
                <a:lnTo>
                  <a:pt x="112" y="240"/>
                </a:lnTo>
                <a:lnTo>
                  <a:pt x="112" y="240"/>
                </a:lnTo>
                <a:lnTo>
                  <a:pt x="56" y="256"/>
                </a:lnTo>
                <a:lnTo>
                  <a:pt x="56" y="256"/>
                </a:lnTo>
                <a:lnTo>
                  <a:pt x="48" y="2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2" name="Texas">
            <a:extLst>
              <a:ext uri="{FF2B5EF4-FFF2-40B4-BE49-F238E27FC236}">
                <a16:creationId xmlns:a16="http://schemas.microsoft.com/office/drawing/2014/main" id="{E22C250C-78E6-4A66-B122-EEE7BB6F375C}"/>
              </a:ext>
            </a:extLst>
          </p:cNvPr>
          <p:cNvSpPr>
            <a:spLocks/>
          </p:cNvSpPr>
          <p:nvPr/>
        </p:nvSpPr>
        <p:spPr bwMode="auto">
          <a:xfrm>
            <a:off x="3448831" y="4176554"/>
            <a:ext cx="1723568" cy="1676444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584" y="216"/>
              </a:cxn>
              <a:cxn ang="0">
                <a:pos x="632" y="224"/>
              </a:cxn>
              <a:cxn ang="0">
                <a:pos x="680" y="264"/>
              </a:cxn>
              <a:cxn ang="0">
                <a:pos x="712" y="264"/>
              </a:cxn>
              <a:cxn ang="0">
                <a:pos x="744" y="272"/>
              </a:cxn>
              <a:cxn ang="0">
                <a:pos x="760" y="280"/>
              </a:cxn>
              <a:cxn ang="0">
                <a:pos x="793" y="296"/>
              </a:cxn>
              <a:cxn ang="0">
                <a:pos x="817" y="296"/>
              </a:cxn>
              <a:cxn ang="0">
                <a:pos x="849" y="288"/>
              </a:cxn>
              <a:cxn ang="0">
                <a:pos x="913" y="296"/>
              </a:cxn>
              <a:cxn ang="0">
                <a:pos x="929" y="280"/>
              </a:cxn>
              <a:cxn ang="0">
                <a:pos x="977" y="288"/>
              </a:cxn>
              <a:cxn ang="0">
                <a:pos x="1033" y="320"/>
              </a:cxn>
              <a:cxn ang="0">
                <a:pos x="1073" y="472"/>
              </a:cxn>
              <a:cxn ang="0">
                <a:pos x="1105" y="552"/>
              </a:cxn>
              <a:cxn ang="0">
                <a:pos x="1105" y="632"/>
              </a:cxn>
              <a:cxn ang="0">
                <a:pos x="1097" y="680"/>
              </a:cxn>
              <a:cxn ang="0">
                <a:pos x="1089" y="712"/>
              </a:cxn>
              <a:cxn ang="0">
                <a:pos x="1017" y="736"/>
              </a:cxn>
              <a:cxn ang="0">
                <a:pos x="1025" y="728"/>
              </a:cxn>
              <a:cxn ang="0">
                <a:pos x="1017" y="712"/>
              </a:cxn>
              <a:cxn ang="0">
                <a:pos x="1001" y="720"/>
              </a:cxn>
              <a:cxn ang="0">
                <a:pos x="993" y="720"/>
              </a:cxn>
              <a:cxn ang="0">
                <a:pos x="985" y="768"/>
              </a:cxn>
              <a:cxn ang="0">
                <a:pos x="969" y="792"/>
              </a:cxn>
              <a:cxn ang="0">
                <a:pos x="881" y="840"/>
              </a:cxn>
              <a:cxn ang="0">
                <a:pos x="889" y="824"/>
              </a:cxn>
              <a:cxn ang="0">
                <a:pos x="873" y="824"/>
              </a:cxn>
              <a:cxn ang="0">
                <a:pos x="865" y="824"/>
              </a:cxn>
              <a:cxn ang="0">
                <a:pos x="873" y="840"/>
              </a:cxn>
              <a:cxn ang="0">
                <a:pos x="841" y="840"/>
              </a:cxn>
              <a:cxn ang="0">
                <a:pos x="841" y="848"/>
              </a:cxn>
              <a:cxn ang="0">
                <a:pos x="825" y="872"/>
              </a:cxn>
              <a:cxn ang="0">
                <a:pos x="801" y="880"/>
              </a:cxn>
              <a:cxn ang="0">
                <a:pos x="817" y="880"/>
              </a:cxn>
              <a:cxn ang="0">
                <a:pos x="801" y="904"/>
              </a:cxn>
              <a:cxn ang="0">
                <a:pos x="785" y="912"/>
              </a:cxn>
              <a:cxn ang="0">
                <a:pos x="777" y="952"/>
              </a:cxn>
              <a:cxn ang="0">
                <a:pos x="760" y="960"/>
              </a:cxn>
              <a:cxn ang="0">
                <a:pos x="760" y="968"/>
              </a:cxn>
              <a:cxn ang="0">
                <a:pos x="768" y="1008"/>
              </a:cxn>
              <a:cxn ang="0">
                <a:pos x="793" y="1088"/>
              </a:cxn>
              <a:cxn ang="0">
                <a:pos x="728" y="1080"/>
              </a:cxn>
              <a:cxn ang="0">
                <a:pos x="664" y="1064"/>
              </a:cxn>
              <a:cxn ang="0">
                <a:pos x="624" y="1032"/>
              </a:cxn>
              <a:cxn ang="0">
                <a:pos x="600" y="968"/>
              </a:cxn>
              <a:cxn ang="0">
                <a:pos x="576" y="920"/>
              </a:cxn>
              <a:cxn ang="0">
                <a:pos x="488" y="768"/>
              </a:cxn>
              <a:cxn ang="0">
                <a:pos x="360" y="680"/>
              </a:cxn>
              <a:cxn ang="0">
                <a:pos x="328" y="688"/>
              </a:cxn>
              <a:cxn ang="0">
                <a:pos x="280" y="760"/>
              </a:cxn>
              <a:cxn ang="0">
                <a:pos x="208" y="728"/>
              </a:cxn>
              <a:cxn ang="0">
                <a:pos x="152" y="640"/>
              </a:cxn>
              <a:cxn ang="0">
                <a:pos x="96" y="560"/>
              </a:cxn>
              <a:cxn ang="0">
                <a:pos x="32" y="496"/>
              </a:cxn>
            </a:cxnLst>
            <a:rect l="0" t="0" r="r" b="b"/>
            <a:pathLst>
              <a:path w="1113" h="1104">
                <a:moveTo>
                  <a:pt x="0" y="448"/>
                </a:moveTo>
                <a:lnTo>
                  <a:pt x="0" y="448"/>
                </a:lnTo>
                <a:lnTo>
                  <a:pt x="0" y="432"/>
                </a:lnTo>
                <a:lnTo>
                  <a:pt x="0" y="432"/>
                </a:lnTo>
                <a:lnTo>
                  <a:pt x="304" y="464"/>
                </a:lnTo>
                <a:lnTo>
                  <a:pt x="304" y="464"/>
                </a:lnTo>
                <a:lnTo>
                  <a:pt x="336" y="0"/>
                </a:lnTo>
                <a:lnTo>
                  <a:pt x="336" y="0"/>
                </a:lnTo>
                <a:lnTo>
                  <a:pt x="584" y="16"/>
                </a:lnTo>
                <a:lnTo>
                  <a:pt x="584" y="16"/>
                </a:lnTo>
                <a:lnTo>
                  <a:pt x="576" y="216"/>
                </a:lnTo>
                <a:lnTo>
                  <a:pt x="576" y="216"/>
                </a:lnTo>
                <a:lnTo>
                  <a:pt x="584" y="216"/>
                </a:lnTo>
                <a:lnTo>
                  <a:pt x="584" y="216"/>
                </a:lnTo>
                <a:lnTo>
                  <a:pt x="600" y="232"/>
                </a:lnTo>
                <a:lnTo>
                  <a:pt x="600" y="232"/>
                </a:lnTo>
                <a:lnTo>
                  <a:pt x="608" y="232"/>
                </a:lnTo>
                <a:lnTo>
                  <a:pt x="608" y="232"/>
                </a:lnTo>
                <a:lnTo>
                  <a:pt x="624" y="232"/>
                </a:lnTo>
                <a:lnTo>
                  <a:pt x="624" y="232"/>
                </a:lnTo>
                <a:lnTo>
                  <a:pt x="632" y="224"/>
                </a:lnTo>
                <a:lnTo>
                  <a:pt x="632" y="224"/>
                </a:lnTo>
                <a:lnTo>
                  <a:pt x="648" y="256"/>
                </a:lnTo>
                <a:lnTo>
                  <a:pt x="648" y="256"/>
                </a:lnTo>
                <a:lnTo>
                  <a:pt x="664" y="256"/>
                </a:lnTo>
                <a:lnTo>
                  <a:pt x="664" y="256"/>
                </a:lnTo>
                <a:lnTo>
                  <a:pt x="672" y="264"/>
                </a:lnTo>
                <a:lnTo>
                  <a:pt x="680" y="264"/>
                </a:lnTo>
                <a:lnTo>
                  <a:pt x="680" y="256"/>
                </a:lnTo>
                <a:lnTo>
                  <a:pt x="696" y="256"/>
                </a:lnTo>
                <a:lnTo>
                  <a:pt x="704" y="264"/>
                </a:lnTo>
                <a:lnTo>
                  <a:pt x="704" y="272"/>
                </a:lnTo>
                <a:lnTo>
                  <a:pt x="704" y="272"/>
                </a:lnTo>
                <a:lnTo>
                  <a:pt x="712" y="264"/>
                </a:lnTo>
                <a:lnTo>
                  <a:pt x="712" y="264"/>
                </a:lnTo>
                <a:lnTo>
                  <a:pt x="720" y="264"/>
                </a:lnTo>
                <a:lnTo>
                  <a:pt x="720" y="264"/>
                </a:lnTo>
                <a:lnTo>
                  <a:pt x="728" y="256"/>
                </a:lnTo>
                <a:lnTo>
                  <a:pt x="728" y="256"/>
                </a:lnTo>
                <a:lnTo>
                  <a:pt x="728" y="272"/>
                </a:lnTo>
                <a:lnTo>
                  <a:pt x="728" y="272"/>
                </a:lnTo>
                <a:lnTo>
                  <a:pt x="744" y="272"/>
                </a:lnTo>
                <a:lnTo>
                  <a:pt x="744" y="272"/>
                </a:lnTo>
                <a:lnTo>
                  <a:pt x="744" y="280"/>
                </a:lnTo>
                <a:lnTo>
                  <a:pt x="744" y="280"/>
                </a:lnTo>
                <a:lnTo>
                  <a:pt x="752" y="288"/>
                </a:lnTo>
                <a:lnTo>
                  <a:pt x="752" y="288"/>
                </a:lnTo>
                <a:lnTo>
                  <a:pt x="760" y="280"/>
                </a:lnTo>
                <a:lnTo>
                  <a:pt x="760" y="280"/>
                </a:lnTo>
                <a:lnTo>
                  <a:pt x="768" y="280"/>
                </a:lnTo>
                <a:lnTo>
                  <a:pt x="768" y="280"/>
                </a:lnTo>
                <a:lnTo>
                  <a:pt x="777" y="288"/>
                </a:lnTo>
                <a:lnTo>
                  <a:pt x="785" y="288"/>
                </a:lnTo>
                <a:lnTo>
                  <a:pt x="785" y="288"/>
                </a:lnTo>
                <a:lnTo>
                  <a:pt x="785" y="296"/>
                </a:lnTo>
                <a:lnTo>
                  <a:pt x="793" y="296"/>
                </a:lnTo>
                <a:lnTo>
                  <a:pt x="801" y="288"/>
                </a:lnTo>
                <a:lnTo>
                  <a:pt x="801" y="280"/>
                </a:lnTo>
                <a:lnTo>
                  <a:pt x="801" y="288"/>
                </a:lnTo>
                <a:lnTo>
                  <a:pt x="809" y="304"/>
                </a:lnTo>
                <a:lnTo>
                  <a:pt x="809" y="304"/>
                </a:lnTo>
                <a:lnTo>
                  <a:pt x="809" y="304"/>
                </a:lnTo>
                <a:lnTo>
                  <a:pt x="817" y="296"/>
                </a:lnTo>
                <a:lnTo>
                  <a:pt x="817" y="296"/>
                </a:lnTo>
                <a:lnTo>
                  <a:pt x="825" y="280"/>
                </a:lnTo>
                <a:lnTo>
                  <a:pt x="825" y="280"/>
                </a:lnTo>
                <a:lnTo>
                  <a:pt x="841" y="288"/>
                </a:lnTo>
                <a:lnTo>
                  <a:pt x="841" y="288"/>
                </a:lnTo>
                <a:lnTo>
                  <a:pt x="849" y="288"/>
                </a:lnTo>
                <a:lnTo>
                  <a:pt x="849" y="288"/>
                </a:lnTo>
                <a:lnTo>
                  <a:pt x="849" y="288"/>
                </a:lnTo>
                <a:lnTo>
                  <a:pt x="849" y="296"/>
                </a:lnTo>
                <a:lnTo>
                  <a:pt x="873" y="304"/>
                </a:lnTo>
                <a:lnTo>
                  <a:pt x="881" y="312"/>
                </a:lnTo>
                <a:lnTo>
                  <a:pt x="897" y="288"/>
                </a:lnTo>
                <a:lnTo>
                  <a:pt x="913" y="288"/>
                </a:lnTo>
                <a:lnTo>
                  <a:pt x="913" y="296"/>
                </a:lnTo>
                <a:lnTo>
                  <a:pt x="921" y="296"/>
                </a:lnTo>
                <a:lnTo>
                  <a:pt x="921" y="296"/>
                </a:lnTo>
                <a:lnTo>
                  <a:pt x="929" y="288"/>
                </a:lnTo>
                <a:lnTo>
                  <a:pt x="929" y="280"/>
                </a:lnTo>
                <a:lnTo>
                  <a:pt x="929" y="280"/>
                </a:lnTo>
                <a:lnTo>
                  <a:pt x="929" y="280"/>
                </a:lnTo>
                <a:lnTo>
                  <a:pt x="929" y="280"/>
                </a:lnTo>
                <a:lnTo>
                  <a:pt x="929" y="280"/>
                </a:lnTo>
                <a:lnTo>
                  <a:pt x="945" y="296"/>
                </a:lnTo>
                <a:lnTo>
                  <a:pt x="953" y="296"/>
                </a:lnTo>
                <a:lnTo>
                  <a:pt x="953" y="296"/>
                </a:lnTo>
                <a:lnTo>
                  <a:pt x="961" y="280"/>
                </a:lnTo>
                <a:lnTo>
                  <a:pt x="977" y="280"/>
                </a:lnTo>
                <a:lnTo>
                  <a:pt x="977" y="288"/>
                </a:lnTo>
                <a:lnTo>
                  <a:pt x="977" y="288"/>
                </a:lnTo>
                <a:lnTo>
                  <a:pt x="1001" y="304"/>
                </a:lnTo>
                <a:lnTo>
                  <a:pt x="1001" y="304"/>
                </a:lnTo>
                <a:lnTo>
                  <a:pt x="1017" y="304"/>
                </a:lnTo>
                <a:lnTo>
                  <a:pt x="1025" y="312"/>
                </a:lnTo>
                <a:lnTo>
                  <a:pt x="1025" y="312"/>
                </a:lnTo>
                <a:lnTo>
                  <a:pt x="1033" y="320"/>
                </a:lnTo>
                <a:lnTo>
                  <a:pt x="1033" y="320"/>
                </a:lnTo>
                <a:lnTo>
                  <a:pt x="1057" y="320"/>
                </a:lnTo>
                <a:lnTo>
                  <a:pt x="1065" y="320"/>
                </a:lnTo>
                <a:lnTo>
                  <a:pt x="1065" y="320"/>
                </a:lnTo>
                <a:lnTo>
                  <a:pt x="1065" y="376"/>
                </a:lnTo>
                <a:lnTo>
                  <a:pt x="1073" y="472"/>
                </a:lnTo>
                <a:lnTo>
                  <a:pt x="1073" y="472"/>
                </a:lnTo>
                <a:lnTo>
                  <a:pt x="1089" y="496"/>
                </a:lnTo>
                <a:lnTo>
                  <a:pt x="1089" y="496"/>
                </a:lnTo>
                <a:lnTo>
                  <a:pt x="1089" y="528"/>
                </a:lnTo>
                <a:lnTo>
                  <a:pt x="1089" y="528"/>
                </a:lnTo>
                <a:lnTo>
                  <a:pt x="1097" y="536"/>
                </a:lnTo>
                <a:lnTo>
                  <a:pt x="1097" y="536"/>
                </a:lnTo>
                <a:lnTo>
                  <a:pt x="1105" y="552"/>
                </a:lnTo>
                <a:lnTo>
                  <a:pt x="1105" y="560"/>
                </a:lnTo>
                <a:lnTo>
                  <a:pt x="1113" y="576"/>
                </a:lnTo>
                <a:lnTo>
                  <a:pt x="1113" y="600"/>
                </a:lnTo>
                <a:lnTo>
                  <a:pt x="1097" y="616"/>
                </a:lnTo>
                <a:lnTo>
                  <a:pt x="1097" y="632"/>
                </a:lnTo>
                <a:lnTo>
                  <a:pt x="1097" y="632"/>
                </a:lnTo>
                <a:lnTo>
                  <a:pt x="1105" y="632"/>
                </a:lnTo>
                <a:lnTo>
                  <a:pt x="1097" y="648"/>
                </a:lnTo>
                <a:lnTo>
                  <a:pt x="1097" y="648"/>
                </a:lnTo>
                <a:lnTo>
                  <a:pt x="1105" y="656"/>
                </a:lnTo>
                <a:lnTo>
                  <a:pt x="1105" y="664"/>
                </a:lnTo>
                <a:lnTo>
                  <a:pt x="1105" y="672"/>
                </a:lnTo>
                <a:lnTo>
                  <a:pt x="1097" y="680"/>
                </a:lnTo>
                <a:lnTo>
                  <a:pt x="1097" y="680"/>
                </a:lnTo>
                <a:lnTo>
                  <a:pt x="1089" y="680"/>
                </a:lnTo>
                <a:lnTo>
                  <a:pt x="1089" y="680"/>
                </a:lnTo>
                <a:lnTo>
                  <a:pt x="1081" y="696"/>
                </a:lnTo>
                <a:lnTo>
                  <a:pt x="1081" y="696"/>
                </a:lnTo>
                <a:lnTo>
                  <a:pt x="1089" y="704"/>
                </a:lnTo>
                <a:lnTo>
                  <a:pt x="1089" y="712"/>
                </a:lnTo>
                <a:lnTo>
                  <a:pt x="1089" y="712"/>
                </a:lnTo>
                <a:lnTo>
                  <a:pt x="1081" y="712"/>
                </a:lnTo>
                <a:lnTo>
                  <a:pt x="1081" y="712"/>
                </a:lnTo>
                <a:lnTo>
                  <a:pt x="1049" y="728"/>
                </a:lnTo>
                <a:lnTo>
                  <a:pt x="1009" y="744"/>
                </a:lnTo>
                <a:lnTo>
                  <a:pt x="1009" y="744"/>
                </a:lnTo>
                <a:lnTo>
                  <a:pt x="1017" y="736"/>
                </a:lnTo>
                <a:lnTo>
                  <a:pt x="1017" y="736"/>
                </a:lnTo>
                <a:lnTo>
                  <a:pt x="1033" y="728"/>
                </a:lnTo>
                <a:lnTo>
                  <a:pt x="1033" y="728"/>
                </a:lnTo>
                <a:lnTo>
                  <a:pt x="1033" y="728"/>
                </a:lnTo>
                <a:lnTo>
                  <a:pt x="1033" y="728"/>
                </a:lnTo>
                <a:lnTo>
                  <a:pt x="1033" y="728"/>
                </a:lnTo>
                <a:lnTo>
                  <a:pt x="1025" y="728"/>
                </a:lnTo>
                <a:lnTo>
                  <a:pt x="1025" y="728"/>
                </a:lnTo>
                <a:lnTo>
                  <a:pt x="1017" y="728"/>
                </a:lnTo>
                <a:lnTo>
                  <a:pt x="1017" y="728"/>
                </a:lnTo>
                <a:lnTo>
                  <a:pt x="1009" y="728"/>
                </a:lnTo>
                <a:lnTo>
                  <a:pt x="1009" y="728"/>
                </a:lnTo>
                <a:lnTo>
                  <a:pt x="1009" y="728"/>
                </a:lnTo>
                <a:lnTo>
                  <a:pt x="1017" y="712"/>
                </a:lnTo>
                <a:lnTo>
                  <a:pt x="1017" y="712"/>
                </a:lnTo>
                <a:lnTo>
                  <a:pt x="1017" y="712"/>
                </a:lnTo>
                <a:lnTo>
                  <a:pt x="1017" y="712"/>
                </a:lnTo>
                <a:lnTo>
                  <a:pt x="1017" y="704"/>
                </a:lnTo>
                <a:lnTo>
                  <a:pt x="1009" y="712"/>
                </a:lnTo>
                <a:lnTo>
                  <a:pt x="1001" y="712"/>
                </a:lnTo>
                <a:lnTo>
                  <a:pt x="1001" y="720"/>
                </a:lnTo>
                <a:lnTo>
                  <a:pt x="1001" y="720"/>
                </a:lnTo>
                <a:lnTo>
                  <a:pt x="993" y="720"/>
                </a:lnTo>
                <a:lnTo>
                  <a:pt x="993" y="712"/>
                </a:lnTo>
                <a:lnTo>
                  <a:pt x="985" y="712"/>
                </a:lnTo>
                <a:lnTo>
                  <a:pt x="985" y="712"/>
                </a:lnTo>
                <a:lnTo>
                  <a:pt x="985" y="712"/>
                </a:lnTo>
                <a:lnTo>
                  <a:pt x="993" y="720"/>
                </a:lnTo>
                <a:lnTo>
                  <a:pt x="993" y="720"/>
                </a:lnTo>
                <a:lnTo>
                  <a:pt x="985" y="728"/>
                </a:lnTo>
                <a:lnTo>
                  <a:pt x="985" y="736"/>
                </a:lnTo>
                <a:lnTo>
                  <a:pt x="1001" y="744"/>
                </a:lnTo>
                <a:lnTo>
                  <a:pt x="1001" y="744"/>
                </a:lnTo>
                <a:lnTo>
                  <a:pt x="1001" y="752"/>
                </a:lnTo>
                <a:lnTo>
                  <a:pt x="985" y="768"/>
                </a:lnTo>
                <a:lnTo>
                  <a:pt x="985" y="768"/>
                </a:lnTo>
                <a:lnTo>
                  <a:pt x="977" y="768"/>
                </a:lnTo>
                <a:lnTo>
                  <a:pt x="977" y="768"/>
                </a:lnTo>
                <a:lnTo>
                  <a:pt x="969" y="784"/>
                </a:lnTo>
                <a:lnTo>
                  <a:pt x="969" y="784"/>
                </a:lnTo>
                <a:lnTo>
                  <a:pt x="977" y="784"/>
                </a:lnTo>
                <a:lnTo>
                  <a:pt x="977" y="784"/>
                </a:lnTo>
                <a:lnTo>
                  <a:pt x="969" y="792"/>
                </a:lnTo>
                <a:lnTo>
                  <a:pt x="937" y="816"/>
                </a:lnTo>
                <a:lnTo>
                  <a:pt x="921" y="816"/>
                </a:lnTo>
                <a:lnTo>
                  <a:pt x="905" y="832"/>
                </a:lnTo>
                <a:lnTo>
                  <a:pt x="889" y="840"/>
                </a:lnTo>
                <a:lnTo>
                  <a:pt x="881" y="848"/>
                </a:lnTo>
                <a:lnTo>
                  <a:pt x="873" y="848"/>
                </a:lnTo>
                <a:lnTo>
                  <a:pt x="881" y="840"/>
                </a:lnTo>
                <a:lnTo>
                  <a:pt x="889" y="840"/>
                </a:lnTo>
                <a:lnTo>
                  <a:pt x="897" y="832"/>
                </a:lnTo>
                <a:lnTo>
                  <a:pt x="929" y="808"/>
                </a:lnTo>
                <a:lnTo>
                  <a:pt x="929" y="808"/>
                </a:lnTo>
                <a:lnTo>
                  <a:pt x="929" y="808"/>
                </a:lnTo>
                <a:lnTo>
                  <a:pt x="889" y="832"/>
                </a:lnTo>
                <a:lnTo>
                  <a:pt x="889" y="824"/>
                </a:lnTo>
                <a:lnTo>
                  <a:pt x="889" y="824"/>
                </a:lnTo>
                <a:lnTo>
                  <a:pt x="889" y="824"/>
                </a:lnTo>
                <a:lnTo>
                  <a:pt x="889" y="808"/>
                </a:lnTo>
                <a:lnTo>
                  <a:pt x="889" y="808"/>
                </a:lnTo>
                <a:lnTo>
                  <a:pt x="881" y="824"/>
                </a:lnTo>
                <a:lnTo>
                  <a:pt x="873" y="824"/>
                </a:lnTo>
                <a:lnTo>
                  <a:pt x="873" y="824"/>
                </a:lnTo>
                <a:lnTo>
                  <a:pt x="873" y="816"/>
                </a:lnTo>
                <a:lnTo>
                  <a:pt x="873" y="816"/>
                </a:lnTo>
                <a:lnTo>
                  <a:pt x="873" y="824"/>
                </a:lnTo>
                <a:lnTo>
                  <a:pt x="873" y="824"/>
                </a:lnTo>
                <a:lnTo>
                  <a:pt x="865" y="832"/>
                </a:lnTo>
                <a:lnTo>
                  <a:pt x="865" y="832"/>
                </a:lnTo>
                <a:lnTo>
                  <a:pt x="865" y="824"/>
                </a:lnTo>
                <a:lnTo>
                  <a:pt x="857" y="816"/>
                </a:lnTo>
                <a:lnTo>
                  <a:pt x="849" y="816"/>
                </a:lnTo>
                <a:lnTo>
                  <a:pt x="849" y="816"/>
                </a:lnTo>
                <a:lnTo>
                  <a:pt x="857" y="832"/>
                </a:lnTo>
                <a:lnTo>
                  <a:pt x="857" y="832"/>
                </a:lnTo>
                <a:lnTo>
                  <a:pt x="865" y="840"/>
                </a:lnTo>
                <a:lnTo>
                  <a:pt x="873" y="840"/>
                </a:lnTo>
                <a:lnTo>
                  <a:pt x="865" y="848"/>
                </a:lnTo>
                <a:lnTo>
                  <a:pt x="865" y="848"/>
                </a:lnTo>
                <a:lnTo>
                  <a:pt x="857" y="848"/>
                </a:lnTo>
                <a:lnTo>
                  <a:pt x="849" y="856"/>
                </a:lnTo>
                <a:lnTo>
                  <a:pt x="849" y="856"/>
                </a:lnTo>
                <a:lnTo>
                  <a:pt x="841" y="856"/>
                </a:lnTo>
                <a:lnTo>
                  <a:pt x="841" y="840"/>
                </a:lnTo>
                <a:lnTo>
                  <a:pt x="841" y="840"/>
                </a:lnTo>
                <a:lnTo>
                  <a:pt x="833" y="840"/>
                </a:lnTo>
                <a:lnTo>
                  <a:pt x="825" y="824"/>
                </a:lnTo>
                <a:lnTo>
                  <a:pt x="825" y="824"/>
                </a:lnTo>
                <a:lnTo>
                  <a:pt x="833" y="840"/>
                </a:lnTo>
                <a:lnTo>
                  <a:pt x="833" y="840"/>
                </a:lnTo>
                <a:lnTo>
                  <a:pt x="841" y="848"/>
                </a:lnTo>
                <a:lnTo>
                  <a:pt x="841" y="848"/>
                </a:lnTo>
                <a:lnTo>
                  <a:pt x="833" y="848"/>
                </a:lnTo>
                <a:lnTo>
                  <a:pt x="833" y="848"/>
                </a:lnTo>
                <a:lnTo>
                  <a:pt x="833" y="864"/>
                </a:lnTo>
                <a:lnTo>
                  <a:pt x="833" y="864"/>
                </a:lnTo>
                <a:lnTo>
                  <a:pt x="825" y="872"/>
                </a:lnTo>
                <a:lnTo>
                  <a:pt x="825" y="872"/>
                </a:lnTo>
                <a:lnTo>
                  <a:pt x="825" y="864"/>
                </a:lnTo>
                <a:lnTo>
                  <a:pt x="825" y="864"/>
                </a:lnTo>
                <a:lnTo>
                  <a:pt x="817" y="872"/>
                </a:lnTo>
                <a:lnTo>
                  <a:pt x="817" y="872"/>
                </a:lnTo>
                <a:lnTo>
                  <a:pt x="817" y="872"/>
                </a:lnTo>
                <a:lnTo>
                  <a:pt x="817" y="872"/>
                </a:lnTo>
                <a:lnTo>
                  <a:pt x="801" y="880"/>
                </a:lnTo>
                <a:lnTo>
                  <a:pt x="801" y="880"/>
                </a:lnTo>
                <a:lnTo>
                  <a:pt x="801" y="888"/>
                </a:lnTo>
                <a:lnTo>
                  <a:pt x="801" y="888"/>
                </a:lnTo>
                <a:lnTo>
                  <a:pt x="809" y="880"/>
                </a:lnTo>
                <a:lnTo>
                  <a:pt x="809" y="880"/>
                </a:lnTo>
                <a:lnTo>
                  <a:pt x="817" y="880"/>
                </a:lnTo>
                <a:lnTo>
                  <a:pt x="817" y="880"/>
                </a:lnTo>
                <a:lnTo>
                  <a:pt x="817" y="880"/>
                </a:lnTo>
                <a:lnTo>
                  <a:pt x="809" y="888"/>
                </a:lnTo>
                <a:lnTo>
                  <a:pt x="801" y="904"/>
                </a:lnTo>
                <a:lnTo>
                  <a:pt x="801" y="904"/>
                </a:lnTo>
                <a:lnTo>
                  <a:pt x="801" y="904"/>
                </a:lnTo>
                <a:lnTo>
                  <a:pt x="801" y="904"/>
                </a:lnTo>
                <a:lnTo>
                  <a:pt x="801" y="904"/>
                </a:lnTo>
                <a:lnTo>
                  <a:pt x="768" y="904"/>
                </a:lnTo>
                <a:lnTo>
                  <a:pt x="768" y="904"/>
                </a:lnTo>
                <a:lnTo>
                  <a:pt x="777" y="904"/>
                </a:lnTo>
                <a:lnTo>
                  <a:pt x="777" y="904"/>
                </a:lnTo>
                <a:lnTo>
                  <a:pt x="785" y="904"/>
                </a:lnTo>
                <a:lnTo>
                  <a:pt x="785" y="904"/>
                </a:lnTo>
                <a:lnTo>
                  <a:pt x="785" y="912"/>
                </a:lnTo>
                <a:lnTo>
                  <a:pt x="785" y="920"/>
                </a:lnTo>
                <a:lnTo>
                  <a:pt x="793" y="920"/>
                </a:lnTo>
                <a:lnTo>
                  <a:pt x="793" y="920"/>
                </a:lnTo>
                <a:lnTo>
                  <a:pt x="785" y="952"/>
                </a:lnTo>
                <a:lnTo>
                  <a:pt x="777" y="960"/>
                </a:lnTo>
                <a:lnTo>
                  <a:pt x="777" y="960"/>
                </a:lnTo>
                <a:lnTo>
                  <a:pt x="777" y="952"/>
                </a:lnTo>
                <a:lnTo>
                  <a:pt x="777" y="944"/>
                </a:lnTo>
                <a:lnTo>
                  <a:pt x="768" y="944"/>
                </a:lnTo>
                <a:lnTo>
                  <a:pt x="768" y="944"/>
                </a:lnTo>
                <a:lnTo>
                  <a:pt x="768" y="944"/>
                </a:lnTo>
                <a:lnTo>
                  <a:pt x="768" y="952"/>
                </a:lnTo>
                <a:lnTo>
                  <a:pt x="760" y="960"/>
                </a:lnTo>
                <a:lnTo>
                  <a:pt x="760" y="960"/>
                </a:lnTo>
                <a:lnTo>
                  <a:pt x="752" y="952"/>
                </a:lnTo>
                <a:lnTo>
                  <a:pt x="752" y="952"/>
                </a:lnTo>
                <a:lnTo>
                  <a:pt x="752" y="960"/>
                </a:lnTo>
                <a:lnTo>
                  <a:pt x="752" y="960"/>
                </a:lnTo>
                <a:lnTo>
                  <a:pt x="752" y="960"/>
                </a:lnTo>
                <a:lnTo>
                  <a:pt x="760" y="968"/>
                </a:lnTo>
                <a:lnTo>
                  <a:pt x="760" y="968"/>
                </a:lnTo>
                <a:lnTo>
                  <a:pt x="777" y="968"/>
                </a:lnTo>
                <a:lnTo>
                  <a:pt x="777" y="968"/>
                </a:lnTo>
                <a:lnTo>
                  <a:pt x="777" y="976"/>
                </a:lnTo>
                <a:lnTo>
                  <a:pt x="777" y="976"/>
                </a:lnTo>
                <a:lnTo>
                  <a:pt x="768" y="1000"/>
                </a:lnTo>
                <a:lnTo>
                  <a:pt x="768" y="1000"/>
                </a:lnTo>
                <a:lnTo>
                  <a:pt x="768" y="1008"/>
                </a:lnTo>
                <a:lnTo>
                  <a:pt x="785" y="1032"/>
                </a:lnTo>
                <a:lnTo>
                  <a:pt x="785" y="1032"/>
                </a:lnTo>
                <a:lnTo>
                  <a:pt x="777" y="1056"/>
                </a:lnTo>
                <a:lnTo>
                  <a:pt x="777" y="1056"/>
                </a:lnTo>
                <a:lnTo>
                  <a:pt x="785" y="1064"/>
                </a:lnTo>
                <a:lnTo>
                  <a:pt x="793" y="1080"/>
                </a:lnTo>
                <a:lnTo>
                  <a:pt x="793" y="1088"/>
                </a:lnTo>
                <a:lnTo>
                  <a:pt x="793" y="1088"/>
                </a:lnTo>
                <a:lnTo>
                  <a:pt x="785" y="1096"/>
                </a:lnTo>
                <a:lnTo>
                  <a:pt x="777" y="1104"/>
                </a:lnTo>
                <a:lnTo>
                  <a:pt x="777" y="1104"/>
                </a:lnTo>
                <a:lnTo>
                  <a:pt x="768" y="1096"/>
                </a:lnTo>
                <a:lnTo>
                  <a:pt x="752" y="1080"/>
                </a:lnTo>
                <a:lnTo>
                  <a:pt x="728" y="1080"/>
                </a:lnTo>
                <a:lnTo>
                  <a:pt x="720" y="1080"/>
                </a:lnTo>
                <a:lnTo>
                  <a:pt x="704" y="1080"/>
                </a:lnTo>
                <a:lnTo>
                  <a:pt x="704" y="1080"/>
                </a:lnTo>
                <a:lnTo>
                  <a:pt x="680" y="1064"/>
                </a:lnTo>
                <a:lnTo>
                  <a:pt x="680" y="1064"/>
                </a:lnTo>
                <a:lnTo>
                  <a:pt x="664" y="1064"/>
                </a:lnTo>
                <a:lnTo>
                  <a:pt x="664" y="1064"/>
                </a:lnTo>
                <a:lnTo>
                  <a:pt x="664" y="1056"/>
                </a:lnTo>
                <a:lnTo>
                  <a:pt x="656" y="1048"/>
                </a:lnTo>
                <a:lnTo>
                  <a:pt x="632" y="1048"/>
                </a:lnTo>
                <a:lnTo>
                  <a:pt x="624" y="1048"/>
                </a:lnTo>
                <a:lnTo>
                  <a:pt x="624" y="1048"/>
                </a:lnTo>
                <a:lnTo>
                  <a:pt x="624" y="1032"/>
                </a:lnTo>
                <a:lnTo>
                  <a:pt x="624" y="1032"/>
                </a:lnTo>
                <a:lnTo>
                  <a:pt x="624" y="1032"/>
                </a:lnTo>
                <a:lnTo>
                  <a:pt x="624" y="1032"/>
                </a:lnTo>
                <a:lnTo>
                  <a:pt x="616" y="1016"/>
                </a:lnTo>
                <a:lnTo>
                  <a:pt x="608" y="984"/>
                </a:lnTo>
                <a:lnTo>
                  <a:pt x="600" y="984"/>
                </a:lnTo>
                <a:lnTo>
                  <a:pt x="600" y="984"/>
                </a:lnTo>
                <a:lnTo>
                  <a:pt x="600" y="968"/>
                </a:lnTo>
                <a:lnTo>
                  <a:pt x="600" y="960"/>
                </a:lnTo>
                <a:lnTo>
                  <a:pt x="600" y="960"/>
                </a:lnTo>
                <a:lnTo>
                  <a:pt x="592" y="952"/>
                </a:lnTo>
                <a:lnTo>
                  <a:pt x="592" y="952"/>
                </a:lnTo>
                <a:lnTo>
                  <a:pt x="592" y="944"/>
                </a:lnTo>
                <a:lnTo>
                  <a:pt x="592" y="920"/>
                </a:lnTo>
                <a:lnTo>
                  <a:pt x="576" y="920"/>
                </a:lnTo>
                <a:lnTo>
                  <a:pt x="552" y="888"/>
                </a:lnTo>
                <a:lnTo>
                  <a:pt x="544" y="864"/>
                </a:lnTo>
                <a:lnTo>
                  <a:pt x="536" y="856"/>
                </a:lnTo>
                <a:lnTo>
                  <a:pt x="528" y="848"/>
                </a:lnTo>
                <a:lnTo>
                  <a:pt x="496" y="776"/>
                </a:lnTo>
                <a:lnTo>
                  <a:pt x="488" y="768"/>
                </a:lnTo>
                <a:lnTo>
                  <a:pt x="488" y="768"/>
                </a:lnTo>
                <a:lnTo>
                  <a:pt x="480" y="744"/>
                </a:lnTo>
                <a:lnTo>
                  <a:pt x="456" y="728"/>
                </a:lnTo>
                <a:lnTo>
                  <a:pt x="448" y="720"/>
                </a:lnTo>
                <a:lnTo>
                  <a:pt x="432" y="696"/>
                </a:lnTo>
                <a:lnTo>
                  <a:pt x="400" y="696"/>
                </a:lnTo>
                <a:lnTo>
                  <a:pt x="368" y="688"/>
                </a:lnTo>
                <a:lnTo>
                  <a:pt x="360" y="680"/>
                </a:lnTo>
                <a:lnTo>
                  <a:pt x="360" y="680"/>
                </a:lnTo>
                <a:lnTo>
                  <a:pt x="352" y="680"/>
                </a:lnTo>
                <a:lnTo>
                  <a:pt x="344" y="696"/>
                </a:lnTo>
                <a:lnTo>
                  <a:pt x="336" y="696"/>
                </a:lnTo>
                <a:lnTo>
                  <a:pt x="336" y="688"/>
                </a:lnTo>
                <a:lnTo>
                  <a:pt x="336" y="688"/>
                </a:lnTo>
                <a:lnTo>
                  <a:pt x="328" y="688"/>
                </a:lnTo>
                <a:lnTo>
                  <a:pt x="320" y="688"/>
                </a:lnTo>
                <a:lnTo>
                  <a:pt x="304" y="704"/>
                </a:lnTo>
                <a:lnTo>
                  <a:pt x="304" y="728"/>
                </a:lnTo>
                <a:lnTo>
                  <a:pt x="296" y="736"/>
                </a:lnTo>
                <a:lnTo>
                  <a:pt x="296" y="744"/>
                </a:lnTo>
                <a:lnTo>
                  <a:pt x="288" y="744"/>
                </a:lnTo>
                <a:lnTo>
                  <a:pt x="280" y="760"/>
                </a:lnTo>
                <a:lnTo>
                  <a:pt x="280" y="760"/>
                </a:lnTo>
                <a:lnTo>
                  <a:pt x="280" y="768"/>
                </a:lnTo>
                <a:lnTo>
                  <a:pt x="264" y="768"/>
                </a:lnTo>
                <a:lnTo>
                  <a:pt x="256" y="760"/>
                </a:lnTo>
                <a:lnTo>
                  <a:pt x="216" y="736"/>
                </a:lnTo>
                <a:lnTo>
                  <a:pt x="208" y="728"/>
                </a:lnTo>
                <a:lnTo>
                  <a:pt x="208" y="728"/>
                </a:lnTo>
                <a:lnTo>
                  <a:pt x="192" y="720"/>
                </a:lnTo>
                <a:lnTo>
                  <a:pt x="176" y="704"/>
                </a:lnTo>
                <a:lnTo>
                  <a:pt x="160" y="688"/>
                </a:lnTo>
                <a:lnTo>
                  <a:pt x="152" y="672"/>
                </a:lnTo>
                <a:lnTo>
                  <a:pt x="152" y="672"/>
                </a:lnTo>
                <a:lnTo>
                  <a:pt x="152" y="648"/>
                </a:lnTo>
                <a:lnTo>
                  <a:pt x="152" y="640"/>
                </a:lnTo>
                <a:lnTo>
                  <a:pt x="144" y="632"/>
                </a:lnTo>
                <a:lnTo>
                  <a:pt x="144" y="632"/>
                </a:lnTo>
                <a:lnTo>
                  <a:pt x="136" y="616"/>
                </a:lnTo>
                <a:lnTo>
                  <a:pt x="136" y="608"/>
                </a:lnTo>
                <a:lnTo>
                  <a:pt x="136" y="608"/>
                </a:lnTo>
                <a:lnTo>
                  <a:pt x="128" y="584"/>
                </a:lnTo>
                <a:lnTo>
                  <a:pt x="96" y="560"/>
                </a:lnTo>
                <a:lnTo>
                  <a:pt x="88" y="552"/>
                </a:lnTo>
                <a:lnTo>
                  <a:pt x="80" y="544"/>
                </a:lnTo>
                <a:lnTo>
                  <a:pt x="72" y="528"/>
                </a:lnTo>
                <a:lnTo>
                  <a:pt x="48" y="496"/>
                </a:lnTo>
                <a:lnTo>
                  <a:pt x="48" y="496"/>
                </a:lnTo>
                <a:lnTo>
                  <a:pt x="32" y="496"/>
                </a:lnTo>
                <a:lnTo>
                  <a:pt x="32" y="496"/>
                </a:lnTo>
                <a:lnTo>
                  <a:pt x="16" y="456"/>
                </a:lnTo>
                <a:lnTo>
                  <a:pt x="16" y="456"/>
                </a:lnTo>
                <a:lnTo>
                  <a:pt x="0" y="456"/>
                </a:lnTo>
                <a:lnTo>
                  <a:pt x="0" y="456"/>
                </a:lnTo>
                <a:lnTo>
                  <a:pt x="0" y="448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nnessee">
            <a:extLst>
              <a:ext uri="{FF2B5EF4-FFF2-40B4-BE49-F238E27FC236}">
                <a16:creationId xmlns:a16="http://schemas.microsoft.com/office/drawing/2014/main" id="{9B839C3E-92EC-44E6-B57D-80F452E3D2DF}"/>
              </a:ext>
            </a:extLst>
          </p:cNvPr>
          <p:cNvSpPr>
            <a:spLocks/>
          </p:cNvSpPr>
          <p:nvPr/>
        </p:nvSpPr>
        <p:spPr bwMode="auto">
          <a:xfrm>
            <a:off x="5494926" y="4055973"/>
            <a:ext cx="1052924" cy="364332"/>
          </a:xfrm>
          <a:custGeom>
            <a:avLst/>
            <a:gdLst/>
            <a:ahLst/>
            <a:cxnLst>
              <a:cxn ang="0">
                <a:pos x="664" y="0"/>
              </a:cxn>
              <a:cxn ang="0">
                <a:pos x="672" y="0"/>
              </a:cxn>
              <a:cxn ang="0">
                <a:pos x="672" y="16"/>
              </a:cxn>
              <a:cxn ang="0">
                <a:pos x="672" y="32"/>
              </a:cxn>
              <a:cxn ang="0">
                <a:pos x="664" y="32"/>
              </a:cxn>
              <a:cxn ang="0">
                <a:pos x="656" y="56"/>
              </a:cxn>
              <a:cxn ang="0">
                <a:pos x="648" y="56"/>
              </a:cxn>
              <a:cxn ang="0">
                <a:pos x="616" y="80"/>
              </a:cxn>
              <a:cxn ang="0">
                <a:pos x="608" y="72"/>
              </a:cxn>
              <a:cxn ang="0">
                <a:pos x="584" y="96"/>
              </a:cxn>
              <a:cxn ang="0">
                <a:pos x="584" y="104"/>
              </a:cxn>
              <a:cxn ang="0">
                <a:pos x="552" y="120"/>
              </a:cxn>
              <a:cxn ang="0">
                <a:pos x="544" y="128"/>
              </a:cxn>
              <a:cxn ang="0">
                <a:pos x="512" y="144"/>
              </a:cxn>
              <a:cxn ang="0">
                <a:pos x="488" y="168"/>
              </a:cxn>
              <a:cxn ang="0">
                <a:pos x="488" y="200"/>
              </a:cxn>
              <a:cxn ang="0">
                <a:pos x="384" y="208"/>
              </a:cxn>
              <a:cxn ang="0">
                <a:pos x="8" y="240"/>
              </a:cxn>
              <a:cxn ang="0">
                <a:pos x="0" y="240"/>
              </a:cxn>
              <a:cxn ang="0">
                <a:pos x="0" y="240"/>
              </a:cxn>
              <a:cxn ang="0">
                <a:pos x="16" y="232"/>
              </a:cxn>
              <a:cxn ang="0">
                <a:pos x="16" y="216"/>
              </a:cxn>
              <a:cxn ang="0">
                <a:pos x="16" y="208"/>
              </a:cxn>
              <a:cxn ang="0">
                <a:pos x="24" y="184"/>
              </a:cxn>
              <a:cxn ang="0">
                <a:pos x="32" y="168"/>
              </a:cxn>
              <a:cxn ang="0">
                <a:pos x="24" y="168"/>
              </a:cxn>
              <a:cxn ang="0">
                <a:pos x="32" y="160"/>
              </a:cxn>
              <a:cxn ang="0">
                <a:pos x="48" y="144"/>
              </a:cxn>
              <a:cxn ang="0">
                <a:pos x="40" y="136"/>
              </a:cxn>
              <a:cxn ang="0">
                <a:pos x="56" y="120"/>
              </a:cxn>
              <a:cxn ang="0">
                <a:pos x="48" y="120"/>
              </a:cxn>
              <a:cxn ang="0">
                <a:pos x="40" y="112"/>
              </a:cxn>
              <a:cxn ang="0">
                <a:pos x="48" y="112"/>
              </a:cxn>
              <a:cxn ang="0">
                <a:pos x="48" y="104"/>
              </a:cxn>
              <a:cxn ang="0">
                <a:pos x="56" y="80"/>
              </a:cxn>
              <a:cxn ang="0">
                <a:pos x="176" y="72"/>
              </a:cxn>
              <a:cxn ang="0">
                <a:pos x="168" y="56"/>
              </a:cxn>
              <a:cxn ang="0">
                <a:pos x="192" y="56"/>
              </a:cxn>
              <a:cxn ang="0">
                <a:pos x="504" y="32"/>
              </a:cxn>
              <a:cxn ang="0">
                <a:pos x="664" y="0"/>
              </a:cxn>
            </a:cxnLst>
            <a:rect l="0" t="0" r="r" b="b"/>
            <a:pathLst>
              <a:path w="680" h="240">
                <a:moveTo>
                  <a:pt x="664" y="0"/>
                </a:moveTo>
                <a:lnTo>
                  <a:pt x="664" y="0"/>
                </a:lnTo>
                <a:lnTo>
                  <a:pt x="672" y="0"/>
                </a:lnTo>
                <a:lnTo>
                  <a:pt x="672" y="0"/>
                </a:lnTo>
                <a:lnTo>
                  <a:pt x="672" y="8"/>
                </a:lnTo>
                <a:lnTo>
                  <a:pt x="672" y="16"/>
                </a:lnTo>
                <a:lnTo>
                  <a:pt x="680" y="24"/>
                </a:lnTo>
                <a:lnTo>
                  <a:pt x="672" y="32"/>
                </a:lnTo>
                <a:lnTo>
                  <a:pt x="672" y="32"/>
                </a:lnTo>
                <a:lnTo>
                  <a:pt x="664" y="32"/>
                </a:lnTo>
                <a:lnTo>
                  <a:pt x="656" y="48"/>
                </a:lnTo>
                <a:lnTo>
                  <a:pt x="656" y="56"/>
                </a:lnTo>
                <a:lnTo>
                  <a:pt x="656" y="56"/>
                </a:lnTo>
                <a:lnTo>
                  <a:pt x="648" y="56"/>
                </a:lnTo>
                <a:lnTo>
                  <a:pt x="640" y="56"/>
                </a:lnTo>
                <a:lnTo>
                  <a:pt x="616" y="80"/>
                </a:lnTo>
                <a:lnTo>
                  <a:pt x="616" y="80"/>
                </a:lnTo>
                <a:lnTo>
                  <a:pt x="608" y="72"/>
                </a:lnTo>
                <a:lnTo>
                  <a:pt x="600" y="72"/>
                </a:lnTo>
                <a:lnTo>
                  <a:pt x="584" y="96"/>
                </a:lnTo>
                <a:lnTo>
                  <a:pt x="584" y="104"/>
                </a:lnTo>
                <a:lnTo>
                  <a:pt x="584" y="104"/>
                </a:lnTo>
                <a:lnTo>
                  <a:pt x="568" y="104"/>
                </a:lnTo>
                <a:lnTo>
                  <a:pt x="552" y="120"/>
                </a:lnTo>
                <a:lnTo>
                  <a:pt x="544" y="128"/>
                </a:lnTo>
                <a:lnTo>
                  <a:pt x="544" y="128"/>
                </a:lnTo>
                <a:lnTo>
                  <a:pt x="520" y="128"/>
                </a:lnTo>
                <a:lnTo>
                  <a:pt x="512" y="144"/>
                </a:lnTo>
                <a:lnTo>
                  <a:pt x="504" y="168"/>
                </a:lnTo>
                <a:lnTo>
                  <a:pt x="488" y="168"/>
                </a:lnTo>
                <a:lnTo>
                  <a:pt x="488" y="168"/>
                </a:lnTo>
                <a:lnTo>
                  <a:pt x="488" y="200"/>
                </a:lnTo>
                <a:lnTo>
                  <a:pt x="488" y="200"/>
                </a:lnTo>
                <a:lnTo>
                  <a:pt x="384" y="208"/>
                </a:lnTo>
                <a:lnTo>
                  <a:pt x="176" y="224"/>
                </a:lnTo>
                <a:lnTo>
                  <a:pt x="8" y="240"/>
                </a:lnTo>
                <a:lnTo>
                  <a:pt x="8" y="240"/>
                </a:lnTo>
                <a:lnTo>
                  <a:pt x="0" y="240"/>
                </a:lnTo>
                <a:lnTo>
                  <a:pt x="0" y="240"/>
                </a:lnTo>
                <a:lnTo>
                  <a:pt x="0" y="240"/>
                </a:lnTo>
                <a:lnTo>
                  <a:pt x="8" y="232"/>
                </a:lnTo>
                <a:lnTo>
                  <a:pt x="16" y="232"/>
                </a:lnTo>
                <a:lnTo>
                  <a:pt x="16" y="224"/>
                </a:lnTo>
                <a:lnTo>
                  <a:pt x="16" y="216"/>
                </a:lnTo>
                <a:lnTo>
                  <a:pt x="16" y="208"/>
                </a:lnTo>
                <a:lnTo>
                  <a:pt x="16" y="208"/>
                </a:lnTo>
                <a:lnTo>
                  <a:pt x="16" y="200"/>
                </a:lnTo>
                <a:lnTo>
                  <a:pt x="24" y="184"/>
                </a:lnTo>
                <a:lnTo>
                  <a:pt x="32" y="176"/>
                </a:lnTo>
                <a:lnTo>
                  <a:pt x="32" y="168"/>
                </a:lnTo>
                <a:lnTo>
                  <a:pt x="24" y="168"/>
                </a:lnTo>
                <a:lnTo>
                  <a:pt x="24" y="168"/>
                </a:lnTo>
                <a:lnTo>
                  <a:pt x="32" y="168"/>
                </a:lnTo>
                <a:lnTo>
                  <a:pt x="32" y="160"/>
                </a:lnTo>
                <a:lnTo>
                  <a:pt x="48" y="152"/>
                </a:lnTo>
                <a:lnTo>
                  <a:pt x="48" y="144"/>
                </a:lnTo>
                <a:lnTo>
                  <a:pt x="40" y="136"/>
                </a:lnTo>
                <a:lnTo>
                  <a:pt x="40" y="136"/>
                </a:lnTo>
                <a:lnTo>
                  <a:pt x="48" y="120"/>
                </a:lnTo>
                <a:lnTo>
                  <a:pt x="56" y="120"/>
                </a:lnTo>
                <a:lnTo>
                  <a:pt x="56" y="120"/>
                </a:lnTo>
                <a:lnTo>
                  <a:pt x="48" y="120"/>
                </a:lnTo>
                <a:lnTo>
                  <a:pt x="48" y="112"/>
                </a:lnTo>
                <a:lnTo>
                  <a:pt x="40" y="112"/>
                </a:lnTo>
                <a:lnTo>
                  <a:pt x="40" y="112"/>
                </a:lnTo>
                <a:lnTo>
                  <a:pt x="48" y="112"/>
                </a:lnTo>
                <a:lnTo>
                  <a:pt x="48" y="104"/>
                </a:lnTo>
                <a:lnTo>
                  <a:pt x="48" y="104"/>
                </a:lnTo>
                <a:lnTo>
                  <a:pt x="56" y="80"/>
                </a:lnTo>
                <a:lnTo>
                  <a:pt x="56" y="80"/>
                </a:lnTo>
                <a:lnTo>
                  <a:pt x="176" y="72"/>
                </a:lnTo>
                <a:lnTo>
                  <a:pt x="176" y="72"/>
                </a:lnTo>
                <a:lnTo>
                  <a:pt x="168" y="56"/>
                </a:lnTo>
                <a:lnTo>
                  <a:pt x="168" y="56"/>
                </a:lnTo>
                <a:lnTo>
                  <a:pt x="176" y="56"/>
                </a:lnTo>
                <a:lnTo>
                  <a:pt x="192" y="56"/>
                </a:lnTo>
                <a:lnTo>
                  <a:pt x="200" y="56"/>
                </a:lnTo>
                <a:lnTo>
                  <a:pt x="504" y="32"/>
                </a:lnTo>
                <a:lnTo>
                  <a:pt x="656" y="8"/>
                </a:lnTo>
                <a:lnTo>
                  <a:pt x="664" y="0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4" name="South Dakota">
            <a:extLst>
              <a:ext uri="{FF2B5EF4-FFF2-40B4-BE49-F238E27FC236}">
                <a16:creationId xmlns:a16="http://schemas.microsoft.com/office/drawing/2014/main" id="{86A2441B-E1DA-484A-8349-9473089BC7D6}"/>
              </a:ext>
            </a:extLst>
          </p:cNvPr>
          <p:cNvSpPr>
            <a:spLocks/>
          </p:cNvSpPr>
          <p:nvPr/>
        </p:nvSpPr>
        <p:spPr bwMode="auto">
          <a:xfrm>
            <a:off x="3950369" y="2720523"/>
            <a:ext cx="869059" cy="582153"/>
          </a:xfrm>
          <a:custGeom>
            <a:avLst/>
            <a:gdLst/>
            <a:ahLst/>
            <a:cxnLst>
              <a:cxn ang="0">
                <a:pos x="432" y="336"/>
              </a:cxn>
              <a:cxn ang="0">
                <a:pos x="440" y="344"/>
              </a:cxn>
              <a:cxn ang="0">
                <a:pos x="456" y="328"/>
              </a:cxn>
              <a:cxn ang="0">
                <a:pos x="497" y="328"/>
              </a:cxn>
              <a:cxn ang="0">
                <a:pos x="505" y="336"/>
              </a:cxn>
              <a:cxn ang="0">
                <a:pos x="513" y="344"/>
              </a:cxn>
              <a:cxn ang="0">
                <a:pos x="529" y="344"/>
              </a:cxn>
              <a:cxn ang="0">
                <a:pos x="553" y="376"/>
              </a:cxn>
              <a:cxn ang="0">
                <a:pos x="561" y="384"/>
              </a:cxn>
              <a:cxn ang="0">
                <a:pos x="561" y="376"/>
              </a:cxn>
              <a:cxn ang="0">
                <a:pos x="553" y="360"/>
              </a:cxn>
              <a:cxn ang="0">
                <a:pos x="545" y="344"/>
              </a:cxn>
              <a:cxn ang="0">
                <a:pos x="561" y="296"/>
              </a:cxn>
              <a:cxn ang="0">
                <a:pos x="545" y="296"/>
              </a:cxn>
              <a:cxn ang="0">
                <a:pos x="545" y="288"/>
              </a:cxn>
              <a:cxn ang="0">
                <a:pos x="553" y="288"/>
              </a:cxn>
              <a:cxn ang="0">
                <a:pos x="545" y="272"/>
              </a:cxn>
              <a:cxn ang="0">
                <a:pos x="545" y="264"/>
              </a:cxn>
              <a:cxn ang="0">
                <a:pos x="561" y="264"/>
              </a:cxn>
              <a:cxn ang="0">
                <a:pos x="561" y="80"/>
              </a:cxn>
              <a:cxn ang="0">
                <a:pos x="537" y="64"/>
              </a:cxn>
              <a:cxn ang="0">
                <a:pos x="529" y="48"/>
              </a:cxn>
              <a:cxn ang="0">
                <a:pos x="537" y="40"/>
              </a:cxn>
              <a:cxn ang="0">
                <a:pos x="553" y="24"/>
              </a:cxn>
              <a:cxn ang="0">
                <a:pos x="553" y="16"/>
              </a:cxn>
              <a:cxn ang="0">
                <a:pos x="529" y="24"/>
              </a:cxn>
              <a:cxn ang="0">
                <a:pos x="40" y="0"/>
              </a:cxn>
              <a:cxn ang="0">
                <a:pos x="24" y="0"/>
              </a:cxn>
              <a:cxn ang="0">
                <a:pos x="16" y="96"/>
              </a:cxn>
              <a:cxn ang="0">
                <a:pos x="0" y="296"/>
              </a:cxn>
              <a:cxn ang="0">
                <a:pos x="208" y="304"/>
              </a:cxn>
              <a:cxn ang="0">
                <a:pos x="400" y="312"/>
              </a:cxn>
            </a:cxnLst>
            <a:rect l="0" t="0" r="r" b="b"/>
            <a:pathLst>
              <a:path w="561" h="384">
                <a:moveTo>
                  <a:pt x="400" y="312"/>
                </a:moveTo>
                <a:lnTo>
                  <a:pt x="432" y="336"/>
                </a:lnTo>
                <a:lnTo>
                  <a:pt x="440" y="344"/>
                </a:lnTo>
                <a:lnTo>
                  <a:pt x="440" y="344"/>
                </a:lnTo>
                <a:lnTo>
                  <a:pt x="448" y="336"/>
                </a:lnTo>
                <a:lnTo>
                  <a:pt x="456" y="328"/>
                </a:lnTo>
                <a:lnTo>
                  <a:pt x="456" y="328"/>
                </a:lnTo>
                <a:lnTo>
                  <a:pt x="497" y="328"/>
                </a:lnTo>
                <a:lnTo>
                  <a:pt x="497" y="328"/>
                </a:lnTo>
                <a:lnTo>
                  <a:pt x="505" y="336"/>
                </a:lnTo>
                <a:lnTo>
                  <a:pt x="505" y="336"/>
                </a:lnTo>
                <a:lnTo>
                  <a:pt x="513" y="344"/>
                </a:lnTo>
                <a:lnTo>
                  <a:pt x="521" y="344"/>
                </a:lnTo>
                <a:lnTo>
                  <a:pt x="529" y="344"/>
                </a:lnTo>
                <a:lnTo>
                  <a:pt x="545" y="360"/>
                </a:lnTo>
                <a:lnTo>
                  <a:pt x="553" y="376"/>
                </a:lnTo>
                <a:lnTo>
                  <a:pt x="553" y="384"/>
                </a:lnTo>
                <a:lnTo>
                  <a:pt x="561" y="384"/>
                </a:lnTo>
                <a:lnTo>
                  <a:pt x="561" y="384"/>
                </a:lnTo>
                <a:lnTo>
                  <a:pt x="561" y="376"/>
                </a:lnTo>
                <a:lnTo>
                  <a:pt x="561" y="376"/>
                </a:lnTo>
                <a:lnTo>
                  <a:pt x="553" y="360"/>
                </a:lnTo>
                <a:lnTo>
                  <a:pt x="545" y="344"/>
                </a:lnTo>
                <a:lnTo>
                  <a:pt x="545" y="344"/>
                </a:lnTo>
                <a:lnTo>
                  <a:pt x="545" y="336"/>
                </a:lnTo>
                <a:lnTo>
                  <a:pt x="561" y="296"/>
                </a:lnTo>
                <a:lnTo>
                  <a:pt x="561" y="296"/>
                </a:lnTo>
                <a:lnTo>
                  <a:pt x="545" y="296"/>
                </a:lnTo>
                <a:lnTo>
                  <a:pt x="545" y="296"/>
                </a:lnTo>
                <a:lnTo>
                  <a:pt x="545" y="288"/>
                </a:lnTo>
                <a:lnTo>
                  <a:pt x="553" y="288"/>
                </a:lnTo>
                <a:lnTo>
                  <a:pt x="553" y="288"/>
                </a:lnTo>
                <a:lnTo>
                  <a:pt x="553" y="280"/>
                </a:lnTo>
                <a:lnTo>
                  <a:pt x="545" y="272"/>
                </a:lnTo>
                <a:lnTo>
                  <a:pt x="545" y="264"/>
                </a:lnTo>
                <a:lnTo>
                  <a:pt x="545" y="264"/>
                </a:lnTo>
                <a:lnTo>
                  <a:pt x="561" y="264"/>
                </a:lnTo>
                <a:lnTo>
                  <a:pt x="561" y="264"/>
                </a:lnTo>
                <a:lnTo>
                  <a:pt x="561" y="80"/>
                </a:lnTo>
                <a:lnTo>
                  <a:pt x="561" y="80"/>
                </a:lnTo>
                <a:lnTo>
                  <a:pt x="553" y="80"/>
                </a:lnTo>
                <a:lnTo>
                  <a:pt x="537" y="64"/>
                </a:lnTo>
                <a:lnTo>
                  <a:pt x="529" y="56"/>
                </a:lnTo>
                <a:lnTo>
                  <a:pt x="529" y="48"/>
                </a:lnTo>
                <a:lnTo>
                  <a:pt x="537" y="48"/>
                </a:lnTo>
                <a:lnTo>
                  <a:pt x="537" y="40"/>
                </a:lnTo>
                <a:lnTo>
                  <a:pt x="553" y="24"/>
                </a:lnTo>
                <a:lnTo>
                  <a:pt x="553" y="24"/>
                </a:lnTo>
                <a:lnTo>
                  <a:pt x="545" y="24"/>
                </a:lnTo>
                <a:lnTo>
                  <a:pt x="553" y="16"/>
                </a:lnTo>
                <a:lnTo>
                  <a:pt x="553" y="24"/>
                </a:lnTo>
                <a:lnTo>
                  <a:pt x="529" y="24"/>
                </a:lnTo>
                <a:lnTo>
                  <a:pt x="320" y="16"/>
                </a:lnTo>
                <a:lnTo>
                  <a:pt x="40" y="0"/>
                </a:lnTo>
                <a:lnTo>
                  <a:pt x="24" y="0"/>
                </a:lnTo>
                <a:lnTo>
                  <a:pt x="24" y="0"/>
                </a:lnTo>
                <a:lnTo>
                  <a:pt x="16" y="96"/>
                </a:lnTo>
                <a:lnTo>
                  <a:pt x="16" y="96"/>
                </a:lnTo>
                <a:lnTo>
                  <a:pt x="0" y="296"/>
                </a:lnTo>
                <a:lnTo>
                  <a:pt x="0" y="296"/>
                </a:lnTo>
                <a:lnTo>
                  <a:pt x="8" y="296"/>
                </a:lnTo>
                <a:lnTo>
                  <a:pt x="208" y="304"/>
                </a:lnTo>
                <a:lnTo>
                  <a:pt x="352" y="312"/>
                </a:lnTo>
                <a:lnTo>
                  <a:pt x="400" y="3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5" name="South Carolina">
            <a:extLst>
              <a:ext uri="{FF2B5EF4-FFF2-40B4-BE49-F238E27FC236}">
                <a16:creationId xmlns:a16="http://schemas.microsoft.com/office/drawing/2014/main" id="{FC713B7A-4B26-4823-B1B9-91AC728F0BAA}"/>
              </a:ext>
            </a:extLst>
          </p:cNvPr>
          <p:cNvSpPr>
            <a:spLocks/>
          </p:cNvSpPr>
          <p:nvPr/>
        </p:nvSpPr>
        <p:spPr bwMode="auto">
          <a:xfrm>
            <a:off x="6351440" y="4273795"/>
            <a:ext cx="632284" cy="461573"/>
          </a:xfrm>
          <a:custGeom>
            <a:avLst/>
            <a:gdLst/>
            <a:ahLst/>
            <a:cxnLst>
              <a:cxn ang="0">
                <a:pos x="224" y="280"/>
              </a:cxn>
              <a:cxn ang="0">
                <a:pos x="192" y="248"/>
              </a:cxn>
              <a:cxn ang="0">
                <a:pos x="192" y="224"/>
              </a:cxn>
              <a:cxn ang="0">
                <a:pos x="160" y="208"/>
              </a:cxn>
              <a:cxn ang="0">
                <a:pos x="152" y="200"/>
              </a:cxn>
              <a:cxn ang="0">
                <a:pos x="136" y="176"/>
              </a:cxn>
              <a:cxn ang="0">
                <a:pos x="120" y="168"/>
              </a:cxn>
              <a:cxn ang="0">
                <a:pos x="112" y="160"/>
              </a:cxn>
              <a:cxn ang="0">
                <a:pos x="96" y="144"/>
              </a:cxn>
              <a:cxn ang="0">
                <a:pos x="80" y="144"/>
              </a:cxn>
              <a:cxn ang="0">
                <a:pos x="64" y="120"/>
              </a:cxn>
              <a:cxn ang="0">
                <a:pos x="48" y="88"/>
              </a:cxn>
              <a:cxn ang="0">
                <a:pos x="40" y="88"/>
              </a:cxn>
              <a:cxn ang="0">
                <a:pos x="24" y="80"/>
              </a:cxn>
              <a:cxn ang="0">
                <a:pos x="16" y="80"/>
              </a:cxn>
              <a:cxn ang="0">
                <a:pos x="0" y="56"/>
              </a:cxn>
              <a:cxn ang="0">
                <a:pos x="16" y="40"/>
              </a:cxn>
              <a:cxn ang="0">
                <a:pos x="32" y="32"/>
              </a:cxn>
              <a:cxn ang="0">
                <a:pos x="96" y="8"/>
              </a:cxn>
              <a:cxn ang="0">
                <a:pos x="176" y="0"/>
              </a:cxn>
              <a:cxn ang="0">
                <a:pos x="200" y="8"/>
              </a:cxn>
              <a:cxn ang="0">
                <a:pos x="208" y="24"/>
              </a:cxn>
              <a:cxn ang="0">
                <a:pos x="296" y="16"/>
              </a:cxn>
              <a:cxn ang="0">
                <a:pos x="408" y="88"/>
              </a:cxn>
              <a:cxn ang="0">
                <a:pos x="400" y="96"/>
              </a:cxn>
              <a:cxn ang="0">
                <a:pos x="360" y="152"/>
              </a:cxn>
              <a:cxn ang="0">
                <a:pos x="360" y="152"/>
              </a:cxn>
              <a:cxn ang="0">
                <a:pos x="352" y="152"/>
              </a:cxn>
              <a:cxn ang="0">
                <a:pos x="368" y="168"/>
              </a:cxn>
              <a:cxn ang="0">
                <a:pos x="352" y="184"/>
              </a:cxn>
              <a:cxn ang="0">
                <a:pos x="328" y="208"/>
              </a:cxn>
              <a:cxn ang="0">
                <a:pos x="320" y="216"/>
              </a:cxn>
              <a:cxn ang="0">
                <a:pos x="312" y="216"/>
              </a:cxn>
              <a:cxn ang="0">
                <a:pos x="312" y="224"/>
              </a:cxn>
              <a:cxn ang="0">
                <a:pos x="320" y="224"/>
              </a:cxn>
              <a:cxn ang="0">
                <a:pos x="296" y="240"/>
              </a:cxn>
              <a:cxn ang="0">
                <a:pos x="296" y="232"/>
              </a:cxn>
              <a:cxn ang="0">
                <a:pos x="288" y="240"/>
              </a:cxn>
              <a:cxn ang="0">
                <a:pos x="296" y="248"/>
              </a:cxn>
              <a:cxn ang="0">
                <a:pos x="288" y="256"/>
              </a:cxn>
              <a:cxn ang="0">
                <a:pos x="280" y="256"/>
              </a:cxn>
              <a:cxn ang="0">
                <a:pos x="256" y="256"/>
              </a:cxn>
              <a:cxn ang="0">
                <a:pos x="248" y="256"/>
              </a:cxn>
              <a:cxn ang="0">
                <a:pos x="240" y="272"/>
              </a:cxn>
              <a:cxn ang="0">
                <a:pos x="248" y="280"/>
              </a:cxn>
              <a:cxn ang="0">
                <a:pos x="240" y="304"/>
              </a:cxn>
              <a:cxn ang="0">
                <a:pos x="224" y="304"/>
              </a:cxn>
            </a:cxnLst>
            <a:rect l="0" t="0" r="r" b="b"/>
            <a:pathLst>
              <a:path w="408" h="304">
                <a:moveTo>
                  <a:pt x="224" y="296"/>
                </a:moveTo>
                <a:lnTo>
                  <a:pt x="224" y="280"/>
                </a:lnTo>
                <a:lnTo>
                  <a:pt x="200" y="256"/>
                </a:lnTo>
                <a:lnTo>
                  <a:pt x="192" y="248"/>
                </a:lnTo>
                <a:lnTo>
                  <a:pt x="192" y="248"/>
                </a:lnTo>
                <a:lnTo>
                  <a:pt x="192" y="224"/>
                </a:lnTo>
                <a:lnTo>
                  <a:pt x="168" y="216"/>
                </a:lnTo>
                <a:lnTo>
                  <a:pt x="160" y="208"/>
                </a:lnTo>
                <a:lnTo>
                  <a:pt x="160" y="208"/>
                </a:lnTo>
                <a:lnTo>
                  <a:pt x="152" y="200"/>
                </a:lnTo>
                <a:lnTo>
                  <a:pt x="136" y="192"/>
                </a:lnTo>
                <a:lnTo>
                  <a:pt x="136" y="176"/>
                </a:lnTo>
                <a:lnTo>
                  <a:pt x="128" y="168"/>
                </a:lnTo>
                <a:lnTo>
                  <a:pt x="120" y="168"/>
                </a:lnTo>
                <a:lnTo>
                  <a:pt x="120" y="168"/>
                </a:lnTo>
                <a:lnTo>
                  <a:pt x="112" y="160"/>
                </a:lnTo>
                <a:lnTo>
                  <a:pt x="104" y="144"/>
                </a:lnTo>
                <a:lnTo>
                  <a:pt x="96" y="144"/>
                </a:lnTo>
                <a:lnTo>
                  <a:pt x="96" y="144"/>
                </a:lnTo>
                <a:lnTo>
                  <a:pt x="80" y="144"/>
                </a:lnTo>
                <a:lnTo>
                  <a:pt x="72" y="128"/>
                </a:lnTo>
                <a:lnTo>
                  <a:pt x="64" y="120"/>
                </a:lnTo>
                <a:lnTo>
                  <a:pt x="56" y="96"/>
                </a:lnTo>
                <a:lnTo>
                  <a:pt x="48" y="88"/>
                </a:lnTo>
                <a:lnTo>
                  <a:pt x="48" y="88"/>
                </a:lnTo>
                <a:lnTo>
                  <a:pt x="40" y="88"/>
                </a:lnTo>
                <a:lnTo>
                  <a:pt x="32" y="88"/>
                </a:lnTo>
                <a:lnTo>
                  <a:pt x="24" y="80"/>
                </a:lnTo>
                <a:lnTo>
                  <a:pt x="16" y="80"/>
                </a:lnTo>
                <a:lnTo>
                  <a:pt x="16" y="80"/>
                </a:lnTo>
                <a:lnTo>
                  <a:pt x="0" y="80"/>
                </a:lnTo>
                <a:lnTo>
                  <a:pt x="0" y="56"/>
                </a:lnTo>
                <a:lnTo>
                  <a:pt x="16" y="40"/>
                </a:lnTo>
                <a:lnTo>
                  <a:pt x="16" y="40"/>
                </a:lnTo>
                <a:lnTo>
                  <a:pt x="24" y="40"/>
                </a:lnTo>
                <a:lnTo>
                  <a:pt x="32" y="32"/>
                </a:lnTo>
                <a:lnTo>
                  <a:pt x="72" y="8"/>
                </a:lnTo>
                <a:lnTo>
                  <a:pt x="96" y="8"/>
                </a:lnTo>
                <a:lnTo>
                  <a:pt x="176" y="0"/>
                </a:lnTo>
                <a:lnTo>
                  <a:pt x="176" y="0"/>
                </a:lnTo>
                <a:lnTo>
                  <a:pt x="192" y="0"/>
                </a:lnTo>
                <a:lnTo>
                  <a:pt x="200" y="8"/>
                </a:lnTo>
                <a:lnTo>
                  <a:pt x="208" y="16"/>
                </a:lnTo>
                <a:lnTo>
                  <a:pt x="208" y="24"/>
                </a:lnTo>
                <a:lnTo>
                  <a:pt x="208" y="24"/>
                </a:lnTo>
                <a:lnTo>
                  <a:pt x="296" y="16"/>
                </a:lnTo>
                <a:lnTo>
                  <a:pt x="296" y="16"/>
                </a:lnTo>
                <a:lnTo>
                  <a:pt x="408" y="88"/>
                </a:lnTo>
                <a:lnTo>
                  <a:pt x="408" y="88"/>
                </a:lnTo>
                <a:lnTo>
                  <a:pt x="400" y="96"/>
                </a:lnTo>
                <a:lnTo>
                  <a:pt x="368" y="120"/>
                </a:lnTo>
                <a:lnTo>
                  <a:pt x="360" y="152"/>
                </a:lnTo>
                <a:lnTo>
                  <a:pt x="360" y="152"/>
                </a:lnTo>
                <a:lnTo>
                  <a:pt x="360" y="152"/>
                </a:lnTo>
                <a:lnTo>
                  <a:pt x="360" y="152"/>
                </a:lnTo>
                <a:lnTo>
                  <a:pt x="352" y="152"/>
                </a:lnTo>
                <a:lnTo>
                  <a:pt x="352" y="160"/>
                </a:lnTo>
                <a:lnTo>
                  <a:pt x="368" y="168"/>
                </a:lnTo>
                <a:lnTo>
                  <a:pt x="368" y="176"/>
                </a:lnTo>
                <a:lnTo>
                  <a:pt x="352" y="184"/>
                </a:lnTo>
                <a:lnTo>
                  <a:pt x="336" y="184"/>
                </a:lnTo>
                <a:lnTo>
                  <a:pt x="328" y="208"/>
                </a:lnTo>
                <a:lnTo>
                  <a:pt x="328" y="208"/>
                </a:lnTo>
                <a:lnTo>
                  <a:pt x="320" y="216"/>
                </a:lnTo>
                <a:lnTo>
                  <a:pt x="320" y="216"/>
                </a:lnTo>
                <a:lnTo>
                  <a:pt x="312" y="216"/>
                </a:lnTo>
                <a:lnTo>
                  <a:pt x="312" y="216"/>
                </a:lnTo>
                <a:lnTo>
                  <a:pt x="312" y="224"/>
                </a:lnTo>
                <a:lnTo>
                  <a:pt x="312" y="224"/>
                </a:lnTo>
                <a:lnTo>
                  <a:pt x="320" y="224"/>
                </a:lnTo>
                <a:lnTo>
                  <a:pt x="320" y="224"/>
                </a:lnTo>
                <a:lnTo>
                  <a:pt x="296" y="240"/>
                </a:lnTo>
                <a:lnTo>
                  <a:pt x="296" y="240"/>
                </a:lnTo>
                <a:lnTo>
                  <a:pt x="296" y="232"/>
                </a:lnTo>
                <a:lnTo>
                  <a:pt x="296" y="232"/>
                </a:lnTo>
                <a:lnTo>
                  <a:pt x="288" y="240"/>
                </a:lnTo>
                <a:lnTo>
                  <a:pt x="288" y="240"/>
                </a:lnTo>
                <a:lnTo>
                  <a:pt x="296" y="248"/>
                </a:lnTo>
                <a:lnTo>
                  <a:pt x="296" y="248"/>
                </a:lnTo>
                <a:lnTo>
                  <a:pt x="288" y="256"/>
                </a:lnTo>
                <a:lnTo>
                  <a:pt x="288" y="256"/>
                </a:lnTo>
                <a:lnTo>
                  <a:pt x="280" y="256"/>
                </a:lnTo>
                <a:lnTo>
                  <a:pt x="264" y="256"/>
                </a:lnTo>
                <a:lnTo>
                  <a:pt x="256" y="256"/>
                </a:lnTo>
                <a:lnTo>
                  <a:pt x="248" y="256"/>
                </a:lnTo>
                <a:lnTo>
                  <a:pt x="248" y="256"/>
                </a:lnTo>
                <a:lnTo>
                  <a:pt x="240" y="272"/>
                </a:lnTo>
                <a:lnTo>
                  <a:pt x="240" y="272"/>
                </a:lnTo>
                <a:lnTo>
                  <a:pt x="248" y="280"/>
                </a:lnTo>
                <a:lnTo>
                  <a:pt x="248" y="280"/>
                </a:lnTo>
                <a:lnTo>
                  <a:pt x="240" y="304"/>
                </a:lnTo>
                <a:lnTo>
                  <a:pt x="240" y="304"/>
                </a:lnTo>
                <a:lnTo>
                  <a:pt x="232" y="304"/>
                </a:lnTo>
                <a:lnTo>
                  <a:pt x="224" y="304"/>
                </a:lnTo>
                <a:lnTo>
                  <a:pt x="224" y="2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6" name="Rhode Island">
            <a:extLst>
              <a:ext uri="{FF2B5EF4-FFF2-40B4-BE49-F238E27FC236}">
                <a16:creationId xmlns:a16="http://schemas.microsoft.com/office/drawing/2014/main" id="{1A06DCF9-FBF2-4EDA-BA8C-0F45F23640C1}"/>
              </a:ext>
            </a:extLst>
          </p:cNvPr>
          <p:cNvSpPr>
            <a:spLocks/>
          </p:cNvSpPr>
          <p:nvPr/>
        </p:nvSpPr>
        <p:spPr bwMode="auto">
          <a:xfrm>
            <a:off x="7488122" y="2990206"/>
            <a:ext cx="85980" cy="121876"/>
          </a:xfrm>
          <a:custGeom>
            <a:avLst/>
            <a:gdLst/>
            <a:ahLst/>
            <a:cxnLst>
              <a:cxn ang="0">
                <a:pos x="8" y="72"/>
              </a:cxn>
              <a:cxn ang="0">
                <a:pos x="8" y="72"/>
              </a:cxn>
              <a:cxn ang="0">
                <a:pos x="8" y="80"/>
              </a:cxn>
              <a:cxn ang="0">
                <a:pos x="8" y="80"/>
              </a:cxn>
              <a:cxn ang="0">
                <a:pos x="16" y="80"/>
              </a:cxn>
              <a:cxn ang="0">
                <a:pos x="16" y="80"/>
              </a:cxn>
              <a:cxn ang="0">
                <a:pos x="24" y="72"/>
              </a:cxn>
              <a:cxn ang="0">
                <a:pos x="32" y="64"/>
              </a:cxn>
              <a:cxn ang="0">
                <a:pos x="32" y="64"/>
              </a:cxn>
              <a:cxn ang="0">
                <a:pos x="40" y="64"/>
              </a:cxn>
              <a:cxn ang="0">
                <a:pos x="40" y="64"/>
              </a:cxn>
              <a:cxn ang="0">
                <a:pos x="40" y="56"/>
              </a:cxn>
              <a:cxn ang="0">
                <a:pos x="32" y="24"/>
              </a:cxn>
              <a:cxn ang="0">
                <a:pos x="32" y="24"/>
              </a:cxn>
              <a:cxn ang="0">
                <a:pos x="32" y="24"/>
              </a:cxn>
              <a:cxn ang="0">
                <a:pos x="32" y="24"/>
              </a:cxn>
              <a:cxn ang="0">
                <a:pos x="40" y="32"/>
              </a:cxn>
              <a:cxn ang="0">
                <a:pos x="40" y="32"/>
              </a:cxn>
              <a:cxn ang="0">
                <a:pos x="48" y="32"/>
              </a:cxn>
              <a:cxn ang="0">
                <a:pos x="56" y="48"/>
              </a:cxn>
              <a:cxn ang="0">
                <a:pos x="56" y="48"/>
              </a:cxn>
              <a:cxn ang="0">
                <a:pos x="56" y="48"/>
              </a:cxn>
              <a:cxn ang="0">
                <a:pos x="56" y="48"/>
              </a:cxn>
              <a:cxn ang="0">
                <a:pos x="56" y="32"/>
              </a:cxn>
              <a:cxn ang="0">
                <a:pos x="48" y="32"/>
              </a:cxn>
              <a:cxn ang="0">
                <a:pos x="40" y="24"/>
              </a:cxn>
              <a:cxn ang="0">
                <a:pos x="40" y="24"/>
              </a:cxn>
              <a:cxn ang="0">
                <a:pos x="40" y="24"/>
              </a:cxn>
              <a:cxn ang="0">
                <a:pos x="32" y="16"/>
              </a:cxn>
              <a:cxn ang="0">
                <a:pos x="32" y="16"/>
              </a:cxn>
              <a:cxn ang="0">
                <a:pos x="32" y="16"/>
              </a:cxn>
              <a:cxn ang="0">
                <a:pos x="32" y="16"/>
              </a:cxn>
              <a:cxn ang="0">
                <a:pos x="24" y="0"/>
              </a:cxn>
              <a:cxn ang="0">
                <a:pos x="24" y="0"/>
              </a:cxn>
              <a:cxn ang="0">
                <a:pos x="0" y="8"/>
              </a:cxn>
              <a:cxn ang="0">
                <a:pos x="0" y="8"/>
              </a:cxn>
              <a:cxn ang="0">
                <a:pos x="16" y="64"/>
              </a:cxn>
              <a:cxn ang="0">
                <a:pos x="16" y="64"/>
              </a:cxn>
              <a:cxn ang="0">
                <a:pos x="8" y="72"/>
              </a:cxn>
            </a:cxnLst>
            <a:rect l="0" t="0" r="r" b="b"/>
            <a:pathLst>
              <a:path w="56" h="80">
                <a:moveTo>
                  <a:pt x="8" y="72"/>
                </a:moveTo>
                <a:lnTo>
                  <a:pt x="8" y="72"/>
                </a:lnTo>
                <a:lnTo>
                  <a:pt x="8" y="80"/>
                </a:lnTo>
                <a:lnTo>
                  <a:pt x="8" y="80"/>
                </a:lnTo>
                <a:lnTo>
                  <a:pt x="16" y="80"/>
                </a:lnTo>
                <a:lnTo>
                  <a:pt x="16" y="80"/>
                </a:lnTo>
                <a:lnTo>
                  <a:pt x="24" y="72"/>
                </a:lnTo>
                <a:lnTo>
                  <a:pt x="32" y="64"/>
                </a:lnTo>
                <a:lnTo>
                  <a:pt x="32" y="64"/>
                </a:lnTo>
                <a:lnTo>
                  <a:pt x="40" y="64"/>
                </a:lnTo>
                <a:lnTo>
                  <a:pt x="40" y="64"/>
                </a:lnTo>
                <a:lnTo>
                  <a:pt x="40" y="56"/>
                </a:lnTo>
                <a:lnTo>
                  <a:pt x="32" y="24"/>
                </a:lnTo>
                <a:lnTo>
                  <a:pt x="32" y="24"/>
                </a:lnTo>
                <a:lnTo>
                  <a:pt x="32" y="24"/>
                </a:lnTo>
                <a:lnTo>
                  <a:pt x="32" y="24"/>
                </a:lnTo>
                <a:lnTo>
                  <a:pt x="40" y="32"/>
                </a:lnTo>
                <a:lnTo>
                  <a:pt x="40" y="32"/>
                </a:lnTo>
                <a:lnTo>
                  <a:pt x="48" y="32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32"/>
                </a:lnTo>
                <a:lnTo>
                  <a:pt x="48" y="32"/>
                </a:lnTo>
                <a:lnTo>
                  <a:pt x="40" y="24"/>
                </a:lnTo>
                <a:lnTo>
                  <a:pt x="40" y="24"/>
                </a:lnTo>
                <a:lnTo>
                  <a:pt x="40" y="24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24" y="0"/>
                </a:lnTo>
                <a:lnTo>
                  <a:pt x="24" y="0"/>
                </a:lnTo>
                <a:lnTo>
                  <a:pt x="0" y="8"/>
                </a:lnTo>
                <a:lnTo>
                  <a:pt x="0" y="8"/>
                </a:lnTo>
                <a:lnTo>
                  <a:pt x="16" y="64"/>
                </a:lnTo>
                <a:lnTo>
                  <a:pt x="16" y="64"/>
                </a:lnTo>
                <a:lnTo>
                  <a:pt x="8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7" name="Pennsylvania">
            <a:extLst>
              <a:ext uri="{FF2B5EF4-FFF2-40B4-BE49-F238E27FC236}">
                <a16:creationId xmlns:a16="http://schemas.microsoft.com/office/drawing/2014/main" id="{6660886E-7BDA-4960-B562-CC069B3533CB}"/>
              </a:ext>
            </a:extLst>
          </p:cNvPr>
          <p:cNvSpPr>
            <a:spLocks/>
          </p:cNvSpPr>
          <p:nvPr/>
        </p:nvSpPr>
        <p:spPr bwMode="auto">
          <a:xfrm>
            <a:off x="6511661" y="3096523"/>
            <a:ext cx="718264" cy="461573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400" y="240"/>
              </a:cxn>
              <a:cxn ang="0">
                <a:pos x="400" y="240"/>
              </a:cxn>
              <a:cxn ang="0">
                <a:pos x="400" y="216"/>
              </a:cxn>
              <a:cxn ang="0">
                <a:pos x="416" y="216"/>
              </a:cxn>
              <a:cxn ang="0">
                <a:pos x="424" y="224"/>
              </a:cxn>
              <a:cxn ang="0">
                <a:pos x="424" y="224"/>
              </a:cxn>
              <a:cxn ang="0">
                <a:pos x="440" y="208"/>
              </a:cxn>
              <a:cxn ang="0">
                <a:pos x="440" y="208"/>
              </a:cxn>
              <a:cxn ang="0">
                <a:pos x="440" y="200"/>
              </a:cxn>
              <a:cxn ang="0">
                <a:pos x="456" y="184"/>
              </a:cxn>
              <a:cxn ang="0">
                <a:pos x="464" y="176"/>
              </a:cxn>
              <a:cxn ang="0">
                <a:pos x="464" y="176"/>
              </a:cxn>
              <a:cxn ang="0">
                <a:pos x="464" y="168"/>
              </a:cxn>
              <a:cxn ang="0">
                <a:pos x="464" y="168"/>
              </a:cxn>
              <a:cxn ang="0">
                <a:pos x="432" y="144"/>
              </a:cxn>
              <a:cxn ang="0">
                <a:pos x="416" y="136"/>
              </a:cxn>
              <a:cxn ang="0">
                <a:pos x="416" y="120"/>
              </a:cxn>
              <a:cxn ang="0">
                <a:pos x="424" y="120"/>
              </a:cxn>
              <a:cxn ang="0">
                <a:pos x="424" y="112"/>
              </a:cxn>
              <a:cxn ang="0">
                <a:pos x="424" y="112"/>
              </a:cxn>
              <a:cxn ang="0">
                <a:pos x="416" y="96"/>
              </a:cxn>
              <a:cxn ang="0">
                <a:pos x="416" y="96"/>
              </a:cxn>
              <a:cxn ang="0">
                <a:pos x="432" y="80"/>
              </a:cxn>
              <a:cxn ang="0">
                <a:pos x="432" y="80"/>
              </a:cxn>
              <a:cxn ang="0">
                <a:pos x="432" y="64"/>
              </a:cxn>
              <a:cxn ang="0">
                <a:pos x="440" y="56"/>
              </a:cxn>
              <a:cxn ang="0">
                <a:pos x="440" y="56"/>
              </a:cxn>
              <a:cxn ang="0">
                <a:pos x="424" y="48"/>
              </a:cxn>
              <a:cxn ang="0">
                <a:pos x="416" y="48"/>
              </a:cxn>
              <a:cxn ang="0">
                <a:pos x="408" y="40"/>
              </a:cxn>
              <a:cxn ang="0">
                <a:pos x="408" y="24"/>
              </a:cxn>
              <a:cxn ang="0">
                <a:pos x="400" y="16"/>
              </a:cxn>
              <a:cxn ang="0">
                <a:pos x="392" y="16"/>
              </a:cxn>
              <a:cxn ang="0">
                <a:pos x="384" y="0"/>
              </a:cxn>
              <a:cxn ang="0">
                <a:pos x="376" y="0"/>
              </a:cxn>
              <a:cxn ang="0">
                <a:pos x="328" y="8"/>
              </a:cxn>
              <a:cxn ang="0">
                <a:pos x="216" y="32"/>
              </a:cxn>
              <a:cxn ang="0">
                <a:pos x="96" y="56"/>
              </a:cxn>
              <a:cxn ang="0">
                <a:pos x="56" y="64"/>
              </a:cxn>
              <a:cxn ang="0">
                <a:pos x="56" y="64"/>
              </a:cxn>
              <a:cxn ang="0">
                <a:pos x="48" y="40"/>
              </a:cxn>
              <a:cxn ang="0">
                <a:pos x="48" y="40"/>
              </a:cxn>
              <a:cxn ang="0">
                <a:pos x="40" y="48"/>
              </a:cxn>
              <a:cxn ang="0">
                <a:pos x="16" y="72"/>
              </a:cxn>
              <a:cxn ang="0">
                <a:pos x="0" y="80"/>
              </a:cxn>
              <a:cxn ang="0">
                <a:pos x="0" y="80"/>
              </a:cxn>
              <a:cxn ang="0">
                <a:pos x="24" y="216"/>
              </a:cxn>
              <a:cxn ang="0">
                <a:pos x="40" y="304"/>
              </a:cxn>
              <a:cxn ang="0">
                <a:pos x="40" y="304"/>
              </a:cxn>
              <a:cxn ang="0">
                <a:pos x="120" y="288"/>
              </a:cxn>
            </a:cxnLst>
            <a:rect l="0" t="0" r="r" b="b"/>
            <a:pathLst>
              <a:path w="464" h="304">
                <a:moveTo>
                  <a:pt x="120" y="288"/>
                </a:moveTo>
                <a:lnTo>
                  <a:pt x="400" y="240"/>
                </a:lnTo>
                <a:lnTo>
                  <a:pt x="400" y="240"/>
                </a:lnTo>
                <a:lnTo>
                  <a:pt x="400" y="216"/>
                </a:lnTo>
                <a:lnTo>
                  <a:pt x="416" y="216"/>
                </a:lnTo>
                <a:lnTo>
                  <a:pt x="424" y="224"/>
                </a:lnTo>
                <a:lnTo>
                  <a:pt x="424" y="224"/>
                </a:lnTo>
                <a:lnTo>
                  <a:pt x="440" y="208"/>
                </a:lnTo>
                <a:lnTo>
                  <a:pt x="440" y="208"/>
                </a:lnTo>
                <a:lnTo>
                  <a:pt x="440" y="200"/>
                </a:lnTo>
                <a:lnTo>
                  <a:pt x="456" y="184"/>
                </a:lnTo>
                <a:lnTo>
                  <a:pt x="464" y="176"/>
                </a:lnTo>
                <a:lnTo>
                  <a:pt x="464" y="176"/>
                </a:lnTo>
                <a:lnTo>
                  <a:pt x="464" y="168"/>
                </a:lnTo>
                <a:lnTo>
                  <a:pt x="464" y="168"/>
                </a:lnTo>
                <a:lnTo>
                  <a:pt x="432" y="144"/>
                </a:lnTo>
                <a:lnTo>
                  <a:pt x="416" y="136"/>
                </a:lnTo>
                <a:lnTo>
                  <a:pt x="416" y="120"/>
                </a:lnTo>
                <a:lnTo>
                  <a:pt x="424" y="120"/>
                </a:lnTo>
                <a:lnTo>
                  <a:pt x="424" y="112"/>
                </a:lnTo>
                <a:lnTo>
                  <a:pt x="424" y="112"/>
                </a:lnTo>
                <a:lnTo>
                  <a:pt x="416" y="96"/>
                </a:lnTo>
                <a:lnTo>
                  <a:pt x="416" y="96"/>
                </a:lnTo>
                <a:lnTo>
                  <a:pt x="432" y="80"/>
                </a:lnTo>
                <a:lnTo>
                  <a:pt x="432" y="80"/>
                </a:lnTo>
                <a:lnTo>
                  <a:pt x="432" y="64"/>
                </a:lnTo>
                <a:lnTo>
                  <a:pt x="440" y="56"/>
                </a:lnTo>
                <a:lnTo>
                  <a:pt x="440" y="56"/>
                </a:lnTo>
                <a:lnTo>
                  <a:pt x="424" y="48"/>
                </a:lnTo>
                <a:lnTo>
                  <a:pt x="416" y="48"/>
                </a:lnTo>
                <a:lnTo>
                  <a:pt x="408" y="40"/>
                </a:lnTo>
                <a:lnTo>
                  <a:pt x="408" y="24"/>
                </a:lnTo>
                <a:lnTo>
                  <a:pt x="400" y="16"/>
                </a:lnTo>
                <a:lnTo>
                  <a:pt x="392" y="16"/>
                </a:lnTo>
                <a:lnTo>
                  <a:pt x="384" y="0"/>
                </a:lnTo>
                <a:lnTo>
                  <a:pt x="376" y="0"/>
                </a:lnTo>
                <a:lnTo>
                  <a:pt x="328" y="8"/>
                </a:lnTo>
                <a:lnTo>
                  <a:pt x="216" y="32"/>
                </a:lnTo>
                <a:lnTo>
                  <a:pt x="96" y="56"/>
                </a:lnTo>
                <a:lnTo>
                  <a:pt x="56" y="64"/>
                </a:lnTo>
                <a:lnTo>
                  <a:pt x="56" y="64"/>
                </a:lnTo>
                <a:lnTo>
                  <a:pt x="48" y="40"/>
                </a:lnTo>
                <a:lnTo>
                  <a:pt x="48" y="40"/>
                </a:lnTo>
                <a:lnTo>
                  <a:pt x="40" y="48"/>
                </a:lnTo>
                <a:lnTo>
                  <a:pt x="16" y="72"/>
                </a:lnTo>
                <a:lnTo>
                  <a:pt x="0" y="80"/>
                </a:lnTo>
                <a:lnTo>
                  <a:pt x="0" y="80"/>
                </a:lnTo>
                <a:lnTo>
                  <a:pt x="24" y="216"/>
                </a:lnTo>
                <a:lnTo>
                  <a:pt x="40" y="304"/>
                </a:lnTo>
                <a:lnTo>
                  <a:pt x="40" y="304"/>
                </a:lnTo>
                <a:lnTo>
                  <a:pt x="120" y="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8" name="Oregon">
            <a:extLst>
              <a:ext uri="{FF2B5EF4-FFF2-40B4-BE49-F238E27FC236}">
                <a16:creationId xmlns:a16="http://schemas.microsoft.com/office/drawing/2014/main" id="{1FEEA8C5-83E6-41B6-9B5E-DB52688A128C}"/>
              </a:ext>
            </a:extLst>
          </p:cNvPr>
          <p:cNvSpPr>
            <a:spLocks/>
          </p:cNvSpPr>
          <p:nvPr/>
        </p:nvSpPr>
        <p:spPr bwMode="auto">
          <a:xfrm>
            <a:off x="1757331" y="2282288"/>
            <a:ext cx="990754" cy="814236"/>
          </a:xfrm>
          <a:custGeom>
            <a:avLst/>
            <a:gdLst/>
            <a:ahLst/>
            <a:cxnLst>
              <a:cxn ang="0">
                <a:pos x="184" y="16"/>
              </a:cxn>
              <a:cxn ang="0">
                <a:pos x="176" y="8"/>
              </a:cxn>
              <a:cxn ang="0">
                <a:pos x="176" y="8"/>
              </a:cxn>
              <a:cxn ang="0">
                <a:pos x="168" y="8"/>
              </a:cxn>
              <a:cxn ang="0">
                <a:pos x="160" y="0"/>
              </a:cxn>
              <a:cxn ang="0">
                <a:pos x="152" y="8"/>
              </a:cxn>
              <a:cxn ang="0">
                <a:pos x="144" y="0"/>
              </a:cxn>
              <a:cxn ang="0">
                <a:pos x="144" y="0"/>
              </a:cxn>
              <a:cxn ang="0">
                <a:pos x="144" y="16"/>
              </a:cxn>
              <a:cxn ang="0">
                <a:pos x="136" y="24"/>
              </a:cxn>
              <a:cxn ang="0">
                <a:pos x="136" y="32"/>
              </a:cxn>
              <a:cxn ang="0">
                <a:pos x="136" y="32"/>
              </a:cxn>
              <a:cxn ang="0">
                <a:pos x="136" y="56"/>
              </a:cxn>
              <a:cxn ang="0">
                <a:pos x="128" y="72"/>
              </a:cxn>
              <a:cxn ang="0">
                <a:pos x="112" y="112"/>
              </a:cxn>
              <a:cxn ang="0">
                <a:pos x="96" y="136"/>
              </a:cxn>
              <a:cxn ang="0">
                <a:pos x="80" y="176"/>
              </a:cxn>
              <a:cxn ang="0">
                <a:pos x="80" y="176"/>
              </a:cxn>
              <a:cxn ang="0">
                <a:pos x="40" y="264"/>
              </a:cxn>
              <a:cxn ang="0">
                <a:pos x="32" y="272"/>
              </a:cxn>
              <a:cxn ang="0">
                <a:pos x="8" y="312"/>
              </a:cxn>
              <a:cxn ang="0">
                <a:pos x="8" y="336"/>
              </a:cxn>
              <a:cxn ang="0">
                <a:pos x="8" y="352"/>
              </a:cxn>
              <a:cxn ang="0">
                <a:pos x="0" y="384"/>
              </a:cxn>
              <a:cxn ang="0">
                <a:pos x="8" y="400"/>
              </a:cxn>
              <a:cxn ang="0">
                <a:pos x="280" y="480"/>
              </a:cxn>
              <a:cxn ang="0">
                <a:pos x="480" y="528"/>
              </a:cxn>
              <a:cxn ang="0">
                <a:pos x="520" y="536"/>
              </a:cxn>
              <a:cxn ang="0">
                <a:pos x="560" y="368"/>
              </a:cxn>
              <a:cxn ang="0">
                <a:pos x="576" y="344"/>
              </a:cxn>
              <a:cxn ang="0">
                <a:pos x="576" y="336"/>
              </a:cxn>
              <a:cxn ang="0">
                <a:pos x="576" y="328"/>
              </a:cxn>
              <a:cxn ang="0">
                <a:pos x="576" y="328"/>
              </a:cxn>
              <a:cxn ang="0">
                <a:pos x="560" y="312"/>
              </a:cxn>
              <a:cxn ang="0">
                <a:pos x="560" y="304"/>
              </a:cxn>
              <a:cxn ang="0">
                <a:pos x="568" y="280"/>
              </a:cxn>
              <a:cxn ang="0">
                <a:pos x="600" y="248"/>
              </a:cxn>
              <a:cxn ang="0">
                <a:pos x="600" y="240"/>
              </a:cxn>
              <a:cxn ang="0">
                <a:pos x="640" y="192"/>
              </a:cxn>
              <a:cxn ang="0">
                <a:pos x="640" y="184"/>
              </a:cxn>
              <a:cxn ang="0">
                <a:pos x="632" y="168"/>
              </a:cxn>
              <a:cxn ang="0">
                <a:pos x="616" y="144"/>
              </a:cxn>
              <a:cxn ang="0">
                <a:pos x="480" y="112"/>
              </a:cxn>
              <a:cxn ang="0">
                <a:pos x="464" y="112"/>
              </a:cxn>
              <a:cxn ang="0">
                <a:pos x="432" y="112"/>
              </a:cxn>
              <a:cxn ang="0">
                <a:pos x="424" y="112"/>
              </a:cxn>
              <a:cxn ang="0">
                <a:pos x="424" y="112"/>
              </a:cxn>
              <a:cxn ang="0">
                <a:pos x="400" y="112"/>
              </a:cxn>
              <a:cxn ang="0">
                <a:pos x="360" y="120"/>
              </a:cxn>
              <a:cxn ang="0">
                <a:pos x="352" y="112"/>
              </a:cxn>
              <a:cxn ang="0">
                <a:pos x="344" y="112"/>
              </a:cxn>
              <a:cxn ang="0">
                <a:pos x="328" y="112"/>
              </a:cxn>
              <a:cxn ang="0">
                <a:pos x="320" y="112"/>
              </a:cxn>
              <a:cxn ang="0">
                <a:pos x="296" y="88"/>
              </a:cxn>
              <a:cxn ang="0">
                <a:pos x="280" y="88"/>
              </a:cxn>
              <a:cxn ang="0">
                <a:pos x="256" y="96"/>
              </a:cxn>
              <a:cxn ang="0">
                <a:pos x="224" y="88"/>
              </a:cxn>
              <a:cxn ang="0">
                <a:pos x="216" y="80"/>
              </a:cxn>
              <a:cxn ang="0">
                <a:pos x="208" y="64"/>
              </a:cxn>
              <a:cxn ang="0">
                <a:pos x="216" y="40"/>
              </a:cxn>
              <a:cxn ang="0">
                <a:pos x="192" y="16"/>
              </a:cxn>
              <a:cxn ang="0">
                <a:pos x="184" y="16"/>
              </a:cxn>
            </a:cxnLst>
            <a:rect l="0" t="0" r="r" b="b"/>
            <a:pathLst>
              <a:path w="640" h="536">
                <a:moveTo>
                  <a:pt x="192" y="16"/>
                </a:moveTo>
                <a:lnTo>
                  <a:pt x="184" y="16"/>
                </a:lnTo>
                <a:lnTo>
                  <a:pt x="184" y="8"/>
                </a:lnTo>
                <a:lnTo>
                  <a:pt x="176" y="8"/>
                </a:lnTo>
                <a:lnTo>
                  <a:pt x="176" y="8"/>
                </a:lnTo>
                <a:lnTo>
                  <a:pt x="176" y="8"/>
                </a:lnTo>
                <a:lnTo>
                  <a:pt x="168" y="8"/>
                </a:lnTo>
                <a:lnTo>
                  <a:pt x="168" y="8"/>
                </a:lnTo>
                <a:lnTo>
                  <a:pt x="160" y="8"/>
                </a:lnTo>
                <a:lnTo>
                  <a:pt x="160" y="0"/>
                </a:lnTo>
                <a:lnTo>
                  <a:pt x="160" y="0"/>
                </a:lnTo>
                <a:lnTo>
                  <a:pt x="152" y="8"/>
                </a:lnTo>
                <a:lnTo>
                  <a:pt x="152" y="0"/>
                </a:lnTo>
                <a:lnTo>
                  <a:pt x="144" y="0"/>
                </a:lnTo>
                <a:lnTo>
                  <a:pt x="144" y="0"/>
                </a:lnTo>
                <a:lnTo>
                  <a:pt x="144" y="0"/>
                </a:lnTo>
                <a:lnTo>
                  <a:pt x="144" y="8"/>
                </a:lnTo>
                <a:lnTo>
                  <a:pt x="144" y="16"/>
                </a:lnTo>
                <a:lnTo>
                  <a:pt x="144" y="16"/>
                </a:lnTo>
                <a:lnTo>
                  <a:pt x="136" y="24"/>
                </a:lnTo>
                <a:lnTo>
                  <a:pt x="136" y="24"/>
                </a:lnTo>
                <a:lnTo>
                  <a:pt x="136" y="32"/>
                </a:lnTo>
                <a:lnTo>
                  <a:pt x="136" y="32"/>
                </a:lnTo>
                <a:lnTo>
                  <a:pt x="136" y="32"/>
                </a:lnTo>
                <a:lnTo>
                  <a:pt x="128" y="48"/>
                </a:lnTo>
                <a:lnTo>
                  <a:pt x="136" y="56"/>
                </a:lnTo>
                <a:lnTo>
                  <a:pt x="136" y="56"/>
                </a:lnTo>
                <a:lnTo>
                  <a:pt x="128" y="72"/>
                </a:lnTo>
                <a:lnTo>
                  <a:pt x="112" y="112"/>
                </a:lnTo>
                <a:lnTo>
                  <a:pt x="112" y="112"/>
                </a:lnTo>
                <a:lnTo>
                  <a:pt x="96" y="136"/>
                </a:lnTo>
                <a:lnTo>
                  <a:pt x="96" y="136"/>
                </a:lnTo>
                <a:lnTo>
                  <a:pt x="80" y="176"/>
                </a:lnTo>
                <a:lnTo>
                  <a:pt x="80" y="176"/>
                </a:lnTo>
                <a:lnTo>
                  <a:pt x="80" y="176"/>
                </a:lnTo>
                <a:lnTo>
                  <a:pt x="80" y="176"/>
                </a:lnTo>
                <a:lnTo>
                  <a:pt x="64" y="224"/>
                </a:lnTo>
                <a:lnTo>
                  <a:pt x="40" y="264"/>
                </a:lnTo>
                <a:lnTo>
                  <a:pt x="32" y="272"/>
                </a:lnTo>
                <a:lnTo>
                  <a:pt x="32" y="272"/>
                </a:lnTo>
                <a:lnTo>
                  <a:pt x="24" y="288"/>
                </a:lnTo>
                <a:lnTo>
                  <a:pt x="8" y="312"/>
                </a:lnTo>
                <a:lnTo>
                  <a:pt x="8" y="320"/>
                </a:lnTo>
                <a:lnTo>
                  <a:pt x="8" y="336"/>
                </a:lnTo>
                <a:lnTo>
                  <a:pt x="8" y="344"/>
                </a:lnTo>
                <a:lnTo>
                  <a:pt x="8" y="352"/>
                </a:lnTo>
                <a:lnTo>
                  <a:pt x="0" y="368"/>
                </a:lnTo>
                <a:lnTo>
                  <a:pt x="0" y="384"/>
                </a:lnTo>
                <a:lnTo>
                  <a:pt x="0" y="392"/>
                </a:lnTo>
                <a:lnTo>
                  <a:pt x="8" y="400"/>
                </a:lnTo>
                <a:lnTo>
                  <a:pt x="24" y="416"/>
                </a:lnTo>
                <a:lnTo>
                  <a:pt x="280" y="480"/>
                </a:lnTo>
                <a:lnTo>
                  <a:pt x="392" y="504"/>
                </a:lnTo>
                <a:lnTo>
                  <a:pt x="480" y="528"/>
                </a:lnTo>
                <a:lnTo>
                  <a:pt x="520" y="536"/>
                </a:lnTo>
                <a:lnTo>
                  <a:pt x="520" y="536"/>
                </a:lnTo>
                <a:lnTo>
                  <a:pt x="560" y="384"/>
                </a:lnTo>
                <a:lnTo>
                  <a:pt x="560" y="368"/>
                </a:lnTo>
                <a:lnTo>
                  <a:pt x="560" y="368"/>
                </a:lnTo>
                <a:lnTo>
                  <a:pt x="576" y="344"/>
                </a:lnTo>
                <a:lnTo>
                  <a:pt x="576" y="344"/>
                </a:lnTo>
                <a:lnTo>
                  <a:pt x="576" y="336"/>
                </a:lnTo>
                <a:lnTo>
                  <a:pt x="576" y="336"/>
                </a:lnTo>
                <a:lnTo>
                  <a:pt x="576" y="328"/>
                </a:lnTo>
                <a:lnTo>
                  <a:pt x="576" y="328"/>
                </a:lnTo>
                <a:lnTo>
                  <a:pt x="576" y="328"/>
                </a:lnTo>
                <a:lnTo>
                  <a:pt x="576" y="320"/>
                </a:lnTo>
                <a:lnTo>
                  <a:pt x="560" y="312"/>
                </a:lnTo>
                <a:lnTo>
                  <a:pt x="560" y="312"/>
                </a:lnTo>
                <a:lnTo>
                  <a:pt x="560" y="304"/>
                </a:lnTo>
                <a:lnTo>
                  <a:pt x="568" y="296"/>
                </a:lnTo>
                <a:lnTo>
                  <a:pt x="568" y="280"/>
                </a:lnTo>
                <a:lnTo>
                  <a:pt x="592" y="256"/>
                </a:lnTo>
                <a:lnTo>
                  <a:pt x="600" y="248"/>
                </a:lnTo>
                <a:lnTo>
                  <a:pt x="600" y="248"/>
                </a:lnTo>
                <a:lnTo>
                  <a:pt x="600" y="240"/>
                </a:lnTo>
                <a:lnTo>
                  <a:pt x="600" y="240"/>
                </a:lnTo>
                <a:lnTo>
                  <a:pt x="640" y="192"/>
                </a:lnTo>
                <a:lnTo>
                  <a:pt x="640" y="184"/>
                </a:lnTo>
                <a:lnTo>
                  <a:pt x="640" y="184"/>
                </a:lnTo>
                <a:lnTo>
                  <a:pt x="640" y="176"/>
                </a:lnTo>
                <a:lnTo>
                  <a:pt x="632" y="168"/>
                </a:lnTo>
                <a:lnTo>
                  <a:pt x="632" y="168"/>
                </a:lnTo>
                <a:lnTo>
                  <a:pt x="616" y="144"/>
                </a:lnTo>
                <a:lnTo>
                  <a:pt x="616" y="144"/>
                </a:lnTo>
                <a:lnTo>
                  <a:pt x="480" y="112"/>
                </a:lnTo>
                <a:lnTo>
                  <a:pt x="480" y="112"/>
                </a:lnTo>
                <a:lnTo>
                  <a:pt x="464" y="112"/>
                </a:lnTo>
                <a:lnTo>
                  <a:pt x="440" y="112"/>
                </a:lnTo>
                <a:lnTo>
                  <a:pt x="432" y="112"/>
                </a:lnTo>
                <a:lnTo>
                  <a:pt x="432" y="104"/>
                </a:lnTo>
                <a:lnTo>
                  <a:pt x="424" y="112"/>
                </a:lnTo>
                <a:lnTo>
                  <a:pt x="424" y="112"/>
                </a:lnTo>
                <a:lnTo>
                  <a:pt x="424" y="112"/>
                </a:lnTo>
                <a:lnTo>
                  <a:pt x="400" y="112"/>
                </a:lnTo>
                <a:lnTo>
                  <a:pt x="400" y="112"/>
                </a:lnTo>
                <a:lnTo>
                  <a:pt x="384" y="120"/>
                </a:lnTo>
                <a:lnTo>
                  <a:pt x="360" y="120"/>
                </a:lnTo>
                <a:lnTo>
                  <a:pt x="360" y="112"/>
                </a:lnTo>
                <a:lnTo>
                  <a:pt x="352" y="112"/>
                </a:lnTo>
                <a:lnTo>
                  <a:pt x="352" y="112"/>
                </a:lnTo>
                <a:lnTo>
                  <a:pt x="344" y="112"/>
                </a:lnTo>
                <a:lnTo>
                  <a:pt x="336" y="112"/>
                </a:lnTo>
                <a:lnTo>
                  <a:pt x="328" y="112"/>
                </a:lnTo>
                <a:lnTo>
                  <a:pt x="320" y="112"/>
                </a:lnTo>
                <a:lnTo>
                  <a:pt x="320" y="112"/>
                </a:lnTo>
                <a:lnTo>
                  <a:pt x="312" y="104"/>
                </a:lnTo>
                <a:lnTo>
                  <a:pt x="296" y="88"/>
                </a:lnTo>
                <a:lnTo>
                  <a:pt x="280" y="88"/>
                </a:lnTo>
                <a:lnTo>
                  <a:pt x="280" y="88"/>
                </a:lnTo>
                <a:lnTo>
                  <a:pt x="272" y="96"/>
                </a:lnTo>
                <a:lnTo>
                  <a:pt x="256" y="96"/>
                </a:lnTo>
                <a:lnTo>
                  <a:pt x="232" y="96"/>
                </a:lnTo>
                <a:lnTo>
                  <a:pt x="224" y="88"/>
                </a:lnTo>
                <a:lnTo>
                  <a:pt x="216" y="80"/>
                </a:lnTo>
                <a:lnTo>
                  <a:pt x="216" y="80"/>
                </a:lnTo>
                <a:lnTo>
                  <a:pt x="208" y="72"/>
                </a:lnTo>
                <a:lnTo>
                  <a:pt x="208" y="64"/>
                </a:lnTo>
                <a:lnTo>
                  <a:pt x="216" y="56"/>
                </a:lnTo>
                <a:lnTo>
                  <a:pt x="216" y="40"/>
                </a:lnTo>
                <a:lnTo>
                  <a:pt x="208" y="24"/>
                </a:lnTo>
                <a:lnTo>
                  <a:pt x="192" y="16"/>
                </a:lnTo>
                <a:lnTo>
                  <a:pt x="184" y="16"/>
                </a:lnTo>
                <a:lnTo>
                  <a:pt x="184" y="16"/>
                </a:lnTo>
                <a:lnTo>
                  <a:pt x="192" y="1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19" name="Oklahoma">
            <a:extLst>
              <a:ext uri="{FF2B5EF4-FFF2-40B4-BE49-F238E27FC236}">
                <a16:creationId xmlns:a16="http://schemas.microsoft.com/office/drawing/2014/main" id="{9DD7B34E-7F47-4963-8B26-842A71B4632B}"/>
              </a:ext>
            </a:extLst>
          </p:cNvPr>
          <p:cNvSpPr>
            <a:spLocks/>
          </p:cNvSpPr>
          <p:nvPr/>
        </p:nvSpPr>
        <p:spPr bwMode="auto">
          <a:xfrm>
            <a:off x="3974944" y="4103947"/>
            <a:ext cx="1079380" cy="547146"/>
          </a:xfrm>
          <a:custGeom>
            <a:avLst/>
            <a:gdLst/>
            <a:ahLst/>
            <a:cxnLst>
              <a:cxn ang="0">
                <a:pos x="240" y="264"/>
              </a:cxn>
              <a:cxn ang="0">
                <a:pos x="248" y="264"/>
              </a:cxn>
              <a:cxn ang="0">
                <a:pos x="264" y="280"/>
              </a:cxn>
              <a:cxn ang="0">
                <a:pos x="272" y="280"/>
              </a:cxn>
              <a:cxn ang="0">
                <a:pos x="288" y="280"/>
              </a:cxn>
              <a:cxn ang="0">
                <a:pos x="296" y="272"/>
              </a:cxn>
              <a:cxn ang="0">
                <a:pos x="312" y="304"/>
              </a:cxn>
              <a:cxn ang="0">
                <a:pos x="328" y="304"/>
              </a:cxn>
              <a:cxn ang="0">
                <a:pos x="344" y="312"/>
              </a:cxn>
              <a:cxn ang="0">
                <a:pos x="360" y="304"/>
              </a:cxn>
              <a:cxn ang="0">
                <a:pos x="368" y="320"/>
              </a:cxn>
              <a:cxn ang="0">
                <a:pos x="376" y="312"/>
              </a:cxn>
              <a:cxn ang="0">
                <a:pos x="384" y="312"/>
              </a:cxn>
              <a:cxn ang="0">
                <a:pos x="392" y="304"/>
              </a:cxn>
              <a:cxn ang="0">
                <a:pos x="392" y="320"/>
              </a:cxn>
              <a:cxn ang="0">
                <a:pos x="408" y="320"/>
              </a:cxn>
              <a:cxn ang="0">
                <a:pos x="408" y="328"/>
              </a:cxn>
              <a:cxn ang="0">
                <a:pos x="416" y="336"/>
              </a:cxn>
              <a:cxn ang="0">
                <a:pos x="424" y="328"/>
              </a:cxn>
              <a:cxn ang="0">
                <a:pos x="432" y="328"/>
              </a:cxn>
              <a:cxn ang="0">
                <a:pos x="441" y="336"/>
              </a:cxn>
              <a:cxn ang="0">
                <a:pos x="449" y="336"/>
              </a:cxn>
              <a:cxn ang="0">
                <a:pos x="457" y="344"/>
              </a:cxn>
              <a:cxn ang="0">
                <a:pos x="465" y="328"/>
              </a:cxn>
              <a:cxn ang="0">
                <a:pos x="473" y="352"/>
              </a:cxn>
              <a:cxn ang="0">
                <a:pos x="473" y="352"/>
              </a:cxn>
              <a:cxn ang="0">
                <a:pos x="481" y="344"/>
              </a:cxn>
              <a:cxn ang="0">
                <a:pos x="489" y="328"/>
              </a:cxn>
              <a:cxn ang="0">
                <a:pos x="505" y="336"/>
              </a:cxn>
              <a:cxn ang="0">
                <a:pos x="513" y="336"/>
              </a:cxn>
              <a:cxn ang="0">
                <a:pos x="513" y="344"/>
              </a:cxn>
              <a:cxn ang="0">
                <a:pos x="545" y="360"/>
              </a:cxn>
              <a:cxn ang="0">
                <a:pos x="577" y="336"/>
              </a:cxn>
              <a:cxn ang="0">
                <a:pos x="585" y="344"/>
              </a:cxn>
              <a:cxn ang="0">
                <a:pos x="593" y="336"/>
              </a:cxn>
              <a:cxn ang="0">
                <a:pos x="593" y="328"/>
              </a:cxn>
              <a:cxn ang="0">
                <a:pos x="593" y="328"/>
              </a:cxn>
              <a:cxn ang="0">
                <a:pos x="609" y="344"/>
              </a:cxn>
              <a:cxn ang="0">
                <a:pos x="617" y="344"/>
              </a:cxn>
              <a:cxn ang="0">
                <a:pos x="641" y="328"/>
              </a:cxn>
              <a:cxn ang="0">
                <a:pos x="641" y="336"/>
              </a:cxn>
              <a:cxn ang="0">
                <a:pos x="665" y="352"/>
              </a:cxn>
              <a:cxn ang="0">
                <a:pos x="689" y="360"/>
              </a:cxn>
              <a:cxn ang="0">
                <a:pos x="697" y="184"/>
              </a:cxn>
              <a:cxn ang="0">
                <a:pos x="681" y="72"/>
              </a:cxn>
              <a:cxn ang="0">
                <a:pos x="673" y="16"/>
              </a:cxn>
              <a:cxn ang="0">
                <a:pos x="449" y="16"/>
              </a:cxn>
              <a:cxn ang="0">
                <a:pos x="80" y="8"/>
              </a:cxn>
              <a:cxn ang="0">
                <a:pos x="8" y="0"/>
              </a:cxn>
              <a:cxn ang="0">
                <a:pos x="0" y="48"/>
              </a:cxn>
              <a:cxn ang="0">
                <a:pos x="248" y="64"/>
              </a:cxn>
            </a:cxnLst>
            <a:rect l="0" t="0" r="r" b="b"/>
            <a:pathLst>
              <a:path w="697" h="360">
                <a:moveTo>
                  <a:pt x="240" y="264"/>
                </a:moveTo>
                <a:lnTo>
                  <a:pt x="240" y="264"/>
                </a:lnTo>
                <a:lnTo>
                  <a:pt x="248" y="264"/>
                </a:lnTo>
                <a:lnTo>
                  <a:pt x="248" y="264"/>
                </a:lnTo>
                <a:lnTo>
                  <a:pt x="264" y="280"/>
                </a:lnTo>
                <a:lnTo>
                  <a:pt x="264" y="280"/>
                </a:lnTo>
                <a:lnTo>
                  <a:pt x="272" y="280"/>
                </a:lnTo>
                <a:lnTo>
                  <a:pt x="272" y="280"/>
                </a:lnTo>
                <a:lnTo>
                  <a:pt x="288" y="280"/>
                </a:lnTo>
                <a:lnTo>
                  <a:pt x="288" y="280"/>
                </a:lnTo>
                <a:lnTo>
                  <a:pt x="296" y="272"/>
                </a:lnTo>
                <a:lnTo>
                  <a:pt x="296" y="272"/>
                </a:lnTo>
                <a:lnTo>
                  <a:pt x="312" y="304"/>
                </a:lnTo>
                <a:lnTo>
                  <a:pt x="312" y="304"/>
                </a:lnTo>
                <a:lnTo>
                  <a:pt x="328" y="304"/>
                </a:lnTo>
                <a:lnTo>
                  <a:pt x="328" y="304"/>
                </a:lnTo>
                <a:lnTo>
                  <a:pt x="336" y="312"/>
                </a:lnTo>
                <a:lnTo>
                  <a:pt x="344" y="312"/>
                </a:lnTo>
                <a:lnTo>
                  <a:pt x="344" y="304"/>
                </a:lnTo>
                <a:lnTo>
                  <a:pt x="360" y="304"/>
                </a:lnTo>
                <a:lnTo>
                  <a:pt x="368" y="312"/>
                </a:lnTo>
                <a:lnTo>
                  <a:pt x="368" y="320"/>
                </a:lnTo>
                <a:lnTo>
                  <a:pt x="368" y="320"/>
                </a:lnTo>
                <a:lnTo>
                  <a:pt x="376" y="312"/>
                </a:lnTo>
                <a:lnTo>
                  <a:pt x="376" y="312"/>
                </a:lnTo>
                <a:lnTo>
                  <a:pt x="384" y="312"/>
                </a:lnTo>
                <a:lnTo>
                  <a:pt x="384" y="312"/>
                </a:lnTo>
                <a:lnTo>
                  <a:pt x="392" y="304"/>
                </a:lnTo>
                <a:lnTo>
                  <a:pt x="392" y="304"/>
                </a:lnTo>
                <a:lnTo>
                  <a:pt x="392" y="320"/>
                </a:lnTo>
                <a:lnTo>
                  <a:pt x="392" y="320"/>
                </a:lnTo>
                <a:lnTo>
                  <a:pt x="408" y="320"/>
                </a:lnTo>
                <a:lnTo>
                  <a:pt x="408" y="320"/>
                </a:lnTo>
                <a:lnTo>
                  <a:pt x="408" y="328"/>
                </a:lnTo>
                <a:lnTo>
                  <a:pt x="408" y="328"/>
                </a:lnTo>
                <a:lnTo>
                  <a:pt x="416" y="336"/>
                </a:lnTo>
                <a:lnTo>
                  <a:pt x="416" y="336"/>
                </a:lnTo>
                <a:lnTo>
                  <a:pt x="424" y="328"/>
                </a:lnTo>
                <a:lnTo>
                  <a:pt x="424" y="328"/>
                </a:lnTo>
                <a:lnTo>
                  <a:pt x="432" y="328"/>
                </a:lnTo>
                <a:lnTo>
                  <a:pt x="432" y="328"/>
                </a:lnTo>
                <a:lnTo>
                  <a:pt x="441" y="336"/>
                </a:lnTo>
                <a:lnTo>
                  <a:pt x="449" y="336"/>
                </a:lnTo>
                <a:lnTo>
                  <a:pt x="449" y="336"/>
                </a:lnTo>
                <a:lnTo>
                  <a:pt x="449" y="344"/>
                </a:lnTo>
                <a:lnTo>
                  <a:pt x="457" y="344"/>
                </a:lnTo>
                <a:lnTo>
                  <a:pt x="465" y="336"/>
                </a:lnTo>
                <a:lnTo>
                  <a:pt x="465" y="328"/>
                </a:lnTo>
                <a:lnTo>
                  <a:pt x="465" y="336"/>
                </a:lnTo>
                <a:lnTo>
                  <a:pt x="473" y="352"/>
                </a:lnTo>
                <a:lnTo>
                  <a:pt x="473" y="352"/>
                </a:lnTo>
                <a:lnTo>
                  <a:pt x="473" y="352"/>
                </a:lnTo>
                <a:lnTo>
                  <a:pt x="481" y="344"/>
                </a:lnTo>
                <a:lnTo>
                  <a:pt x="481" y="344"/>
                </a:lnTo>
                <a:lnTo>
                  <a:pt x="489" y="328"/>
                </a:lnTo>
                <a:lnTo>
                  <a:pt x="489" y="328"/>
                </a:lnTo>
                <a:lnTo>
                  <a:pt x="505" y="336"/>
                </a:lnTo>
                <a:lnTo>
                  <a:pt x="505" y="336"/>
                </a:lnTo>
                <a:lnTo>
                  <a:pt x="513" y="336"/>
                </a:lnTo>
                <a:lnTo>
                  <a:pt x="513" y="336"/>
                </a:lnTo>
                <a:lnTo>
                  <a:pt x="513" y="336"/>
                </a:lnTo>
                <a:lnTo>
                  <a:pt x="513" y="344"/>
                </a:lnTo>
                <a:lnTo>
                  <a:pt x="537" y="352"/>
                </a:lnTo>
                <a:lnTo>
                  <a:pt x="545" y="360"/>
                </a:lnTo>
                <a:lnTo>
                  <a:pt x="561" y="336"/>
                </a:lnTo>
                <a:lnTo>
                  <a:pt x="577" y="336"/>
                </a:lnTo>
                <a:lnTo>
                  <a:pt x="577" y="344"/>
                </a:lnTo>
                <a:lnTo>
                  <a:pt x="585" y="344"/>
                </a:lnTo>
                <a:lnTo>
                  <a:pt x="585" y="344"/>
                </a:lnTo>
                <a:lnTo>
                  <a:pt x="593" y="336"/>
                </a:lnTo>
                <a:lnTo>
                  <a:pt x="593" y="328"/>
                </a:lnTo>
                <a:lnTo>
                  <a:pt x="593" y="328"/>
                </a:lnTo>
                <a:lnTo>
                  <a:pt x="593" y="328"/>
                </a:lnTo>
                <a:lnTo>
                  <a:pt x="593" y="328"/>
                </a:lnTo>
                <a:lnTo>
                  <a:pt x="593" y="328"/>
                </a:lnTo>
                <a:lnTo>
                  <a:pt x="609" y="344"/>
                </a:lnTo>
                <a:lnTo>
                  <a:pt x="617" y="344"/>
                </a:lnTo>
                <a:lnTo>
                  <a:pt x="617" y="344"/>
                </a:lnTo>
                <a:lnTo>
                  <a:pt x="625" y="328"/>
                </a:lnTo>
                <a:lnTo>
                  <a:pt x="641" y="328"/>
                </a:lnTo>
                <a:lnTo>
                  <a:pt x="641" y="336"/>
                </a:lnTo>
                <a:lnTo>
                  <a:pt x="641" y="336"/>
                </a:lnTo>
                <a:lnTo>
                  <a:pt x="665" y="352"/>
                </a:lnTo>
                <a:lnTo>
                  <a:pt x="665" y="352"/>
                </a:lnTo>
                <a:lnTo>
                  <a:pt x="681" y="352"/>
                </a:lnTo>
                <a:lnTo>
                  <a:pt x="689" y="360"/>
                </a:lnTo>
                <a:lnTo>
                  <a:pt x="689" y="360"/>
                </a:lnTo>
                <a:lnTo>
                  <a:pt x="697" y="184"/>
                </a:lnTo>
                <a:lnTo>
                  <a:pt x="697" y="184"/>
                </a:lnTo>
                <a:lnTo>
                  <a:pt x="681" y="72"/>
                </a:lnTo>
                <a:lnTo>
                  <a:pt x="673" y="16"/>
                </a:lnTo>
                <a:lnTo>
                  <a:pt x="673" y="16"/>
                </a:lnTo>
                <a:lnTo>
                  <a:pt x="609" y="16"/>
                </a:lnTo>
                <a:lnTo>
                  <a:pt x="449" y="16"/>
                </a:lnTo>
                <a:lnTo>
                  <a:pt x="136" y="8"/>
                </a:lnTo>
                <a:lnTo>
                  <a:pt x="80" y="8"/>
                </a:lnTo>
                <a:lnTo>
                  <a:pt x="8" y="0"/>
                </a:lnTo>
                <a:lnTo>
                  <a:pt x="8" y="0"/>
                </a:lnTo>
                <a:lnTo>
                  <a:pt x="0" y="48"/>
                </a:lnTo>
                <a:lnTo>
                  <a:pt x="0" y="48"/>
                </a:lnTo>
                <a:lnTo>
                  <a:pt x="248" y="64"/>
                </a:lnTo>
                <a:lnTo>
                  <a:pt x="248" y="64"/>
                </a:lnTo>
                <a:lnTo>
                  <a:pt x="240" y="26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20" name="Ohio">
            <a:extLst>
              <a:ext uri="{FF2B5EF4-FFF2-40B4-BE49-F238E27FC236}">
                <a16:creationId xmlns:a16="http://schemas.microsoft.com/office/drawing/2014/main" id="{5AF0AC27-3192-4ACB-AFD7-452211411B4A}"/>
              </a:ext>
            </a:extLst>
          </p:cNvPr>
          <p:cNvSpPr>
            <a:spLocks/>
          </p:cNvSpPr>
          <p:nvPr/>
        </p:nvSpPr>
        <p:spPr bwMode="auto">
          <a:xfrm>
            <a:off x="6063174" y="3218400"/>
            <a:ext cx="519849" cy="570483"/>
          </a:xfrm>
          <a:custGeom>
            <a:avLst/>
            <a:gdLst/>
            <a:ahLst/>
            <a:cxnLst>
              <a:cxn ang="0">
                <a:pos x="96" y="64"/>
              </a:cxn>
              <a:cxn ang="0">
                <a:pos x="104" y="56"/>
              </a:cxn>
              <a:cxn ang="0">
                <a:pos x="136" y="72"/>
              </a:cxn>
              <a:cxn ang="0">
                <a:pos x="144" y="72"/>
              </a:cxn>
              <a:cxn ang="0">
                <a:pos x="152" y="64"/>
              </a:cxn>
              <a:cxn ang="0">
                <a:pos x="160" y="72"/>
              </a:cxn>
              <a:cxn ang="0">
                <a:pos x="136" y="80"/>
              </a:cxn>
              <a:cxn ang="0">
                <a:pos x="144" y="80"/>
              </a:cxn>
              <a:cxn ang="0">
                <a:pos x="160" y="72"/>
              </a:cxn>
              <a:cxn ang="0">
                <a:pos x="160" y="72"/>
              </a:cxn>
              <a:cxn ang="0">
                <a:pos x="176" y="80"/>
              </a:cxn>
              <a:cxn ang="0">
                <a:pos x="198" y="64"/>
              </a:cxn>
              <a:cxn ang="0">
                <a:pos x="208" y="64"/>
              </a:cxn>
              <a:cxn ang="0">
                <a:pos x="224" y="64"/>
              </a:cxn>
              <a:cxn ang="0">
                <a:pos x="278" y="6"/>
              </a:cxn>
              <a:cxn ang="0">
                <a:pos x="312" y="0"/>
              </a:cxn>
              <a:cxn ang="0">
                <a:pos x="336" y="136"/>
              </a:cxn>
              <a:cxn ang="0">
                <a:pos x="328" y="136"/>
              </a:cxn>
              <a:cxn ang="0">
                <a:pos x="336" y="152"/>
              </a:cxn>
              <a:cxn ang="0">
                <a:pos x="328" y="176"/>
              </a:cxn>
              <a:cxn ang="0">
                <a:pos x="328" y="216"/>
              </a:cxn>
              <a:cxn ang="0">
                <a:pos x="328" y="240"/>
              </a:cxn>
              <a:cxn ang="0">
                <a:pos x="304" y="264"/>
              </a:cxn>
              <a:cxn ang="0">
                <a:pos x="288" y="272"/>
              </a:cxn>
              <a:cxn ang="0">
                <a:pos x="288" y="272"/>
              </a:cxn>
              <a:cxn ang="0">
                <a:pos x="272" y="288"/>
              </a:cxn>
              <a:cxn ang="0">
                <a:pos x="264" y="312"/>
              </a:cxn>
              <a:cxn ang="0">
                <a:pos x="264" y="328"/>
              </a:cxn>
              <a:cxn ang="0">
                <a:pos x="256" y="312"/>
              </a:cxn>
              <a:cxn ang="0">
                <a:pos x="240" y="328"/>
              </a:cxn>
              <a:cxn ang="0">
                <a:pos x="240" y="344"/>
              </a:cxn>
              <a:cxn ang="0">
                <a:pos x="240" y="360"/>
              </a:cxn>
              <a:cxn ang="0">
                <a:pos x="224" y="376"/>
              </a:cxn>
              <a:cxn ang="0">
                <a:pos x="208" y="376"/>
              </a:cxn>
              <a:cxn ang="0">
                <a:pos x="192" y="368"/>
              </a:cxn>
              <a:cxn ang="0">
                <a:pos x="192" y="368"/>
              </a:cxn>
              <a:cxn ang="0">
                <a:pos x="184" y="352"/>
              </a:cxn>
              <a:cxn ang="0">
                <a:pos x="168" y="368"/>
              </a:cxn>
              <a:cxn ang="0">
                <a:pos x="144" y="368"/>
              </a:cxn>
              <a:cxn ang="0">
                <a:pos x="136" y="360"/>
              </a:cxn>
              <a:cxn ang="0">
                <a:pos x="128" y="368"/>
              </a:cxn>
              <a:cxn ang="0">
                <a:pos x="120" y="368"/>
              </a:cxn>
              <a:cxn ang="0">
                <a:pos x="104" y="360"/>
              </a:cxn>
              <a:cxn ang="0">
                <a:pos x="80" y="360"/>
              </a:cxn>
              <a:cxn ang="0">
                <a:pos x="80" y="352"/>
              </a:cxn>
              <a:cxn ang="0">
                <a:pos x="48" y="336"/>
              </a:cxn>
              <a:cxn ang="0">
                <a:pos x="32" y="336"/>
              </a:cxn>
              <a:cxn ang="0">
                <a:pos x="0" y="80"/>
              </a:cxn>
            </a:cxnLst>
            <a:rect l="0" t="0" r="r" b="b"/>
            <a:pathLst>
              <a:path w="336" h="376">
                <a:moveTo>
                  <a:pt x="96" y="64"/>
                </a:moveTo>
                <a:lnTo>
                  <a:pt x="96" y="64"/>
                </a:lnTo>
                <a:lnTo>
                  <a:pt x="104" y="64"/>
                </a:lnTo>
                <a:lnTo>
                  <a:pt x="104" y="56"/>
                </a:lnTo>
                <a:lnTo>
                  <a:pt x="128" y="56"/>
                </a:lnTo>
                <a:lnTo>
                  <a:pt x="136" y="72"/>
                </a:lnTo>
                <a:lnTo>
                  <a:pt x="136" y="72"/>
                </a:lnTo>
                <a:lnTo>
                  <a:pt x="144" y="72"/>
                </a:lnTo>
                <a:lnTo>
                  <a:pt x="152" y="64"/>
                </a:lnTo>
                <a:lnTo>
                  <a:pt x="152" y="64"/>
                </a:lnTo>
                <a:lnTo>
                  <a:pt x="160" y="72"/>
                </a:lnTo>
                <a:lnTo>
                  <a:pt x="160" y="72"/>
                </a:lnTo>
                <a:lnTo>
                  <a:pt x="144" y="72"/>
                </a:lnTo>
                <a:lnTo>
                  <a:pt x="136" y="80"/>
                </a:lnTo>
                <a:lnTo>
                  <a:pt x="136" y="80"/>
                </a:lnTo>
                <a:lnTo>
                  <a:pt x="144" y="80"/>
                </a:lnTo>
                <a:lnTo>
                  <a:pt x="152" y="80"/>
                </a:lnTo>
                <a:lnTo>
                  <a:pt x="160" y="72"/>
                </a:lnTo>
                <a:lnTo>
                  <a:pt x="160" y="72"/>
                </a:lnTo>
                <a:lnTo>
                  <a:pt x="160" y="72"/>
                </a:lnTo>
                <a:lnTo>
                  <a:pt x="168" y="80"/>
                </a:lnTo>
                <a:lnTo>
                  <a:pt x="176" y="80"/>
                </a:lnTo>
                <a:lnTo>
                  <a:pt x="192" y="72"/>
                </a:lnTo>
                <a:lnTo>
                  <a:pt x="198" y="64"/>
                </a:lnTo>
                <a:lnTo>
                  <a:pt x="208" y="64"/>
                </a:lnTo>
                <a:lnTo>
                  <a:pt x="208" y="64"/>
                </a:lnTo>
                <a:lnTo>
                  <a:pt x="224" y="64"/>
                </a:lnTo>
                <a:lnTo>
                  <a:pt x="224" y="64"/>
                </a:lnTo>
                <a:lnTo>
                  <a:pt x="240" y="48"/>
                </a:lnTo>
                <a:lnTo>
                  <a:pt x="278" y="6"/>
                </a:lnTo>
                <a:lnTo>
                  <a:pt x="312" y="0"/>
                </a:lnTo>
                <a:lnTo>
                  <a:pt x="312" y="0"/>
                </a:lnTo>
                <a:lnTo>
                  <a:pt x="336" y="136"/>
                </a:lnTo>
                <a:lnTo>
                  <a:pt x="336" y="136"/>
                </a:lnTo>
                <a:lnTo>
                  <a:pt x="328" y="136"/>
                </a:lnTo>
                <a:lnTo>
                  <a:pt x="328" y="136"/>
                </a:lnTo>
                <a:lnTo>
                  <a:pt x="328" y="144"/>
                </a:lnTo>
                <a:lnTo>
                  <a:pt x="336" y="152"/>
                </a:lnTo>
                <a:lnTo>
                  <a:pt x="336" y="176"/>
                </a:lnTo>
                <a:lnTo>
                  <a:pt x="328" y="176"/>
                </a:lnTo>
                <a:lnTo>
                  <a:pt x="328" y="176"/>
                </a:lnTo>
                <a:lnTo>
                  <a:pt x="328" y="216"/>
                </a:lnTo>
                <a:lnTo>
                  <a:pt x="328" y="224"/>
                </a:lnTo>
                <a:lnTo>
                  <a:pt x="328" y="240"/>
                </a:lnTo>
                <a:lnTo>
                  <a:pt x="312" y="256"/>
                </a:lnTo>
                <a:lnTo>
                  <a:pt x="304" y="264"/>
                </a:lnTo>
                <a:lnTo>
                  <a:pt x="296" y="272"/>
                </a:lnTo>
                <a:lnTo>
                  <a:pt x="288" y="272"/>
                </a:lnTo>
                <a:lnTo>
                  <a:pt x="288" y="272"/>
                </a:lnTo>
                <a:lnTo>
                  <a:pt x="288" y="272"/>
                </a:lnTo>
                <a:lnTo>
                  <a:pt x="288" y="272"/>
                </a:lnTo>
                <a:lnTo>
                  <a:pt x="272" y="288"/>
                </a:lnTo>
                <a:lnTo>
                  <a:pt x="272" y="288"/>
                </a:lnTo>
                <a:lnTo>
                  <a:pt x="264" y="312"/>
                </a:lnTo>
                <a:lnTo>
                  <a:pt x="264" y="312"/>
                </a:lnTo>
                <a:lnTo>
                  <a:pt x="264" y="328"/>
                </a:lnTo>
                <a:lnTo>
                  <a:pt x="256" y="328"/>
                </a:lnTo>
                <a:lnTo>
                  <a:pt x="256" y="312"/>
                </a:lnTo>
                <a:lnTo>
                  <a:pt x="240" y="312"/>
                </a:lnTo>
                <a:lnTo>
                  <a:pt x="240" y="328"/>
                </a:lnTo>
                <a:lnTo>
                  <a:pt x="240" y="336"/>
                </a:lnTo>
                <a:lnTo>
                  <a:pt x="240" y="344"/>
                </a:lnTo>
                <a:lnTo>
                  <a:pt x="240" y="360"/>
                </a:lnTo>
                <a:lnTo>
                  <a:pt x="240" y="360"/>
                </a:lnTo>
                <a:lnTo>
                  <a:pt x="232" y="368"/>
                </a:lnTo>
                <a:lnTo>
                  <a:pt x="224" y="376"/>
                </a:lnTo>
                <a:lnTo>
                  <a:pt x="216" y="376"/>
                </a:lnTo>
                <a:lnTo>
                  <a:pt x="208" y="376"/>
                </a:lnTo>
                <a:lnTo>
                  <a:pt x="200" y="368"/>
                </a:lnTo>
                <a:lnTo>
                  <a:pt x="192" y="368"/>
                </a:lnTo>
                <a:lnTo>
                  <a:pt x="192" y="368"/>
                </a:lnTo>
                <a:lnTo>
                  <a:pt x="192" y="368"/>
                </a:lnTo>
                <a:lnTo>
                  <a:pt x="192" y="360"/>
                </a:lnTo>
                <a:lnTo>
                  <a:pt x="184" y="352"/>
                </a:lnTo>
                <a:lnTo>
                  <a:pt x="176" y="352"/>
                </a:lnTo>
                <a:lnTo>
                  <a:pt x="168" y="368"/>
                </a:lnTo>
                <a:lnTo>
                  <a:pt x="160" y="368"/>
                </a:lnTo>
                <a:lnTo>
                  <a:pt x="144" y="368"/>
                </a:lnTo>
                <a:lnTo>
                  <a:pt x="144" y="368"/>
                </a:lnTo>
                <a:lnTo>
                  <a:pt x="136" y="360"/>
                </a:lnTo>
                <a:lnTo>
                  <a:pt x="128" y="360"/>
                </a:lnTo>
                <a:lnTo>
                  <a:pt x="128" y="368"/>
                </a:lnTo>
                <a:lnTo>
                  <a:pt x="128" y="368"/>
                </a:lnTo>
                <a:lnTo>
                  <a:pt x="120" y="368"/>
                </a:lnTo>
                <a:lnTo>
                  <a:pt x="120" y="368"/>
                </a:lnTo>
                <a:lnTo>
                  <a:pt x="104" y="360"/>
                </a:lnTo>
                <a:lnTo>
                  <a:pt x="104" y="360"/>
                </a:lnTo>
                <a:lnTo>
                  <a:pt x="80" y="360"/>
                </a:lnTo>
                <a:lnTo>
                  <a:pt x="80" y="360"/>
                </a:lnTo>
                <a:lnTo>
                  <a:pt x="80" y="352"/>
                </a:lnTo>
                <a:lnTo>
                  <a:pt x="72" y="336"/>
                </a:lnTo>
                <a:lnTo>
                  <a:pt x="48" y="336"/>
                </a:lnTo>
                <a:lnTo>
                  <a:pt x="32" y="336"/>
                </a:lnTo>
                <a:lnTo>
                  <a:pt x="32" y="336"/>
                </a:lnTo>
                <a:lnTo>
                  <a:pt x="0" y="80"/>
                </a:lnTo>
                <a:lnTo>
                  <a:pt x="0" y="80"/>
                </a:lnTo>
                <a:lnTo>
                  <a:pt x="96" y="6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21" name="North Dakota">
            <a:extLst>
              <a:ext uri="{FF2B5EF4-FFF2-40B4-BE49-F238E27FC236}">
                <a16:creationId xmlns:a16="http://schemas.microsoft.com/office/drawing/2014/main" id="{CF68001E-4865-4342-A73E-5EC51136766A}"/>
              </a:ext>
            </a:extLst>
          </p:cNvPr>
          <p:cNvSpPr>
            <a:spLocks/>
          </p:cNvSpPr>
          <p:nvPr/>
        </p:nvSpPr>
        <p:spPr bwMode="auto">
          <a:xfrm>
            <a:off x="3988072" y="2245984"/>
            <a:ext cx="818795" cy="510842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0" y="304"/>
              </a:cxn>
              <a:cxn ang="0">
                <a:pos x="0" y="288"/>
              </a:cxn>
              <a:cxn ang="0">
                <a:pos x="16" y="96"/>
              </a:cxn>
              <a:cxn ang="0">
                <a:pos x="24" y="0"/>
              </a:cxn>
              <a:cxn ang="0">
                <a:pos x="24" y="8"/>
              </a:cxn>
              <a:cxn ang="0">
                <a:pos x="32" y="8"/>
              </a:cxn>
              <a:cxn ang="0">
                <a:pos x="280" y="16"/>
              </a:cxn>
              <a:cxn ang="0">
                <a:pos x="441" y="24"/>
              </a:cxn>
              <a:cxn ang="0">
                <a:pos x="473" y="24"/>
              </a:cxn>
              <a:cxn ang="0">
                <a:pos x="481" y="24"/>
              </a:cxn>
              <a:cxn ang="0">
                <a:pos x="481" y="24"/>
              </a:cxn>
              <a:cxn ang="0">
                <a:pos x="489" y="56"/>
              </a:cxn>
              <a:cxn ang="0">
                <a:pos x="489" y="56"/>
              </a:cxn>
              <a:cxn ang="0">
                <a:pos x="489" y="72"/>
              </a:cxn>
              <a:cxn ang="0">
                <a:pos x="489" y="112"/>
              </a:cxn>
              <a:cxn ang="0">
                <a:pos x="489" y="136"/>
              </a:cxn>
              <a:cxn ang="0">
                <a:pos x="497" y="144"/>
              </a:cxn>
              <a:cxn ang="0">
                <a:pos x="497" y="144"/>
              </a:cxn>
              <a:cxn ang="0">
                <a:pos x="505" y="152"/>
              </a:cxn>
              <a:cxn ang="0">
                <a:pos x="505" y="184"/>
              </a:cxn>
              <a:cxn ang="0">
                <a:pos x="505" y="200"/>
              </a:cxn>
              <a:cxn ang="0">
                <a:pos x="505" y="216"/>
              </a:cxn>
              <a:cxn ang="0">
                <a:pos x="505" y="224"/>
              </a:cxn>
              <a:cxn ang="0">
                <a:pos x="505" y="224"/>
              </a:cxn>
              <a:cxn ang="0">
                <a:pos x="513" y="240"/>
              </a:cxn>
              <a:cxn ang="0">
                <a:pos x="513" y="240"/>
              </a:cxn>
              <a:cxn ang="0">
                <a:pos x="513" y="256"/>
              </a:cxn>
              <a:cxn ang="0">
                <a:pos x="513" y="280"/>
              </a:cxn>
              <a:cxn ang="0">
                <a:pos x="513" y="280"/>
              </a:cxn>
              <a:cxn ang="0">
                <a:pos x="521" y="288"/>
              </a:cxn>
              <a:cxn ang="0">
                <a:pos x="529" y="304"/>
              </a:cxn>
              <a:cxn ang="0">
                <a:pos x="529" y="304"/>
              </a:cxn>
              <a:cxn ang="0">
                <a:pos x="529" y="328"/>
              </a:cxn>
              <a:cxn ang="0">
                <a:pos x="529" y="336"/>
              </a:cxn>
              <a:cxn ang="0">
                <a:pos x="505" y="336"/>
              </a:cxn>
              <a:cxn ang="0">
                <a:pos x="296" y="328"/>
              </a:cxn>
              <a:cxn ang="0">
                <a:pos x="16" y="312"/>
              </a:cxn>
              <a:cxn ang="0">
                <a:pos x="0" y="312"/>
              </a:cxn>
            </a:cxnLst>
            <a:rect l="0" t="0" r="r" b="b"/>
            <a:pathLst>
              <a:path w="529" h="336">
                <a:moveTo>
                  <a:pt x="0" y="312"/>
                </a:moveTo>
                <a:lnTo>
                  <a:pt x="0" y="304"/>
                </a:lnTo>
                <a:lnTo>
                  <a:pt x="0" y="288"/>
                </a:lnTo>
                <a:lnTo>
                  <a:pt x="16" y="96"/>
                </a:lnTo>
                <a:lnTo>
                  <a:pt x="24" y="0"/>
                </a:lnTo>
                <a:lnTo>
                  <a:pt x="24" y="8"/>
                </a:lnTo>
                <a:lnTo>
                  <a:pt x="32" y="8"/>
                </a:lnTo>
                <a:lnTo>
                  <a:pt x="280" y="16"/>
                </a:lnTo>
                <a:lnTo>
                  <a:pt x="441" y="24"/>
                </a:lnTo>
                <a:lnTo>
                  <a:pt x="473" y="24"/>
                </a:lnTo>
                <a:lnTo>
                  <a:pt x="481" y="24"/>
                </a:lnTo>
                <a:lnTo>
                  <a:pt x="481" y="24"/>
                </a:lnTo>
                <a:lnTo>
                  <a:pt x="489" y="56"/>
                </a:lnTo>
                <a:lnTo>
                  <a:pt x="489" y="56"/>
                </a:lnTo>
                <a:lnTo>
                  <a:pt x="489" y="72"/>
                </a:lnTo>
                <a:lnTo>
                  <a:pt x="489" y="112"/>
                </a:lnTo>
                <a:lnTo>
                  <a:pt x="489" y="136"/>
                </a:lnTo>
                <a:lnTo>
                  <a:pt x="497" y="144"/>
                </a:lnTo>
                <a:lnTo>
                  <a:pt x="497" y="144"/>
                </a:lnTo>
                <a:lnTo>
                  <a:pt x="505" y="152"/>
                </a:lnTo>
                <a:lnTo>
                  <a:pt x="505" y="184"/>
                </a:lnTo>
                <a:lnTo>
                  <a:pt x="505" y="200"/>
                </a:lnTo>
                <a:lnTo>
                  <a:pt x="505" y="216"/>
                </a:lnTo>
                <a:lnTo>
                  <a:pt x="505" y="224"/>
                </a:lnTo>
                <a:lnTo>
                  <a:pt x="505" y="224"/>
                </a:lnTo>
                <a:lnTo>
                  <a:pt x="513" y="240"/>
                </a:lnTo>
                <a:lnTo>
                  <a:pt x="513" y="240"/>
                </a:lnTo>
                <a:lnTo>
                  <a:pt x="513" y="256"/>
                </a:lnTo>
                <a:lnTo>
                  <a:pt x="513" y="280"/>
                </a:lnTo>
                <a:lnTo>
                  <a:pt x="513" y="280"/>
                </a:lnTo>
                <a:lnTo>
                  <a:pt x="521" y="288"/>
                </a:lnTo>
                <a:lnTo>
                  <a:pt x="529" y="304"/>
                </a:lnTo>
                <a:lnTo>
                  <a:pt x="529" y="304"/>
                </a:lnTo>
                <a:lnTo>
                  <a:pt x="529" y="328"/>
                </a:lnTo>
                <a:lnTo>
                  <a:pt x="529" y="336"/>
                </a:lnTo>
                <a:lnTo>
                  <a:pt x="505" y="336"/>
                </a:lnTo>
                <a:lnTo>
                  <a:pt x="296" y="328"/>
                </a:lnTo>
                <a:lnTo>
                  <a:pt x="16" y="312"/>
                </a:lnTo>
                <a:lnTo>
                  <a:pt x="0" y="3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22" name="North Carolina">
            <a:extLst>
              <a:ext uri="{FF2B5EF4-FFF2-40B4-BE49-F238E27FC236}">
                <a16:creationId xmlns:a16="http://schemas.microsoft.com/office/drawing/2014/main" id="{5D28F5BA-D5F0-4324-B6A5-FB14BF1805DE}"/>
              </a:ext>
            </a:extLst>
          </p:cNvPr>
          <p:cNvSpPr>
            <a:spLocks/>
          </p:cNvSpPr>
          <p:nvPr/>
        </p:nvSpPr>
        <p:spPr bwMode="auto">
          <a:xfrm>
            <a:off x="6213494" y="3947063"/>
            <a:ext cx="1051601" cy="460277"/>
          </a:xfrm>
          <a:custGeom>
            <a:avLst/>
            <a:gdLst/>
            <a:ahLst/>
            <a:cxnLst>
              <a:cxn ang="0">
                <a:pos x="528" y="296"/>
              </a:cxn>
              <a:cxn ang="0">
                <a:pos x="536" y="272"/>
              </a:cxn>
              <a:cxn ang="0">
                <a:pos x="536" y="264"/>
              </a:cxn>
              <a:cxn ang="0">
                <a:pos x="568" y="216"/>
              </a:cxn>
              <a:cxn ang="0">
                <a:pos x="576" y="216"/>
              </a:cxn>
              <a:cxn ang="0">
                <a:pos x="616" y="192"/>
              </a:cxn>
              <a:cxn ang="0">
                <a:pos x="624" y="184"/>
              </a:cxn>
              <a:cxn ang="0">
                <a:pos x="632" y="184"/>
              </a:cxn>
              <a:cxn ang="0">
                <a:pos x="648" y="152"/>
              </a:cxn>
              <a:cxn ang="0">
                <a:pos x="640" y="160"/>
              </a:cxn>
              <a:cxn ang="0">
                <a:pos x="632" y="152"/>
              </a:cxn>
              <a:cxn ang="0">
                <a:pos x="608" y="176"/>
              </a:cxn>
              <a:cxn ang="0">
                <a:pos x="592" y="160"/>
              </a:cxn>
              <a:cxn ang="0">
                <a:pos x="616" y="168"/>
              </a:cxn>
              <a:cxn ang="0">
                <a:pos x="616" y="144"/>
              </a:cxn>
              <a:cxn ang="0">
                <a:pos x="624" y="144"/>
              </a:cxn>
              <a:cxn ang="0">
                <a:pos x="584" y="120"/>
              </a:cxn>
              <a:cxn ang="0">
                <a:pos x="608" y="120"/>
              </a:cxn>
              <a:cxn ang="0">
                <a:pos x="616" y="112"/>
              </a:cxn>
              <a:cxn ang="0">
                <a:pos x="624" y="120"/>
              </a:cxn>
              <a:cxn ang="0">
                <a:pos x="632" y="112"/>
              </a:cxn>
              <a:cxn ang="0">
                <a:pos x="672" y="88"/>
              </a:cxn>
              <a:cxn ang="0">
                <a:pos x="680" y="80"/>
              </a:cxn>
              <a:cxn ang="0">
                <a:pos x="672" y="56"/>
              </a:cxn>
              <a:cxn ang="0">
                <a:pos x="656" y="72"/>
              </a:cxn>
              <a:cxn ang="0">
                <a:pos x="656" y="72"/>
              </a:cxn>
              <a:cxn ang="0">
                <a:pos x="632" y="56"/>
              </a:cxn>
              <a:cxn ang="0">
                <a:pos x="600" y="72"/>
              </a:cxn>
              <a:cxn ang="0">
                <a:pos x="584" y="72"/>
              </a:cxn>
              <a:cxn ang="0">
                <a:pos x="592" y="48"/>
              </a:cxn>
              <a:cxn ang="0">
                <a:pos x="600" y="56"/>
              </a:cxn>
              <a:cxn ang="0">
                <a:pos x="624" y="48"/>
              </a:cxn>
              <a:cxn ang="0">
                <a:pos x="608" y="40"/>
              </a:cxn>
              <a:cxn ang="0">
                <a:pos x="632" y="48"/>
              </a:cxn>
              <a:cxn ang="0">
                <a:pos x="640" y="32"/>
              </a:cxn>
              <a:cxn ang="0">
                <a:pos x="640" y="32"/>
              </a:cxn>
              <a:cxn ang="0">
                <a:pos x="656" y="32"/>
              </a:cxn>
              <a:cxn ang="0">
                <a:pos x="656" y="32"/>
              </a:cxn>
              <a:cxn ang="0">
                <a:pos x="640" y="8"/>
              </a:cxn>
              <a:cxn ang="0">
                <a:pos x="520" y="24"/>
              </a:cxn>
              <a:cxn ang="0">
                <a:pos x="184" y="72"/>
              </a:cxn>
              <a:cxn ang="0">
                <a:pos x="184" y="104"/>
              </a:cxn>
              <a:cxn ang="0">
                <a:pos x="168" y="128"/>
              </a:cxn>
              <a:cxn ang="0">
                <a:pos x="128" y="152"/>
              </a:cxn>
              <a:cxn ang="0">
                <a:pos x="96" y="168"/>
              </a:cxn>
              <a:cxn ang="0">
                <a:pos x="64" y="192"/>
              </a:cxn>
              <a:cxn ang="0">
                <a:pos x="24" y="216"/>
              </a:cxn>
              <a:cxn ang="0">
                <a:pos x="0" y="272"/>
              </a:cxn>
              <a:cxn ang="0">
                <a:pos x="112" y="248"/>
              </a:cxn>
              <a:cxn ang="0">
                <a:pos x="256" y="216"/>
              </a:cxn>
              <a:cxn ang="0">
                <a:pos x="288" y="240"/>
              </a:cxn>
              <a:cxn ang="0">
                <a:pos x="488" y="304"/>
              </a:cxn>
            </a:cxnLst>
            <a:rect l="0" t="0" r="r" b="b"/>
            <a:pathLst>
              <a:path w="680" h="304">
                <a:moveTo>
                  <a:pt x="496" y="296"/>
                </a:moveTo>
                <a:lnTo>
                  <a:pt x="512" y="288"/>
                </a:lnTo>
                <a:lnTo>
                  <a:pt x="528" y="288"/>
                </a:lnTo>
                <a:lnTo>
                  <a:pt x="528" y="296"/>
                </a:lnTo>
                <a:lnTo>
                  <a:pt x="528" y="296"/>
                </a:lnTo>
                <a:lnTo>
                  <a:pt x="528" y="272"/>
                </a:lnTo>
                <a:lnTo>
                  <a:pt x="528" y="272"/>
                </a:lnTo>
                <a:lnTo>
                  <a:pt x="536" y="272"/>
                </a:lnTo>
                <a:lnTo>
                  <a:pt x="536" y="272"/>
                </a:lnTo>
                <a:lnTo>
                  <a:pt x="536" y="288"/>
                </a:lnTo>
                <a:lnTo>
                  <a:pt x="536" y="288"/>
                </a:lnTo>
                <a:lnTo>
                  <a:pt x="536" y="264"/>
                </a:lnTo>
                <a:lnTo>
                  <a:pt x="560" y="232"/>
                </a:lnTo>
                <a:lnTo>
                  <a:pt x="568" y="224"/>
                </a:lnTo>
                <a:lnTo>
                  <a:pt x="568" y="224"/>
                </a:lnTo>
                <a:lnTo>
                  <a:pt x="568" y="216"/>
                </a:lnTo>
                <a:lnTo>
                  <a:pt x="568" y="216"/>
                </a:lnTo>
                <a:lnTo>
                  <a:pt x="568" y="216"/>
                </a:lnTo>
                <a:lnTo>
                  <a:pt x="568" y="216"/>
                </a:lnTo>
                <a:lnTo>
                  <a:pt x="576" y="216"/>
                </a:lnTo>
                <a:lnTo>
                  <a:pt x="576" y="216"/>
                </a:lnTo>
                <a:lnTo>
                  <a:pt x="584" y="208"/>
                </a:lnTo>
                <a:lnTo>
                  <a:pt x="600" y="192"/>
                </a:lnTo>
                <a:lnTo>
                  <a:pt x="616" y="192"/>
                </a:lnTo>
                <a:lnTo>
                  <a:pt x="616" y="192"/>
                </a:lnTo>
                <a:lnTo>
                  <a:pt x="616" y="184"/>
                </a:lnTo>
                <a:lnTo>
                  <a:pt x="616" y="184"/>
                </a:lnTo>
                <a:lnTo>
                  <a:pt x="624" y="184"/>
                </a:lnTo>
                <a:lnTo>
                  <a:pt x="624" y="184"/>
                </a:lnTo>
                <a:lnTo>
                  <a:pt x="624" y="184"/>
                </a:lnTo>
                <a:lnTo>
                  <a:pt x="632" y="184"/>
                </a:lnTo>
                <a:lnTo>
                  <a:pt x="632" y="184"/>
                </a:lnTo>
                <a:lnTo>
                  <a:pt x="632" y="184"/>
                </a:lnTo>
                <a:lnTo>
                  <a:pt x="648" y="168"/>
                </a:lnTo>
                <a:lnTo>
                  <a:pt x="648" y="160"/>
                </a:lnTo>
                <a:lnTo>
                  <a:pt x="648" y="152"/>
                </a:lnTo>
                <a:lnTo>
                  <a:pt x="648" y="152"/>
                </a:lnTo>
                <a:lnTo>
                  <a:pt x="640" y="160"/>
                </a:lnTo>
                <a:lnTo>
                  <a:pt x="640" y="160"/>
                </a:lnTo>
                <a:lnTo>
                  <a:pt x="640" y="160"/>
                </a:lnTo>
                <a:lnTo>
                  <a:pt x="640" y="160"/>
                </a:lnTo>
                <a:lnTo>
                  <a:pt x="640" y="152"/>
                </a:lnTo>
                <a:lnTo>
                  <a:pt x="632" y="152"/>
                </a:lnTo>
                <a:lnTo>
                  <a:pt x="632" y="152"/>
                </a:lnTo>
                <a:lnTo>
                  <a:pt x="632" y="160"/>
                </a:lnTo>
                <a:lnTo>
                  <a:pt x="632" y="160"/>
                </a:lnTo>
                <a:lnTo>
                  <a:pt x="624" y="160"/>
                </a:lnTo>
                <a:lnTo>
                  <a:pt x="608" y="176"/>
                </a:lnTo>
                <a:lnTo>
                  <a:pt x="608" y="176"/>
                </a:lnTo>
                <a:lnTo>
                  <a:pt x="600" y="168"/>
                </a:lnTo>
                <a:lnTo>
                  <a:pt x="600" y="168"/>
                </a:lnTo>
                <a:lnTo>
                  <a:pt x="592" y="160"/>
                </a:lnTo>
                <a:lnTo>
                  <a:pt x="592" y="160"/>
                </a:lnTo>
                <a:lnTo>
                  <a:pt x="600" y="160"/>
                </a:lnTo>
                <a:lnTo>
                  <a:pt x="600" y="168"/>
                </a:lnTo>
                <a:lnTo>
                  <a:pt x="616" y="168"/>
                </a:lnTo>
                <a:lnTo>
                  <a:pt x="624" y="152"/>
                </a:lnTo>
                <a:lnTo>
                  <a:pt x="624" y="152"/>
                </a:lnTo>
                <a:lnTo>
                  <a:pt x="624" y="152"/>
                </a:lnTo>
                <a:lnTo>
                  <a:pt x="616" y="144"/>
                </a:lnTo>
                <a:lnTo>
                  <a:pt x="616" y="144"/>
                </a:lnTo>
                <a:lnTo>
                  <a:pt x="616" y="144"/>
                </a:lnTo>
                <a:lnTo>
                  <a:pt x="624" y="144"/>
                </a:lnTo>
                <a:lnTo>
                  <a:pt x="624" y="144"/>
                </a:lnTo>
                <a:lnTo>
                  <a:pt x="624" y="136"/>
                </a:lnTo>
                <a:lnTo>
                  <a:pt x="624" y="136"/>
                </a:lnTo>
                <a:lnTo>
                  <a:pt x="624" y="128"/>
                </a:lnTo>
                <a:lnTo>
                  <a:pt x="584" y="120"/>
                </a:lnTo>
                <a:lnTo>
                  <a:pt x="592" y="120"/>
                </a:lnTo>
                <a:lnTo>
                  <a:pt x="600" y="120"/>
                </a:lnTo>
                <a:lnTo>
                  <a:pt x="608" y="120"/>
                </a:lnTo>
                <a:lnTo>
                  <a:pt x="608" y="120"/>
                </a:lnTo>
                <a:lnTo>
                  <a:pt x="608" y="120"/>
                </a:lnTo>
                <a:lnTo>
                  <a:pt x="608" y="112"/>
                </a:lnTo>
                <a:lnTo>
                  <a:pt x="608" y="112"/>
                </a:lnTo>
                <a:lnTo>
                  <a:pt x="616" y="112"/>
                </a:lnTo>
                <a:lnTo>
                  <a:pt x="616" y="112"/>
                </a:lnTo>
                <a:lnTo>
                  <a:pt x="616" y="112"/>
                </a:lnTo>
                <a:lnTo>
                  <a:pt x="616" y="112"/>
                </a:lnTo>
                <a:lnTo>
                  <a:pt x="624" y="120"/>
                </a:lnTo>
                <a:lnTo>
                  <a:pt x="624" y="112"/>
                </a:lnTo>
                <a:lnTo>
                  <a:pt x="624" y="112"/>
                </a:lnTo>
                <a:lnTo>
                  <a:pt x="632" y="112"/>
                </a:lnTo>
                <a:lnTo>
                  <a:pt x="632" y="112"/>
                </a:lnTo>
                <a:lnTo>
                  <a:pt x="640" y="120"/>
                </a:lnTo>
                <a:lnTo>
                  <a:pt x="656" y="120"/>
                </a:lnTo>
                <a:lnTo>
                  <a:pt x="664" y="104"/>
                </a:lnTo>
                <a:lnTo>
                  <a:pt x="672" y="88"/>
                </a:lnTo>
                <a:lnTo>
                  <a:pt x="672" y="88"/>
                </a:lnTo>
                <a:lnTo>
                  <a:pt x="672" y="88"/>
                </a:lnTo>
                <a:lnTo>
                  <a:pt x="672" y="88"/>
                </a:lnTo>
                <a:lnTo>
                  <a:pt x="680" y="80"/>
                </a:lnTo>
                <a:lnTo>
                  <a:pt x="680" y="72"/>
                </a:lnTo>
                <a:lnTo>
                  <a:pt x="672" y="56"/>
                </a:lnTo>
                <a:lnTo>
                  <a:pt x="672" y="56"/>
                </a:lnTo>
                <a:lnTo>
                  <a:pt x="672" y="56"/>
                </a:lnTo>
                <a:lnTo>
                  <a:pt x="664" y="56"/>
                </a:lnTo>
                <a:lnTo>
                  <a:pt x="656" y="64"/>
                </a:lnTo>
                <a:lnTo>
                  <a:pt x="656" y="64"/>
                </a:lnTo>
                <a:lnTo>
                  <a:pt x="656" y="72"/>
                </a:lnTo>
                <a:lnTo>
                  <a:pt x="656" y="80"/>
                </a:lnTo>
                <a:lnTo>
                  <a:pt x="656" y="88"/>
                </a:lnTo>
                <a:lnTo>
                  <a:pt x="656" y="88"/>
                </a:lnTo>
                <a:lnTo>
                  <a:pt x="656" y="72"/>
                </a:lnTo>
                <a:lnTo>
                  <a:pt x="648" y="64"/>
                </a:lnTo>
                <a:lnTo>
                  <a:pt x="648" y="56"/>
                </a:lnTo>
                <a:lnTo>
                  <a:pt x="640" y="56"/>
                </a:lnTo>
                <a:lnTo>
                  <a:pt x="632" y="56"/>
                </a:lnTo>
                <a:lnTo>
                  <a:pt x="632" y="64"/>
                </a:lnTo>
                <a:lnTo>
                  <a:pt x="616" y="64"/>
                </a:lnTo>
                <a:lnTo>
                  <a:pt x="616" y="64"/>
                </a:lnTo>
                <a:lnTo>
                  <a:pt x="600" y="72"/>
                </a:lnTo>
                <a:lnTo>
                  <a:pt x="592" y="80"/>
                </a:lnTo>
                <a:lnTo>
                  <a:pt x="592" y="80"/>
                </a:lnTo>
                <a:lnTo>
                  <a:pt x="584" y="80"/>
                </a:lnTo>
                <a:lnTo>
                  <a:pt x="584" y="72"/>
                </a:lnTo>
                <a:lnTo>
                  <a:pt x="592" y="72"/>
                </a:lnTo>
                <a:lnTo>
                  <a:pt x="592" y="64"/>
                </a:lnTo>
                <a:lnTo>
                  <a:pt x="592" y="64"/>
                </a:lnTo>
                <a:lnTo>
                  <a:pt x="592" y="48"/>
                </a:lnTo>
                <a:lnTo>
                  <a:pt x="592" y="48"/>
                </a:lnTo>
                <a:lnTo>
                  <a:pt x="592" y="48"/>
                </a:lnTo>
                <a:lnTo>
                  <a:pt x="592" y="48"/>
                </a:lnTo>
                <a:lnTo>
                  <a:pt x="600" y="56"/>
                </a:lnTo>
                <a:lnTo>
                  <a:pt x="608" y="64"/>
                </a:lnTo>
                <a:lnTo>
                  <a:pt x="608" y="64"/>
                </a:lnTo>
                <a:lnTo>
                  <a:pt x="616" y="56"/>
                </a:lnTo>
                <a:lnTo>
                  <a:pt x="624" y="48"/>
                </a:lnTo>
                <a:lnTo>
                  <a:pt x="624" y="48"/>
                </a:lnTo>
                <a:lnTo>
                  <a:pt x="616" y="48"/>
                </a:lnTo>
                <a:lnTo>
                  <a:pt x="608" y="40"/>
                </a:lnTo>
                <a:lnTo>
                  <a:pt x="608" y="40"/>
                </a:lnTo>
                <a:lnTo>
                  <a:pt x="616" y="40"/>
                </a:lnTo>
                <a:lnTo>
                  <a:pt x="616" y="40"/>
                </a:lnTo>
                <a:lnTo>
                  <a:pt x="624" y="40"/>
                </a:lnTo>
                <a:lnTo>
                  <a:pt x="632" y="48"/>
                </a:lnTo>
                <a:lnTo>
                  <a:pt x="632" y="48"/>
                </a:lnTo>
                <a:lnTo>
                  <a:pt x="640" y="40"/>
                </a:lnTo>
                <a:lnTo>
                  <a:pt x="640" y="40"/>
                </a:lnTo>
                <a:lnTo>
                  <a:pt x="640" y="32"/>
                </a:lnTo>
                <a:lnTo>
                  <a:pt x="632" y="32"/>
                </a:lnTo>
                <a:lnTo>
                  <a:pt x="632" y="24"/>
                </a:lnTo>
                <a:lnTo>
                  <a:pt x="632" y="24"/>
                </a:lnTo>
                <a:lnTo>
                  <a:pt x="640" y="32"/>
                </a:lnTo>
                <a:lnTo>
                  <a:pt x="648" y="32"/>
                </a:lnTo>
                <a:lnTo>
                  <a:pt x="648" y="32"/>
                </a:lnTo>
                <a:lnTo>
                  <a:pt x="648" y="32"/>
                </a:lnTo>
                <a:lnTo>
                  <a:pt x="656" y="32"/>
                </a:lnTo>
                <a:lnTo>
                  <a:pt x="664" y="40"/>
                </a:lnTo>
                <a:lnTo>
                  <a:pt x="664" y="40"/>
                </a:lnTo>
                <a:lnTo>
                  <a:pt x="664" y="40"/>
                </a:lnTo>
                <a:lnTo>
                  <a:pt x="656" y="32"/>
                </a:lnTo>
                <a:lnTo>
                  <a:pt x="656" y="24"/>
                </a:lnTo>
                <a:lnTo>
                  <a:pt x="648" y="8"/>
                </a:lnTo>
                <a:lnTo>
                  <a:pt x="648" y="8"/>
                </a:lnTo>
                <a:lnTo>
                  <a:pt x="640" y="8"/>
                </a:lnTo>
                <a:lnTo>
                  <a:pt x="640" y="8"/>
                </a:lnTo>
                <a:lnTo>
                  <a:pt x="632" y="0"/>
                </a:lnTo>
                <a:lnTo>
                  <a:pt x="632" y="0"/>
                </a:lnTo>
                <a:lnTo>
                  <a:pt x="520" y="24"/>
                </a:lnTo>
                <a:lnTo>
                  <a:pt x="320" y="64"/>
                </a:lnTo>
                <a:lnTo>
                  <a:pt x="192" y="72"/>
                </a:lnTo>
                <a:lnTo>
                  <a:pt x="184" y="72"/>
                </a:lnTo>
                <a:lnTo>
                  <a:pt x="184" y="72"/>
                </a:lnTo>
                <a:lnTo>
                  <a:pt x="184" y="80"/>
                </a:lnTo>
                <a:lnTo>
                  <a:pt x="184" y="88"/>
                </a:lnTo>
                <a:lnTo>
                  <a:pt x="192" y="96"/>
                </a:lnTo>
                <a:lnTo>
                  <a:pt x="184" y="104"/>
                </a:lnTo>
                <a:lnTo>
                  <a:pt x="184" y="104"/>
                </a:lnTo>
                <a:lnTo>
                  <a:pt x="176" y="104"/>
                </a:lnTo>
                <a:lnTo>
                  <a:pt x="168" y="120"/>
                </a:lnTo>
                <a:lnTo>
                  <a:pt x="168" y="128"/>
                </a:lnTo>
                <a:lnTo>
                  <a:pt x="168" y="128"/>
                </a:lnTo>
                <a:lnTo>
                  <a:pt x="160" y="128"/>
                </a:lnTo>
                <a:lnTo>
                  <a:pt x="152" y="128"/>
                </a:lnTo>
                <a:lnTo>
                  <a:pt x="128" y="152"/>
                </a:lnTo>
                <a:lnTo>
                  <a:pt x="128" y="152"/>
                </a:lnTo>
                <a:lnTo>
                  <a:pt x="120" y="144"/>
                </a:lnTo>
                <a:lnTo>
                  <a:pt x="112" y="144"/>
                </a:lnTo>
                <a:lnTo>
                  <a:pt x="96" y="168"/>
                </a:lnTo>
                <a:lnTo>
                  <a:pt x="96" y="176"/>
                </a:lnTo>
                <a:lnTo>
                  <a:pt x="96" y="176"/>
                </a:lnTo>
                <a:lnTo>
                  <a:pt x="80" y="176"/>
                </a:lnTo>
                <a:lnTo>
                  <a:pt x="64" y="192"/>
                </a:lnTo>
                <a:lnTo>
                  <a:pt x="56" y="200"/>
                </a:lnTo>
                <a:lnTo>
                  <a:pt x="56" y="200"/>
                </a:lnTo>
                <a:lnTo>
                  <a:pt x="32" y="200"/>
                </a:lnTo>
                <a:lnTo>
                  <a:pt x="24" y="216"/>
                </a:lnTo>
                <a:lnTo>
                  <a:pt x="16" y="240"/>
                </a:lnTo>
                <a:lnTo>
                  <a:pt x="0" y="240"/>
                </a:lnTo>
                <a:lnTo>
                  <a:pt x="0" y="240"/>
                </a:lnTo>
                <a:lnTo>
                  <a:pt x="0" y="272"/>
                </a:lnTo>
                <a:lnTo>
                  <a:pt x="0" y="272"/>
                </a:lnTo>
                <a:lnTo>
                  <a:pt x="96" y="256"/>
                </a:lnTo>
                <a:lnTo>
                  <a:pt x="104" y="256"/>
                </a:lnTo>
                <a:lnTo>
                  <a:pt x="112" y="248"/>
                </a:lnTo>
                <a:lnTo>
                  <a:pt x="152" y="224"/>
                </a:lnTo>
                <a:lnTo>
                  <a:pt x="176" y="224"/>
                </a:lnTo>
                <a:lnTo>
                  <a:pt x="256" y="216"/>
                </a:lnTo>
                <a:lnTo>
                  <a:pt x="256" y="216"/>
                </a:lnTo>
                <a:lnTo>
                  <a:pt x="272" y="216"/>
                </a:lnTo>
                <a:lnTo>
                  <a:pt x="280" y="224"/>
                </a:lnTo>
                <a:lnTo>
                  <a:pt x="288" y="232"/>
                </a:lnTo>
                <a:lnTo>
                  <a:pt x="288" y="240"/>
                </a:lnTo>
                <a:lnTo>
                  <a:pt x="288" y="240"/>
                </a:lnTo>
                <a:lnTo>
                  <a:pt x="376" y="232"/>
                </a:lnTo>
                <a:lnTo>
                  <a:pt x="376" y="232"/>
                </a:lnTo>
                <a:lnTo>
                  <a:pt x="488" y="304"/>
                </a:lnTo>
                <a:lnTo>
                  <a:pt x="488" y="304"/>
                </a:lnTo>
                <a:lnTo>
                  <a:pt x="488" y="304"/>
                </a:lnTo>
                <a:lnTo>
                  <a:pt x="496" y="29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grpSp>
        <p:nvGrpSpPr>
          <p:cNvPr id="23" name="New York">
            <a:extLst>
              <a:ext uri="{FF2B5EF4-FFF2-40B4-BE49-F238E27FC236}">
                <a16:creationId xmlns:a16="http://schemas.microsoft.com/office/drawing/2014/main" id="{A93548C5-187E-4615-9F38-19554C11E904}"/>
              </a:ext>
            </a:extLst>
          </p:cNvPr>
          <p:cNvGrpSpPr/>
          <p:nvPr/>
        </p:nvGrpSpPr>
        <p:grpSpPr>
          <a:xfrm>
            <a:off x="6571273" y="2598647"/>
            <a:ext cx="931230" cy="679395"/>
            <a:chOff x="6465126" y="2338012"/>
            <a:chExt cx="920801" cy="685369"/>
          </a:xfrm>
          <a:solidFill>
            <a:srgbClr val="007896"/>
          </a:solidFill>
        </p:grpSpPr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F2FF5A27-0B7E-4B13-A142-5B4A3573C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126" y="2338012"/>
              <a:ext cx="748151" cy="661826"/>
            </a:xfrm>
            <a:custGeom>
              <a:avLst/>
              <a:gdLst/>
              <a:ahLst/>
              <a:cxnLst>
                <a:cxn ang="0">
                  <a:pos x="320" y="336"/>
                </a:cxn>
                <a:cxn ang="0">
                  <a:pos x="336" y="328"/>
                </a:cxn>
                <a:cxn ang="0">
                  <a:pos x="352" y="344"/>
                </a:cxn>
                <a:cxn ang="0">
                  <a:pos x="360" y="368"/>
                </a:cxn>
                <a:cxn ang="0">
                  <a:pos x="376" y="376"/>
                </a:cxn>
                <a:cxn ang="0">
                  <a:pos x="464" y="408"/>
                </a:cxn>
                <a:cxn ang="0">
                  <a:pos x="464" y="432"/>
                </a:cxn>
                <a:cxn ang="0">
                  <a:pos x="472" y="424"/>
                </a:cxn>
                <a:cxn ang="0">
                  <a:pos x="480" y="400"/>
                </a:cxn>
                <a:cxn ang="0">
                  <a:pos x="472" y="392"/>
                </a:cxn>
                <a:cxn ang="0">
                  <a:pos x="488" y="376"/>
                </a:cxn>
                <a:cxn ang="0">
                  <a:pos x="480" y="368"/>
                </a:cxn>
                <a:cxn ang="0">
                  <a:pos x="464" y="296"/>
                </a:cxn>
                <a:cxn ang="0">
                  <a:pos x="464" y="296"/>
                </a:cxn>
                <a:cxn ang="0">
                  <a:pos x="464" y="224"/>
                </a:cxn>
                <a:cxn ang="0">
                  <a:pos x="456" y="200"/>
                </a:cxn>
                <a:cxn ang="0">
                  <a:pos x="448" y="136"/>
                </a:cxn>
                <a:cxn ang="0">
                  <a:pos x="440" y="144"/>
                </a:cxn>
                <a:cxn ang="0">
                  <a:pos x="432" y="136"/>
                </a:cxn>
                <a:cxn ang="0">
                  <a:pos x="424" y="96"/>
                </a:cxn>
                <a:cxn ang="0">
                  <a:pos x="424" y="72"/>
                </a:cxn>
                <a:cxn ang="0">
                  <a:pos x="408" y="0"/>
                </a:cxn>
                <a:cxn ang="0">
                  <a:pos x="320" y="16"/>
                </a:cxn>
                <a:cxn ang="0">
                  <a:pos x="264" y="72"/>
                </a:cxn>
                <a:cxn ang="0">
                  <a:pos x="240" y="112"/>
                </a:cxn>
                <a:cxn ang="0">
                  <a:pos x="216" y="136"/>
                </a:cxn>
                <a:cxn ang="0">
                  <a:pos x="224" y="136"/>
                </a:cxn>
                <a:cxn ang="0">
                  <a:pos x="232" y="144"/>
                </a:cxn>
                <a:cxn ang="0">
                  <a:pos x="232" y="160"/>
                </a:cxn>
                <a:cxn ang="0">
                  <a:pos x="224" y="160"/>
                </a:cxn>
                <a:cxn ang="0">
                  <a:pos x="232" y="184"/>
                </a:cxn>
                <a:cxn ang="0">
                  <a:pos x="232" y="192"/>
                </a:cxn>
                <a:cxn ang="0">
                  <a:pos x="208" y="208"/>
                </a:cxn>
                <a:cxn ang="0">
                  <a:pos x="184" y="232"/>
                </a:cxn>
                <a:cxn ang="0">
                  <a:pos x="176" y="232"/>
                </a:cxn>
                <a:cxn ang="0">
                  <a:pos x="160" y="232"/>
                </a:cxn>
                <a:cxn ang="0">
                  <a:pos x="152" y="240"/>
                </a:cxn>
                <a:cxn ang="0">
                  <a:pos x="136" y="240"/>
                </a:cxn>
                <a:cxn ang="0">
                  <a:pos x="128" y="232"/>
                </a:cxn>
                <a:cxn ang="0">
                  <a:pos x="48" y="256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56" y="296"/>
                </a:cxn>
                <a:cxn ang="0">
                  <a:pos x="56" y="304"/>
                </a:cxn>
                <a:cxn ang="0">
                  <a:pos x="56" y="312"/>
                </a:cxn>
                <a:cxn ang="0">
                  <a:pos x="40" y="328"/>
                </a:cxn>
                <a:cxn ang="0">
                  <a:pos x="32" y="344"/>
                </a:cxn>
                <a:cxn ang="0">
                  <a:pos x="32" y="344"/>
                </a:cxn>
                <a:cxn ang="0">
                  <a:pos x="8" y="368"/>
                </a:cxn>
                <a:cxn ang="0">
                  <a:pos x="0" y="368"/>
                </a:cxn>
                <a:cxn ang="0">
                  <a:pos x="8" y="392"/>
                </a:cxn>
              </a:cxnLst>
              <a:rect l="0" t="0" r="r" b="b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96"/>
                  </a:lnTo>
                  <a:lnTo>
                    <a:pt x="464" y="296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25" name="Freeform 177">
              <a:extLst>
                <a:ext uri="{FF2B5EF4-FFF2-40B4-BE49-F238E27FC236}">
                  <a16:creationId xmlns:a16="http://schemas.microsoft.com/office/drawing/2014/main" id="{FAE06640-146F-4F6F-B03F-6AFDE054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882" y="2888662"/>
              <a:ext cx="221045" cy="13471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0" y="80"/>
                </a:cxn>
                <a:cxn ang="0">
                  <a:pos x="8" y="64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64" y="32"/>
                </a:cxn>
                <a:cxn ang="0">
                  <a:pos x="88" y="24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04" y="16"/>
                </a:cxn>
                <a:cxn ang="0">
                  <a:pos x="96" y="24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96" y="40"/>
                </a:cxn>
                <a:cxn ang="0">
                  <a:pos x="96" y="40"/>
                </a:cxn>
                <a:cxn ang="0">
                  <a:pos x="104" y="32"/>
                </a:cxn>
                <a:cxn ang="0">
                  <a:pos x="104" y="32"/>
                </a:cxn>
                <a:cxn ang="0">
                  <a:pos x="112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6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96" y="48"/>
                </a:cxn>
                <a:cxn ang="0">
                  <a:pos x="72" y="64"/>
                </a:cxn>
                <a:cxn ang="0">
                  <a:pos x="72" y="64"/>
                </a:cxn>
                <a:cxn ang="0">
                  <a:pos x="80" y="48"/>
                </a:cxn>
                <a:cxn ang="0">
                  <a:pos x="80" y="48"/>
                </a:cxn>
                <a:cxn ang="0">
                  <a:pos x="56" y="56"/>
                </a:cxn>
                <a:cxn ang="0">
                  <a:pos x="32" y="72"/>
                </a:cxn>
                <a:cxn ang="0">
                  <a:pos x="8" y="88"/>
                </a:cxn>
                <a:cxn ang="0">
                  <a:pos x="16" y="88"/>
                </a:cxn>
                <a:cxn ang="0">
                  <a:pos x="16" y="80"/>
                </a:cxn>
                <a:cxn ang="0">
                  <a:pos x="0" y="88"/>
                </a:cxn>
              </a:cxnLst>
              <a:rect l="0" t="0" r="r" b="b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</p:grpSp>
      <p:sp>
        <p:nvSpPr>
          <p:cNvPr id="26" name="New Mexico">
            <a:extLst>
              <a:ext uri="{FF2B5EF4-FFF2-40B4-BE49-F238E27FC236}">
                <a16:creationId xmlns:a16="http://schemas.microsoft.com/office/drawing/2014/main" id="{D6B6FB4A-90A7-4F7D-839D-C5977214F916}"/>
              </a:ext>
            </a:extLst>
          </p:cNvPr>
          <p:cNvSpPr>
            <a:spLocks/>
          </p:cNvSpPr>
          <p:nvPr/>
        </p:nvSpPr>
        <p:spPr bwMode="auto">
          <a:xfrm>
            <a:off x="3174152" y="4031340"/>
            <a:ext cx="867737" cy="886843"/>
          </a:xfrm>
          <a:custGeom>
            <a:avLst/>
            <a:gdLst/>
            <a:ahLst/>
            <a:cxnLst>
              <a:cxn ang="0">
                <a:pos x="80" y="536"/>
              </a:cxn>
              <a:cxn ang="0">
                <a:pos x="80" y="536"/>
              </a:cxn>
              <a:cxn ang="0">
                <a:pos x="216" y="552"/>
              </a:cxn>
              <a:cxn ang="0">
                <a:pos x="216" y="552"/>
              </a:cxn>
              <a:cxn ang="0">
                <a:pos x="216" y="544"/>
              </a:cxn>
              <a:cxn ang="0">
                <a:pos x="216" y="544"/>
              </a:cxn>
              <a:cxn ang="0">
                <a:pos x="216" y="528"/>
              </a:cxn>
              <a:cxn ang="0">
                <a:pos x="216" y="528"/>
              </a:cxn>
              <a:cxn ang="0">
                <a:pos x="520" y="560"/>
              </a:cxn>
              <a:cxn ang="0">
                <a:pos x="520" y="560"/>
              </a:cxn>
              <a:cxn ang="0">
                <a:pos x="552" y="96"/>
              </a:cxn>
              <a:cxn ang="0">
                <a:pos x="560" y="48"/>
              </a:cxn>
              <a:cxn ang="0">
                <a:pos x="560" y="48"/>
              </a:cxn>
              <a:cxn ang="0">
                <a:pos x="512" y="48"/>
              </a:cxn>
              <a:cxn ang="0">
                <a:pos x="328" y="32"/>
              </a:cxn>
              <a:cxn ang="0">
                <a:pos x="128" y="8"/>
              </a:cxn>
              <a:cxn ang="0">
                <a:pos x="80" y="0"/>
              </a:cxn>
              <a:cxn ang="0">
                <a:pos x="80" y="0"/>
              </a:cxn>
              <a:cxn ang="0">
                <a:pos x="0" y="568"/>
              </a:cxn>
              <a:cxn ang="0">
                <a:pos x="0" y="568"/>
              </a:cxn>
              <a:cxn ang="0">
                <a:pos x="72" y="584"/>
              </a:cxn>
              <a:cxn ang="0">
                <a:pos x="72" y="584"/>
              </a:cxn>
              <a:cxn ang="0">
                <a:pos x="80" y="536"/>
              </a:cxn>
            </a:cxnLst>
            <a:rect l="0" t="0" r="r" b="b"/>
            <a:pathLst>
              <a:path w="560" h="584">
                <a:moveTo>
                  <a:pt x="80" y="536"/>
                </a:moveTo>
                <a:lnTo>
                  <a:pt x="80" y="536"/>
                </a:lnTo>
                <a:lnTo>
                  <a:pt x="216" y="552"/>
                </a:lnTo>
                <a:lnTo>
                  <a:pt x="216" y="552"/>
                </a:lnTo>
                <a:lnTo>
                  <a:pt x="216" y="544"/>
                </a:lnTo>
                <a:lnTo>
                  <a:pt x="216" y="544"/>
                </a:lnTo>
                <a:lnTo>
                  <a:pt x="216" y="528"/>
                </a:lnTo>
                <a:lnTo>
                  <a:pt x="216" y="528"/>
                </a:lnTo>
                <a:lnTo>
                  <a:pt x="520" y="560"/>
                </a:lnTo>
                <a:lnTo>
                  <a:pt x="520" y="560"/>
                </a:lnTo>
                <a:lnTo>
                  <a:pt x="552" y="96"/>
                </a:lnTo>
                <a:lnTo>
                  <a:pt x="560" y="48"/>
                </a:lnTo>
                <a:lnTo>
                  <a:pt x="560" y="48"/>
                </a:lnTo>
                <a:lnTo>
                  <a:pt x="512" y="48"/>
                </a:lnTo>
                <a:lnTo>
                  <a:pt x="328" y="32"/>
                </a:lnTo>
                <a:lnTo>
                  <a:pt x="128" y="8"/>
                </a:lnTo>
                <a:lnTo>
                  <a:pt x="80" y="0"/>
                </a:lnTo>
                <a:lnTo>
                  <a:pt x="80" y="0"/>
                </a:lnTo>
                <a:lnTo>
                  <a:pt x="0" y="568"/>
                </a:lnTo>
                <a:lnTo>
                  <a:pt x="0" y="568"/>
                </a:lnTo>
                <a:lnTo>
                  <a:pt x="72" y="584"/>
                </a:lnTo>
                <a:lnTo>
                  <a:pt x="72" y="584"/>
                </a:lnTo>
                <a:lnTo>
                  <a:pt x="80" y="53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27" name="New Jersey">
            <a:extLst>
              <a:ext uri="{FF2B5EF4-FFF2-40B4-BE49-F238E27FC236}">
                <a16:creationId xmlns:a16="http://schemas.microsoft.com/office/drawing/2014/main" id="{EB5C311A-C669-48C1-86EF-D0FE3C4E8501}"/>
              </a:ext>
            </a:extLst>
          </p:cNvPr>
          <p:cNvSpPr>
            <a:spLocks/>
          </p:cNvSpPr>
          <p:nvPr/>
        </p:nvSpPr>
        <p:spPr bwMode="auto">
          <a:xfrm>
            <a:off x="7151451" y="3180800"/>
            <a:ext cx="161378" cy="364331"/>
          </a:xfrm>
          <a:custGeom>
            <a:avLst/>
            <a:gdLst/>
            <a:ahLst/>
            <a:cxnLst>
              <a:cxn ang="0">
                <a:pos x="24" y="152"/>
              </a:cxn>
              <a:cxn ang="0">
                <a:pos x="40" y="128"/>
              </a:cxn>
              <a:cxn ang="0">
                <a:pos x="48" y="120"/>
              </a:cxn>
              <a:cxn ang="0">
                <a:pos x="48" y="112"/>
              </a:cxn>
              <a:cxn ang="0">
                <a:pos x="0" y="80"/>
              </a:cxn>
              <a:cxn ang="0">
                <a:pos x="8" y="64"/>
              </a:cxn>
              <a:cxn ang="0">
                <a:pos x="8" y="56"/>
              </a:cxn>
              <a:cxn ang="0">
                <a:pos x="0" y="40"/>
              </a:cxn>
              <a:cxn ang="0">
                <a:pos x="16" y="24"/>
              </a:cxn>
              <a:cxn ang="0">
                <a:pos x="24" y="0"/>
              </a:cxn>
              <a:cxn ang="0">
                <a:pos x="96" y="24"/>
              </a:cxn>
              <a:cxn ang="0">
                <a:pos x="96" y="48"/>
              </a:cxn>
              <a:cxn ang="0">
                <a:pos x="88" y="56"/>
              </a:cxn>
              <a:cxn ang="0">
                <a:pos x="88" y="72"/>
              </a:cxn>
              <a:cxn ang="0">
                <a:pos x="80" y="80"/>
              </a:cxn>
              <a:cxn ang="0">
                <a:pos x="96" y="80"/>
              </a:cxn>
              <a:cxn ang="0">
                <a:pos x="96" y="80"/>
              </a:cxn>
              <a:cxn ang="0">
                <a:pos x="96" y="80"/>
              </a:cxn>
              <a:cxn ang="0">
                <a:pos x="104" y="80"/>
              </a:cxn>
              <a:cxn ang="0">
                <a:pos x="104" y="112"/>
              </a:cxn>
              <a:cxn ang="0">
                <a:pos x="104" y="128"/>
              </a:cxn>
              <a:cxn ang="0">
                <a:pos x="104" y="144"/>
              </a:cxn>
              <a:cxn ang="0">
                <a:pos x="104" y="144"/>
              </a:cxn>
              <a:cxn ang="0">
                <a:pos x="104" y="120"/>
              </a:cxn>
              <a:cxn ang="0">
                <a:pos x="96" y="120"/>
              </a:cxn>
              <a:cxn ang="0">
                <a:pos x="96" y="136"/>
              </a:cxn>
              <a:cxn ang="0">
                <a:pos x="96" y="152"/>
              </a:cxn>
              <a:cxn ang="0">
                <a:pos x="96" y="168"/>
              </a:cxn>
              <a:cxn ang="0">
                <a:pos x="88" y="176"/>
              </a:cxn>
              <a:cxn ang="0">
                <a:pos x="88" y="184"/>
              </a:cxn>
              <a:cxn ang="0">
                <a:pos x="80" y="200"/>
              </a:cxn>
              <a:cxn ang="0">
                <a:pos x="80" y="200"/>
              </a:cxn>
              <a:cxn ang="0">
                <a:pos x="72" y="224"/>
              </a:cxn>
              <a:cxn ang="0">
                <a:pos x="64" y="240"/>
              </a:cxn>
              <a:cxn ang="0">
                <a:pos x="56" y="232"/>
              </a:cxn>
              <a:cxn ang="0">
                <a:pos x="56" y="216"/>
              </a:cxn>
              <a:cxn ang="0">
                <a:pos x="48" y="224"/>
              </a:cxn>
              <a:cxn ang="0">
                <a:pos x="40" y="224"/>
              </a:cxn>
              <a:cxn ang="0">
                <a:pos x="32" y="216"/>
              </a:cxn>
              <a:cxn ang="0">
                <a:pos x="24" y="216"/>
              </a:cxn>
              <a:cxn ang="0">
                <a:pos x="8" y="200"/>
              </a:cxn>
              <a:cxn ang="0">
                <a:pos x="8" y="192"/>
              </a:cxn>
              <a:cxn ang="0">
                <a:pos x="0" y="184"/>
              </a:cxn>
              <a:cxn ang="0">
                <a:pos x="8" y="176"/>
              </a:cxn>
              <a:cxn ang="0">
                <a:pos x="8" y="168"/>
              </a:cxn>
              <a:cxn ang="0">
                <a:pos x="8" y="168"/>
              </a:cxn>
              <a:cxn ang="0">
                <a:pos x="8" y="168"/>
              </a:cxn>
            </a:cxnLst>
            <a:rect l="0" t="0" r="r" b="b"/>
            <a:pathLst>
              <a:path w="104" h="240">
                <a:moveTo>
                  <a:pt x="24" y="152"/>
                </a:moveTo>
                <a:lnTo>
                  <a:pt x="24" y="152"/>
                </a:lnTo>
                <a:lnTo>
                  <a:pt x="24" y="144"/>
                </a:lnTo>
                <a:lnTo>
                  <a:pt x="40" y="128"/>
                </a:lnTo>
                <a:lnTo>
                  <a:pt x="48" y="120"/>
                </a:lnTo>
                <a:lnTo>
                  <a:pt x="48" y="120"/>
                </a:lnTo>
                <a:lnTo>
                  <a:pt x="48" y="112"/>
                </a:lnTo>
                <a:lnTo>
                  <a:pt x="48" y="112"/>
                </a:lnTo>
                <a:lnTo>
                  <a:pt x="16" y="88"/>
                </a:lnTo>
                <a:lnTo>
                  <a:pt x="0" y="80"/>
                </a:lnTo>
                <a:lnTo>
                  <a:pt x="0" y="64"/>
                </a:lnTo>
                <a:lnTo>
                  <a:pt x="8" y="64"/>
                </a:lnTo>
                <a:lnTo>
                  <a:pt x="8" y="56"/>
                </a:lnTo>
                <a:lnTo>
                  <a:pt x="8" y="56"/>
                </a:lnTo>
                <a:lnTo>
                  <a:pt x="0" y="40"/>
                </a:lnTo>
                <a:lnTo>
                  <a:pt x="0" y="40"/>
                </a:lnTo>
                <a:lnTo>
                  <a:pt x="16" y="24"/>
                </a:lnTo>
                <a:lnTo>
                  <a:pt x="16" y="24"/>
                </a:lnTo>
                <a:lnTo>
                  <a:pt x="16" y="8"/>
                </a:lnTo>
                <a:lnTo>
                  <a:pt x="24" y="0"/>
                </a:lnTo>
                <a:lnTo>
                  <a:pt x="24" y="0"/>
                </a:lnTo>
                <a:lnTo>
                  <a:pt x="96" y="24"/>
                </a:lnTo>
                <a:lnTo>
                  <a:pt x="96" y="24"/>
                </a:lnTo>
                <a:lnTo>
                  <a:pt x="96" y="48"/>
                </a:lnTo>
                <a:lnTo>
                  <a:pt x="96" y="48"/>
                </a:lnTo>
                <a:lnTo>
                  <a:pt x="88" y="56"/>
                </a:lnTo>
                <a:lnTo>
                  <a:pt x="88" y="64"/>
                </a:lnTo>
                <a:lnTo>
                  <a:pt x="88" y="72"/>
                </a:lnTo>
                <a:lnTo>
                  <a:pt x="80" y="80"/>
                </a:lnTo>
                <a:lnTo>
                  <a:pt x="80" y="80"/>
                </a:lnTo>
                <a:lnTo>
                  <a:pt x="80" y="80"/>
                </a:lnTo>
                <a:lnTo>
                  <a:pt x="96" y="80"/>
                </a:lnTo>
                <a:lnTo>
                  <a:pt x="96" y="80"/>
                </a:lnTo>
                <a:lnTo>
                  <a:pt x="96" y="80"/>
                </a:lnTo>
                <a:lnTo>
                  <a:pt x="96" y="80"/>
                </a:lnTo>
                <a:lnTo>
                  <a:pt x="96" y="80"/>
                </a:lnTo>
                <a:lnTo>
                  <a:pt x="96" y="72"/>
                </a:lnTo>
                <a:lnTo>
                  <a:pt x="104" y="80"/>
                </a:lnTo>
                <a:lnTo>
                  <a:pt x="104" y="104"/>
                </a:lnTo>
                <a:lnTo>
                  <a:pt x="104" y="112"/>
                </a:lnTo>
                <a:lnTo>
                  <a:pt x="104" y="120"/>
                </a:lnTo>
                <a:lnTo>
                  <a:pt x="104" y="128"/>
                </a:lnTo>
                <a:lnTo>
                  <a:pt x="104" y="144"/>
                </a:lnTo>
                <a:lnTo>
                  <a:pt x="104" y="144"/>
                </a:lnTo>
                <a:lnTo>
                  <a:pt x="104" y="144"/>
                </a:lnTo>
                <a:lnTo>
                  <a:pt x="104" y="144"/>
                </a:lnTo>
                <a:lnTo>
                  <a:pt x="104" y="128"/>
                </a:lnTo>
                <a:lnTo>
                  <a:pt x="104" y="120"/>
                </a:lnTo>
                <a:lnTo>
                  <a:pt x="96" y="120"/>
                </a:lnTo>
                <a:lnTo>
                  <a:pt x="96" y="120"/>
                </a:lnTo>
                <a:lnTo>
                  <a:pt x="96" y="128"/>
                </a:lnTo>
                <a:lnTo>
                  <a:pt x="96" y="136"/>
                </a:lnTo>
                <a:lnTo>
                  <a:pt x="96" y="152"/>
                </a:lnTo>
                <a:lnTo>
                  <a:pt x="96" y="152"/>
                </a:lnTo>
                <a:lnTo>
                  <a:pt x="104" y="160"/>
                </a:lnTo>
                <a:lnTo>
                  <a:pt x="96" y="168"/>
                </a:lnTo>
                <a:lnTo>
                  <a:pt x="96" y="168"/>
                </a:lnTo>
                <a:lnTo>
                  <a:pt x="88" y="176"/>
                </a:lnTo>
                <a:lnTo>
                  <a:pt x="88" y="176"/>
                </a:lnTo>
                <a:lnTo>
                  <a:pt x="88" y="184"/>
                </a:lnTo>
                <a:lnTo>
                  <a:pt x="88" y="184"/>
                </a:lnTo>
                <a:lnTo>
                  <a:pt x="80" y="200"/>
                </a:lnTo>
                <a:lnTo>
                  <a:pt x="80" y="200"/>
                </a:lnTo>
                <a:lnTo>
                  <a:pt x="80" y="200"/>
                </a:lnTo>
                <a:lnTo>
                  <a:pt x="80" y="208"/>
                </a:lnTo>
                <a:lnTo>
                  <a:pt x="72" y="224"/>
                </a:lnTo>
                <a:lnTo>
                  <a:pt x="72" y="232"/>
                </a:lnTo>
                <a:lnTo>
                  <a:pt x="64" y="240"/>
                </a:lnTo>
                <a:lnTo>
                  <a:pt x="56" y="240"/>
                </a:lnTo>
                <a:lnTo>
                  <a:pt x="56" y="232"/>
                </a:lnTo>
                <a:lnTo>
                  <a:pt x="64" y="224"/>
                </a:lnTo>
                <a:lnTo>
                  <a:pt x="56" y="216"/>
                </a:lnTo>
                <a:lnTo>
                  <a:pt x="56" y="216"/>
                </a:lnTo>
                <a:lnTo>
                  <a:pt x="48" y="224"/>
                </a:lnTo>
                <a:lnTo>
                  <a:pt x="40" y="224"/>
                </a:lnTo>
                <a:lnTo>
                  <a:pt x="40" y="224"/>
                </a:lnTo>
                <a:lnTo>
                  <a:pt x="40" y="224"/>
                </a:lnTo>
                <a:lnTo>
                  <a:pt x="32" y="216"/>
                </a:lnTo>
                <a:lnTo>
                  <a:pt x="24" y="216"/>
                </a:lnTo>
                <a:lnTo>
                  <a:pt x="24" y="216"/>
                </a:lnTo>
                <a:lnTo>
                  <a:pt x="16" y="208"/>
                </a:lnTo>
                <a:lnTo>
                  <a:pt x="8" y="200"/>
                </a:lnTo>
                <a:lnTo>
                  <a:pt x="8" y="200"/>
                </a:lnTo>
                <a:lnTo>
                  <a:pt x="8" y="192"/>
                </a:lnTo>
                <a:lnTo>
                  <a:pt x="0" y="192"/>
                </a:lnTo>
                <a:lnTo>
                  <a:pt x="0" y="184"/>
                </a:lnTo>
                <a:lnTo>
                  <a:pt x="0" y="176"/>
                </a:lnTo>
                <a:lnTo>
                  <a:pt x="8" y="176"/>
                </a:lnTo>
                <a:lnTo>
                  <a:pt x="8" y="176"/>
                </a:lnTo>
                <a:lnTo>
                  <a:pt x="8" y="168"/>
                </a:lnTo>
                <a:lnTo>
                  <a:pt x="8" y="168"/>
                </a:lnTo>
                <a:lnTo>
                  <a:pt x="8" y="168"/>
                </a:lnTo>
                <a:lnTo>
                  <a:pt x="8" y="168"/>
                </a:lnTo>
                <a:lnTo>
                  <a:pt x="8" y="168"/>
                </a:lnTo>
                <a:lnTo>
                  <a:pt x="24" y="152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28" name="New Hampshire">
            <a:extLst>
              <a:ext uri="{FF2B5EF4-FFF2-40B4-BE49-F238E27FC236}">
                <a16:creationId xmlns:a16="http://schemas.microsoft.com/office/drawing/2014/main" id="{5A26002B-D8CF-4C1F-B12C-89ECD0D18E85}"/>
              </a:ext>
            </a:extLst>
          </p:cNvPr>
          <p:cNvSpPr>
            <a:spLocks/>
          </p:cNvSpPr>
          <p:nvPr/>
        </p:nvSpPr>
        <p:spPr bwMode="auto">
          <a:xfrm>
            <a:off x="7348640" y="2501406"/>
            <a:ext cx="211643" cy="412304"/>
          </a:xfrm>
          <a:custGeom>
            <a:avLst/>
            <a:gdLst/>
            <a:ahLst/>
            <a:cxnLst>
              <a:cxn ang="0">
                <a:pos x="104" y="240"/>
              </a:cxn>
              <a:cxn ang="0">
                <a:pos x="128" y="232"/>
              </a:cxn>
              <a:cxn ang="0">
                <a:pos x="128" y="224"/>
              </a:cxn>
              <a:cxn ang="0">
                <a:pos x="136" y="216"/>
              </a:cxn>
              <a:cxn ang="0">
                <a:pos x="136" y="208"/>
              </a:cxn>
              <a:cxn ang="0">
                <a:pos x="128" y="200"/>
              </a:cxn>
              <a:cxn ang="0">
                <a:pos x="128" y="192"/>
              </a:cxn>
              <a:cxn ang="0">
                <a:pos x="112" y="184"/>
              </a:cxn>
              <a:cxn ang="0">
                <a:pos x="56" y="0"/>
              </a:cxn>
              <a:cxn ang="0">
                <a:pos x="48" y="0"/>
              </a:cxn>
              <a:cxn ang="0">
                <a:pos x="32" y="8"/>
              </a:cxn>
              <a:cxn ang="0">
                <a:pos x="32" y="8"/>
              </a:cxn>
              <a:cxn ang="0">
                <a:pos x="32" y="16"/>
              </a:cxn>
              <a:cxn ang="0">
                <a:pos x="32" y="16"/>
              </a:cxn>
              <a:cxn ang="0">
                <a:pos x="32" y="24"/>
              </a:cxn>
              <a:cxn ang="0">
                <a:pos x="24" y="32"/>
              </a:cxn>
              <a:cxn ang="0">
                <a:pos x="32" y="40"/>
              </a:cxn>
              <a:cxn ang="0">
                <a:pos x="32" y="48"/>
              </a:cxn>
              <a:cxn ang="0">
                <a:pos x="24" y="56"/>
              </a:cxn>
              <a:cxn ang="0">
                <a:pos x="32" y="88"/>
              </a:cxn>
              <a:cxn ang="0">
                <a:pos x="16" y="104"/>
              </a:cxn>
              <a:cxn ang="0">
                <a:pos x="16" y="104"/>
              </a:cxn>
              <a:cxn ang="0">
                <a:pos x="8" y="112"/>
              </a:cxn>
              <a:cxn ang="0">
                <a:pos x="16" y="120"/>
              </a:cxn>
              <a:cxn ang="0">
                <a:pos x="16" y="160"/>
              </a:cxn>
              <a:cxn ang="0">
                <a:pos x="8" y="176"/>
              </a:cxn>
              <a:cxn ang="0">
                <a:pos x="0" y="192"/>
              </a:cxn>
              <a:cxn ang="0">
                <a:pos x="8" y="216"/>
              </a:cxn>
              <a:cxn ang="0">
                <a:pos x="16" y="240"/>
              </a:cxn>
              <a:cxn ang="0">
                <a:pos x="8" y="256"/>
              </a:cxn>
              <a:cxn ang="0">
                <a:pos x="16" y="272"/>
              </a:cxn>
              <a:cxn ang="0">
                <a:pos x="96" y="256"/>
              </a:cxn>
              <a:cxn ang="0">
                <a:pos x="104" y="248"/>
              </a:cxn>
            </a:cxnLst>
            <a:rect l="0" t="0" r="r" b="b"/>
            <a:pathLst>
              <a:path w="136" h="272">
                <a:moveTo>
                  <a:pt x="104" y="248"/>
                </a:moveTo>
                <a:lnTo>
                  <a:pt x="104" y="240"/>
                </a:lnTo>
                <a:lnTo>
                  <a:pt x="112" y="232"/>
                </a:lnTo>
                <a:lnTo>
                  <a:pt x="128" y="232"/>
                </a:lnTo>
                <a:lnTo>
                  <a:pt x="128" y="232"/>
                </a:lnTo>
                <a:lnTo>
                  <a:pt x="128" y="224"/>
                </a:lnTo>
                <a:lnTo>
                  <a:pt x="128" y="224"/>
                </a:lnTo>
                <a:lnTo>
                  <a:pt x="136" y="216"/>
                </a:lnTo>
                <a:lnTo>
                  <a:pt x="136" y="208"/>
                </a:lnTo>
                <a:lnTo>
                  <a:pt x="136" y="208"/>
                </a:lnTo>
                <a:lnTo>
                  <a:pt x="128" y="208"/>
                </a:lnTo>
                <a:lnTo>
                  <a:pt x="128" y="200"/>
                </a:lnTo>
                <a:lnTo>
                  <a:pt x="128" y="200"/>
                </a:lnTo>
                <a:lnTo>
                  <a:pt x="128" y="192"/>
                </a:lnTo>
                <a:lnTo>
                  <a:pt x="120" y="184"/>
                </a:lnTo>
                <a:lnTo>
                  <a:pt x="112" y="184"/>
                </a:lnTo>
                <a:lnTo>
                  <a:pt x="104" y="176"/>
                </a:lnTo>
                <a:lnTo>
                  <a:pt x="56" y="0"/>
                </a:lnTo>
                <a:lnTo>
                  <a:pt x="56" y="0"/>
                </a:lnTo>
                <a:lnTo>
                  <a:pt x="48" y="0"/>
                </a:lnTo>
                <a:lnTo>
                  <a:pt x="32" y="0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16"/>
                </a:lnTo>
                <a:lnTo>
                  <a:pt x="32" y="24"/>
                </a:lnTo>
                <a:lnTo>
                  <a:pt x="32" y="24"/>
                </a:lnTo>
                <a:lnTo>
                  <a:pt x="24" y="24"/>
                </a:lnTo>
                <a:lnTo>
                  <a:pt x="24" y="32"/>
                </a:lnTo>
                <a:lnTo>
                  <a:pt x="32" y="32"/>
                </a:lnTo>
                <a:lnTo>
                  <a:pt x="32" y="40"/>
                </a:lnTo>
                <a:lnTo>
                  <a:pt x="32" y="40"/>
                </a:lnTo>
                <a:lnTo>
                  <a:pt x="32" y="48"/>
                </a:lnTo>
                <a:lnTo>
                  <a:pt x="24" y="56"/>
                </a:lnTo>
                <a:lnTo>
                  <a:pt x="24" y="56"/>
                </a:lnTo>
                <a:lnTo>
                  <a:pt x="32" y="64"/>
                </a:lnTo>
                <a:lnTo>
                  <a:pt x="32" y="88"/>
                </a:lnTo>
                <a:lnTo>
                  <a:pt x="32" y="96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16" y="104"/>
                </a:lnTo>
                <a:lnTo>
                  <a:pt x="8" y="112"/>
                </a:lnTo>
                <a:lnTo>
                  <a:pt x="8" y="112"/>
                </a:lnTo>
                <a:lnTo>
                  <a:pt x="16" y="120"/>
                </a:lnTo>
                <a:lnTo>
                  <a:pt x="16" y="136"/>
                </a:lnTo>
                <a:lnTo>
                  <a:pt x="16" y="160"/>
                </a:lnTo>
                <a:lnTo>
                  <a:pt x="8" y="168"/>
                </a:lnTo>
                <a:lnTo>
                  <a:pt x="8" y="176"/>
                </a:lnTo>
                <a:lnTo>
                  <a:pt x="8" y="184"/>
                </a:lnTo>
                <a:lnTo>
                  <a:pt x="0" y="192"/>
                </a:lnTo>
                <a:lnTo>
                  <a:pt x="0" y="208"/>
                </a:lnTo>
                <a:lnTo>
                  <a:pt x="8" y="216"/>
                </a:lnTo>
                <a:lnTo>
                  <a:pt x="8" y="224"/>
                </a:lnTo>
                <a:lnTo>
                  <a:pt x="16" y="240"/>
                </a:lnTo>
                <a:lnTo>
                  <a:pt x="16" y="248"/>
                </a:lnTo>
                <a:lnTo>
                  <a:pt x="8" y="256"/>
                </a:lnTo>
                <a:lnTo>
                  <a:pt x="8" y="272"/>
                </a:lnTo>
                <a:lnTo>
                  <a:pt x="16" y="272"/>
                </a:lnTo>
                <a:lnTo>
                  <a:pt x="16" y="272"/>
                </a:lnTo>
                <a:lnTo>
                  <a:pt x="96" y="256"/>
                </a:lnTo>
                <a:lnTo>
                  <a:pt x="96" y="256"/>
                </a:lnTo>
                <a:lnTo>
                  <a:pt x="104" y="2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29" name="Nevada">
            <a:extLst>
              <a:ext uri="{FF2B5EF4-FFF2-40B4-BE49-F238E27FC236}">
                <a16:creationId xmlns:a16="http://schemas.microsoft.com/office/drawing/2014/main" id="{E09333AB-BD59-43AF-A997-6F8953BEEA0B}"/>
              </a:ext>
            </a:extLst>
          </p:cNvPr>
          <p:cNvSpPr>
            <a:spLocks/>
          </p:cNvSpPr>
          <p:nvPr/>
        </p:nvSpPr>
        <p:spPr bwMode="auto">
          <a:xfrm>
            <a:off x="2107738" y="3023917"/>
            <a:ext cx="792340" cy="1190236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0" y="296"/>
              </a:cxn>
              <a:cxn ang="0">
                <a:pos x="80" y="0"/>
              </a:cxn>
              <a:cxn ang="0">
                <a:pos x="80" y="0"/>
              </a:cxn>
              <a:cxn ang="0">
                <a:pos x="160" y="16"/>
              </a:cxn>
              <a:cxn ang="0">
                <a:pos x="248" y="40"/>
              </a:cxn>
              <a:cxn ang="0">
                <a:pos x="288" y="48"/>
              </a:cxn>
              <a:cxn ang="0">
                <a:pos x="512" y="96"/>
              </a:cxn>
              <a:cxn ang="0">
                <a:pos x="512" y="96"/>
              </a:cxn>
              <a:cxn ang="0">
                <a:pos x="416" y="600"/>
              </a:cxn>
              <a:cxn ang="0">
                <a:pos x="400" y="672"/>
              </a:cxn>
              <a:cxn ang="0">
                <a:pos x="400" y="680"/>
              </a:cxn>
              <a:cxn ang="0">
                <a:pos x="392" y="696"/>
              </a:cxn>
              <a:cxn ang="0">
                <a:pos x="384" y="696"/>
              </a:cxn>
              <a:cxn ang="0">
                <a:pos x="376" y="688"/>
              </a:cxn>
              <a:cxn ang="0">
                <a:pos x="376" y="680"/>
              </a:cxn>
              <a:cxn ang="0">
                <a:pos x="360" y="680"/>
              </a:cxn>
              <a:cxn ang="0">
                <a:pos x="360" y="680"/>
              </a:cxn>
              <a:cxn ang="0">
                <a:pos x="360" y="672"/>
              </a:cxn>
              <a:cxn ang="0">
                <a:pos x="352" y="672"/>
              </a:cxn>
              <a:cxn ang="0">
                <a:pos x="352" y="680"/>
              </a:cxn>
              <a:cxn ang="0">
                <a:pos x="344" y="680"/>
              </a:cxn>
              <a:cxn ang="0">
                <a:pos x="344" y="688"/>
              </a:cxn>
              <a:cxn ang="0">
                <a:pos x="344" y="704"/>
              </a:cxn>
              <a:cxn ang="0">
                <a:pos x="344" y="736"/>
              </a:cxn>
              <a:cxn ang="0">
                <a:pos x="336" y="744"/>
              </a:cxn>
              <a:cxn ang="0">
                <a:pos x="336" y="744"/>
              </a:cxn>
              <a:cxn ang="0">
                <a:pos x="336" y="752"/>
              </a:cxn>
              <a:cxn ang="0">
                <a:pos x="336" y="768"/>
              </a:cxn>
              <a:cxn ang="0">
                <a:pos x="336" y="776"/>
              </a:cxn>
              <a:cxn ang="0">
                <a:pos x="336" y="776"/>
              </a:cxn>
              <a:cxn ang="0">
                <a:pos x="328" y="784"/>
              </a:cxn>
              <a:cxn ang="0">
                <a:pos x="328" y="784"/>
              </a:cxn>
              <a:cxn ang="0">
                <a:pos x="0" y="296"/>
              </a:cxn>
            </a:cxnLst>
            <a:rect l="0" t="0" r="r" b="b"/>
            <a:pathLst>
              <a:path w="512" h="784">
                <a:moveTo>
                  <a:pt x="0" y="296"/>
                </a:moveTo>
                <a:lnTo>
                  <a:pt x="0" y="296"/>
                </a:lnTo>
                <a:lnTo>
                  <a:pt x="80" y="0"/>
                </a:lnTo>
                <a:lnTo>
                  <a:pt x="80" y="0"/>
                </a:lnTo>
                <a:lnTo>
                  <a:pt x="160" y="16"/>
                </a:lnTo>
                <a:lnTo>
                  <a:pt x="248" y="40"/>
                </a:lnTo>
                <a:lnTo>
                  <a:pt x="288" y="48"/>
                </a:lnTo>
                <a:lnTo>
                  <a:pt x="512" y="96"/>
                </a:lnTo>
                <a:lnTo>
                  <a:pt x="512" y="96"/>
                </a:lnTo>
                <a:lnTo>
                  <a:pt x="416" y="600"/>
                </a:lnTo>
                <a:lnTo>
                  <a:pt x="400" y="672"/>
                </a:lnTo>
                <a:lnTo>
                  <a:pt x="400" y="680"/>
                </a:lnTo>
                <a:lnTo>
                  <a:pt x="392" y="696"/>
                </a:lnTo>
                <a:lnTo>
                  <a:pt x="384" y="696"/>
                </a:lnTo>
                <a:lnTo>
                  <a:pt x="376" y="688"/>
                </a:lnTo>
                <a:lnTo>
                  <a:pt x="376" y="680"/>
                </a:lnTo>
                <a:lnTo>
                  <a:pt x="360" y="680"/>
                </a:lnTo>
                <a:lnTo>
                  <a:pt x="360" y="680"/>
                </a:lnTo>
                <a:lnTo>
                  <a:pt x="360" y="672"/>
                </a:lnTo>
                <a:lnTo>
                  <a:pt x="352" y="672"/>
                </a:lnTo>
                <a:lnTo>
                  <a:pt x="352" y="680"/>
                </a:lnTo>
                <a:lnTo>
                  <a:pt x="344" y="680"/>
                </a:lnTo>
                <a:lnTo>
                  <a:pt x="344" y="688"/>
                </a:lnTo>
                <a:lnTo>
                  <a:pt x="344" y="704"/>
                </a:lnTo>
                <a:lnTo>
                  <a:pt x="344" y="736"/>
                </a:lnTo>
                <a:lnTo>
                  <a:pt x="336" y="744"/>
                </a:lnTo>
                <a:lnTo>
                  <a:pt x="336" y="744"/>
                </a:lnTo>
                <a:lnTo>
                  <a:pt x="336" y="752"/>
                </a:lnTo>
                <a:lnTo>
                  <a:pt x="336" y="768"/>
                </a:lnTo>
                <a:lnTo>
                  <a:pt x="336" y="776"/>
                </a:lnTo>
                <a:lnTo>
                  <a:pt x="336" y="776"/>
                </a:lnTo>
                <a:lnTo>
                  <a:pt x="328" y="784"/>
                </a:lnTo>
                <a:lnTo>
                  <a:pt x="328" y="784"/>
                </a:lnTo>
                <a:lnTo>
                  <a:pt x="0" y="29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30" name="Nebraska">
            <a:extLst>
              <a:ext uri="{FF2B5EF4-FFF2-40B4-BE49-F238E27FC236}">
                <a16:creationId xmlns:a16="http://schemas.microsoft.com/office/drawing/2014/main" id="{19B893B5-54CB-4565-A30D-B15B745EB0CA}"/>
              </a:ext>
            </a:extLst>
          </p:cNvPr>
          <p:cNvSpPr>
            <a:spLocks/>
          </p:cNvSpPr>
          <p:nvPr/>
        </p:nvSpPr>
        <p:spPr bwMode="auto">
          <a:xfrm>
            <a:off x="3907133" y="3169131"/>
            <a:ext cx="1029115" cy="497877"/>
          </a:xfrm>
          <a:custGeom>
            <a:avLst/>
            <a:gdLst/>
            <a:ahLst/>
            <a:cxnLst>
              <a:cxn ang="0">
                <a:pos x="665" y="328"/>
              </a:cxn>
              <a:cxn ang="0">
                <a:pos x="649" y="304"/>
              </a:cxn>
              <a:cxn ang="0">
                <a:pos x="649" y="304"/>
              </a:cxn>
              <a:cxn ang="0">
                <a:pos x="641" y="296"/>
              </a:cxn>
              <a:cxn ang="0">
                <a:pos x="641" y="296"/>
              </a:cxn>
              <a:cxn ang="0">
                <a:pos x="641" y="288"/>
              </a:cxn>
              <a:cxn ang="0">
                <a:pos x="633" y="264"/>
              </a:cxn>
              <a:cxn ang="0">
                <a:pos x="625" y="264"/>
              </a:cxn>
              <a:cxn ang="0">
                <a:pos x="625" y="232"/>
              </a:cxn>
              <a:cxn ang="0">
                <a:pos x="625" y="224"/>
              </a:cxn>
              <a:cxn ang="0">
                <a:pos x="625" y="216"/>
              </a:cxn>
              <a:cxn ang="0">
                <a:pos x="625" y="216"/>
              </a:cxn>
              <a:cxn ang="0">
                <a:pos x="625" y="208"/>
              </a:cxn>
              <a:cxn ang="0">
                <a:pos x="625" y="208"/>
              </a:cxn>
              <a:cxn ang="0">
                <a:pos x="617" y="184"/>
              </a:cxn>
              <a:cxn ang="0">
                <a:pos x="617" y="176"/>
              </a:cxn>
              <a:cxn ang="0">
                <a:pos x="609" y="176"/>
              </a:cxn>
              <a:cxn ang="0">
                <a:pos x="609" y="160"/>
              </a:cxn>
              <a:cxn ang="0">
                <a:pos x="609" y="128"/>
              </a:cxn>
              <a:cxn ang="0">
                <a:pos x="593" y="120"/>
              </a:cxn>
              <a:cxn ang="0">
                <a:pos x="585" y="112"/>
              </a:cxn>
              <a:cxn ang="0">
                <a:pos x="585" y="104"/>
              </a:cxn>
              <a:cxn ang="0">
                <a:pos x="585" y="104"/>
              </a:cxn>
              <a:cxn ang="0">
                <a:pos x="585" y="96"/>
              </a:cxn>
              <a:cxn ang="0">
                <a:pos x="585" y="88"/>
              </a:cxn>
              <a:cxn ang="0">
                <a:pos x="585" y="88"/>
              </a:cxn>
              <a:cxn ang="0">
                <a:pos x="585" y="88"/>
              </a:cxn>
              <a:cxn ang="0">
                <a:pos x="569" y="72"/>
              </a:cxn>
              <a:cxn ang="0">
                <a:pos x="569" y="64"/>
              </a:cxn>
              <a:cxn ang="0">
                <a:pos x="553" y="48"/>
              </a:cxn>
              <a:cxn ang="0">
                <a:pos x="545" y="48"/>
              </a:cxn>
              <a:cxn ang="0">
                <a:pos x="537" y="48"/>
              </a:cxn>
              <a:cxn ang="0">
                <a:pos x="529" y="40"/>
              </a:cxn>
              <a:cxn ang="0">
                <a:pos x="529" y="40"/>
              </a:cxn>
              <a:cxn ang="0">
                <a:pos x="521" y="32"/>
              </a:cxn>
              <a:cxn ang="0">
                <a:pos x="521" y="32"/>
              </a:cxn>
              <a:cxn ang="0">
                <a:pos x="480" y="32"/>
              </a:cxn>
              <a:cxn ang="0">
                <a:pos x="480" y="32"/>
              </a:cxn>
              <a:cxn ang="0">
                <a:pos x="472" y="40"/>
              </a:cxn>
              <a:cxn ang="0">
                <a:pos x="464" y="48"/>
              </a:cxn>
              <a:cxn ang="0">
                <a:pos x="464" y="48"/>
              </a:cxn>
              <a:cxn ang="0">
                <a:pos x="456" y="40"/>
              </a:cxn>
              <a:cxn ang="0">
                <a:pos x="424" y="16"/>
              </a:cxn>
              <a:cxn ang="0">
                <a:pos x="424" y="16"/>
              </a:cxn>
              <a:cxn ang="0">
                <a:pos x="303" y="12"/>
              </a:cxn>
              <a:cxn ang="0">
                <a:pos x="55" y="0"/>
              </a:cxn>
              <a:cxn ang="0">
                <a:pos x="24" y="0"/>
              </a:cxn>
              <a:cxn ang="0">
                <a:pos x="24" y="0"/>
              </a:cxn>
              <a:cxn ang="0">
                <a:pos x="0" y="200"/>
              </a:cxn>
              <a:cxn ang="0">
                <a:pos x="0" y="200"/>
              </a:cxn>
              <a:cxn ang="0">
                <a:pos x="160" y="216"/>
              </a:cxn>
              <a:cxn ang="0">
                <a:pos x="160" y="216"/>
              </a:cxn>
              <a:cxn ang="0">
                <a:pos x="152" y="312"/>
              </a:cxn>
              <a:cxn ang="0">
                <a:pos x="152" y="312"/>
              </a:cxn>
              <a:cxn ang="0">
                <a:pos x="184" y="320"/>
              </a:cxn>
              <a:cxn ang="0">
                <a:pos x="424" y="328"/>
              </a:cxn>
              <a:cxn ang="0">
                <a:pos x="649" y="328"/>
              </a:cxn>
              <a:cxn ang="0">
                <a:pos x="665" y="328"/>
              </a:cxn>
            </a:cxnLst>
            <a:rect l="0" t="0" r="r" b="b"/>
            <a:pathLst>
              <a:path w="665" h="328">
                <a:moveTo>
                  <a:pt x="665" y="328"/>
                </a:moveTo>
                <a:lnTo>
                  <a:pt x="649" y="304"/>
                </a:lnTo>
                <a:lnTo>
                  <a:pt x="649" y="304"/>
                </a:lnTo>
                <a:lnTo>
                  <a:pt x="641" y="296"/>
                </a:lnTo>
                <a:lnTo>
                  <a:pt x="641" y="296"/>
                </a:lnTo>
                <a:lnTo>
                  <a:pt x="641" y="288"/>
                </a:lnTo>
                <a:lnTo>
                  <a:pt x="633" y="264"/>
                </a:lnTo>
                <a:lnTo>
                  <a:pt x="625" y="264"/>
                </a:lnTo>
                <a:lnTo>
                  <a:pt x="625" y="232"/>
                </a:lnTo>
                <a:lnTo>
                  <a:pt x="625" y="224"/>
                </a:lnTo>
                <a:lnTo>
                  <a:pt x="625" y="216"/>
                </a:lnTo>
                <a:lnTo>
                  <a:pt x="625" y="216"/>
                </a:lnTo>
                <a:lnTo>
                  <a:pt x="625" y="208"/>
                </a:lnTo>
                <a:lnTo>
                  <a:pt x="625" y="208"/>
                </a:lnTo>
                <a:lnTo>
                  <a:pt x="617" y="184"/>
                </a:lnTo>
                <a:lnTo>
                  <a:pt x="617" y="176"/>
                </a:lnTo>
                <a:lnTo>
                  <a:pt x="609" y="176"/>
                </a:lnTo>
                <a:lnTo>
                  <a:pt x="609" y="160"/>
                </a:lnTo>
                <a:lnTo>
                  <a:pt x="609" y="128"/>
                </a:lnTo>
                <a:lnTo>
                  <a:pt x="593" y="120"/>
                </a:lnTo>
                <a:lnTo>
                  <a:pt x="585" y="112"/>
                </a:lnTo>
                <a:lnTo>
                  <a:pt x="585" y="104"/>
                </a:lnTo>
                <a:lnTo>
                  <a:pt x="585" y="104"/>
                </a:lnTo>
                <a:lnTo>
                  <a:pt x="585" y="96"/>
                </a:lnTo>
                <a:lnTo>
                  <a:pt x="585" y="88"/>
                </a:lnTo>
                <a:lnTo>
                  <a:pt x="585" y="88"/>
                </a:lnTo>
                <a:lnTo>
                  <a:pt x="585" y="88"/>
                </a:lnTo>
                <a:lnTo>
                  <a:pt x="569" y="72"/>
                </a:lnTo>
                <a:lnTo>
                  <a:pt x="569" y="64"/>
                </a:lnTo>
                <a:lnTo>
                  <a:pt x="553" y="48"/>
                </a:lnTo>
                <a:lnTo>
                  <a:pt x="545" y="48"/>
                </a:lnTo>
                <a:lnTo>
                  <a:pt x="537" y="48"/>
                </a:lnTo>
                <a:lnTo>
                  <a:pt x="529" y="40"/>
                </a:lnTo>
                <a:lnTo>
                  <a:pt x="529" y="40"/>
                </a:lnTo>
                <a:lnTo>
                  <a:pt x="521" y="32"/>
                </a:lnTo>
                <a:lnTo>
                  <a:pt x="521" y="32"/>
                </a:lnTo>
                <a:lnTo>
                  <a:pt x="480" y="32"/>
                </a:lnTo>
                <a:lnTo>
                  <a:pt x="480" y="32"/>
                </a:lnTo>
                <a:lnTo>
                  <a:pt x="472" y="40"/>
                </a:lnTo>
                <a:lnTo>
                  <a:pt x="464" y="48"/>
                </a:lnTo>
                <a:lnTo>
                  <a:pt x="464" y="48"/>
                </a:lnTo>
                <a:lnTo>
                  <a:pt x="456" y="40"/>
                </a:lnTo>
                <a:lnTo>
                  <a:pt x="424" y="16"/>
                </a:lnTo>
                <a:lnTo>
                  <a:pt x="424" y="16"/>
                </a:lnTo>
                <a:lnTo>
                  <a:pt x="303" y="12"/>
                </a:lnTo>
                <a:lnTo>
                  <a:pt x="55" y="0"/>
                </a:lnTo>
                <a:lnTo>
                  <a:pt x="24" y="0"/>
                </a:lnTo>
                <a:lnTo>
                  <a:pt x="24" y="0"/>
                </a:lnTo>
                <a:lnTo>
                  <a:pt x="0" y="200"/>
                </a:lnTo>
                <a:lnTo>
                  <a:pt x="0" y="200"/>
                </a:lnTo>
                <a:lnTo>
                  <a:pt x="160" y="216"/>
                </a:lnTo>
                <a:lnTo>
                  <a:pt x="160" y="216"/>
                </a:lnTo>
                <a:lnTo>
                  <a:pt x="152" y="312"/>
                </a:lnTo>
                <a:lnTo>
                  <a:pt x="152" y="312"/>
                </a:lnTo>
                <a:lnTo>
                  <a:pt x="184" y="320"/>
                </a:lnTo>
                <a:lnTo>
                  <a:pt x="424" y="328"/>
                </a:lnTo>
                <a:lnTo>
                  <a:pt x="649" y="328"/>
                </a:lnTo>
                <a:lnTo>
                  <a:pt x="665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31" name="Montana">
            <a:extLst>
              <a:ext uri="{FF2B5EF4-FFF2-40B4-BE49-F238E27FC236}">
                <a16:creationId xmlns:a16="http://schemas.microsoft.com/office/drawing/2014/main" id="{55E5B30F-9951-45B3-8E5A-9EEDD2E9A2BF}"/>
              </a:ext>
            </a:extLst>
          </p:cNvPr>
          <p:cNvSpPr>
            <a:spLocks/>
          </p:cNvSpPr>
          <p:nvPr/>
        </p:nvSpPr>
        <p:spPr bwMode="auto">
          <a:xfrm>
            <a:off x="2801255" y="2076136"/>
            <a:ext cx="1263245" cy="789602"/>
          </a:xfrm>
          <a:custGeom>
            <a:avLst/>
            <a:gdLst/>
            <a:ahLst/>
            <a:cxnLst>
              <a:cxn ang="0">
                <a:pos x="568" y="496"/>
              </a:cxn>
              <a:cxn ang="0">
                <a:pos x="784" y="520"/>
              </a:cxn>
              <a:cxn ang="0">
                <a:pos x="816" y="112"/>
              </a:cxn>
              <a:cxn ang="0">
                <a:pos x="328" y="56"/>
              </a:cxn>
              <a:cxn ang="0">
                <a:pos x="16" y="0"/>
              </a:cxn>
              <a:cxn ang="0">
                <a:pos x="0" y="96"/>
              </a:cxn>
              <a:cxn ang="0">
                <a:pos x="8" y="112"/>
              </a:cxn>
              <a:cxn ang="0">
                <a:pos x="16" y="144"/>
              </a:cxn>
              <a:cxn ang="0">
                <a:pos x="8" y="144"/>
              </a:cxn>
              <a:cxn ang="0">
                <a:pos x="16" y="152"/>
              </a:cxn>
              <a:cxn ang="0">
                <a:pos x="8" y="152"/>
              </a:cxn>
              <a:cxn ang="0">
                <a:pos x="8" y="160"/>
              </a:cxn>
              <a:cxn ang="0">
                <a:pos x="24" y="168"/>
              </a:cxn>
              <a:cxn ang="0">
                <a:pos x="24" y="176"/>
              </a:cxn>
              <a:cxn ang="0">
                <a:pos x="40" y="176"/>
              </a:cxn>
              <a:cxn ang="0">
                <a:pos x="48" y="232"/>
              </a:cxn>
              <a:cxn ang="0">
                <a:pos x="56" y="232"/>
              </a:cxn>
              <a:cxn ang="0">
                <a:pos x="56" y="240"/>
              </a:cxn>
              <a:cxn ang="0">
                <a:pos x="64" y="240"/>
              </a:cxn>
              <a:cxn ang="0">
                <a:pos x="72" y="248"/>
              </a:cxn>
              <a:cxn ang="0">
                <a:pos x="72" y="248"/>
              </a:cxn>
              <a:cxn ang="0">
                <a:pos x="88" y="256"/>
              </a:cxn>
              <a:cxn ang="0">
                <a:pos x="80" y="272"/>
              </a:cxn>
              <a:cxn ang="0">
                <a:pos x="80" y="280"/>
              </a:cxn>
              <a:cxn ang="0">
                <a:pos x="72" y="288"/>
              </a:cxn>
              <a:cxn ang="0">
                <a:pos x="72" y="296"/>
              </a:cxn>
              <a:cxn ang="0">
                <a:pos x="72" y="304"/>
              </a:cxn>
              <a:cxn ang="0">
                <a:pos x="72" y="320"/>
              </a:cxn>
              <a:cxn ang="0">
                <a:pos x="64" y="328"/>
              </a:cxn>
              <a:cxn ang="0">
                <a:pos x="56" y="328"/>
              </a:cxn>
              <a:cxn ang="0">
                <a:pos x="56" y="352"/>
              </a:cxn>
              <a:cxn ang="0">
                <a:pos x="56" y="352"/>
              </a:cxn>
              <a:cxn ang="0">
                <a:pos x="56" y="360"/>
              </a:cxn>
              <a:cxn ang="0">
                <a:pos x="64" y="360"/>
              </a:cxn>
              <a:cxn ang="0">
                <a:pos x="64" y="368"/>
              </a:cxn>
              <a:cxn ang="0">
                <a:pos x="80" y="368"/>
              </a:cxn>
              <a:cxn ang="0">
                <a:pos x="96" y="352"/>
              </a:cxn>
              <a:cxn ang="0">
                <a:pos x="104" y="352"/>
              </a:cxn>
              <a:cxn ang="0">
                <a:pos x="104" y="368"/>
              </a:cxn>
              <a:cxn ang="0">
                <a:pos x="104" y="392"/>
              </a:cxn>
              <a:cxn ang="0">
                <a:pos x="120" y="424"/>
              </a:cxn>
              <a:cxn ang="0">
                <a:pos x="112" y="432"/>
              </a:cxn>
              <a:cxn ang="0">
                <a:pos x="120" y="448"/>
              </a:cxn>
              <a:cxn ang="0">
                <a:pos x="136" y="464"/>
              </a:cxn>
              <a:cxn ang="0">
                <a:pos x="136" y="472"/>
              </a:cxn>
              <a:cxn ang="0">
                <a:pos x="144" y="504"/>
              </a:cxn>
              <a:cxn ang="0">
                <a:pos x="152" y="496"/>
              </a:cxn>
              <a:cxn ang="0">
                <a:pos x="168" y="488"/>
              </a:cxn>
              <a:cxn ang="0">
                <a:pos x="176" y="496"/>
              </a:cxn>
              <a:cxn ang="0">
                <a:pos x="192" y="488"/>
              </a:cxn>
              <a:cxn ang="0">
                <a:pos x="200" y="488"/>
              </a:cxn>
              <a:cxn ang="0">
                <a:pos x="200" y="496"/>
              </a:cxn>
              <a:cxn ang="0">
                <a:pos x="224" y="488"/>
              </a:cxn>
              <a:cxn ang="0">
                <a:pos x="232" y="496"/>
              </a:cxn>
              <a:cxn ang="0">
                <a:pos x="240" y="496"/>
              </a:cxn>
              <a:cxn ang="0">
                <a:pos x="248" y="496"/>
              </a:cxn>
              <a:cxn ang="0">
                <a:pos x="256" y="480"/>
              </a:cxn>
              <a:cxn ang="0">
                <a:pos x="264" y="480"/>
              </a:cxn>
              <a:cxn ang="0">
                <a:pos x="280" y="512"/>
              </a:cxn>
              <a:cxn ang="0">
                <a:pos x="288" y="456"/>
              </a:cxn>
              <a:cxn ang="0">
                <a:pos x="368" y="472"/>
              </a:cxn>
            </a:cxnLst>
            <a:rect l="0" t="0" r="r" b="b"/>
            <a:pathLst>
              <a:path w="816" h="520">
                <a:moveTo>
                  <a:pt x="368" y="472"/>
                </a:moveTo>
                <a:lnTo>
                  <a:pt x="568" y="496"/>
                </a:lnTo>
                <a:lnTo>
                  <a:pt x="784" y="520"/>
                </a:lnTo>
                <a:lnTo>
                  <a:pt x="784" y="520"/>
                </a:lnTo>
                <a:lnTo>
                  <a:pt x="816" y="112"/>
                </a:lnTo>
                <a:lnTo>
                  <a:pt x="816" y="112"/>
                </a:lnTo>
                <a:lnTo>
                  <a:pt x="696" y="112"/>
                </a:lnTo>
                <a:lnTo>
                  <a:pt x="328" y="56"/>
                </a:lnTo>
                <a:lnTo>
                  <a:pt x="88" y="16"/>
                </a:lnTo>
                <a:lnTo>
                  <a:pt x="16" y="0"/>
                </a:lnTo>
                <a:lnTo>
                  <a:pt x="16" y="0"/>
                </a:lnTo>
                <a:lnTo>
                  <a:pt x="0" y="96"/>
                </a:lnTo>
                <a:lnTo>
                  <a:pt x="0" y="96"/>
                </a:lnTo>
                <a:lnTo>
                  <a:pt x="8" y="112"/>
                </a:lnTo>
                <a:lnTo>
                  <a:pt x="16" y="136"/>
                </a:lnTo>
                <a:lnTo>
                  <a:pt x="16" y="144"/>
                </a:lnTo>
                <a:lnTo>
                  <a:pt x="16" y="144"/>
                </a:lnTo>
                <a:lnTo>
                  <a:pt x="8" y="144"/>
                </a:lnTo>
                <a:lnTo>
                  <a:pt x="8" y="144"/>
                </a:lnTo>
                <a:lnTo>
                  <a:pt x="16" y="152"/>
                </a:lnTo>
                <a:lnTo>
                  <a:pt x="16" y="152"/>
                </a:lnTo>
                <a:lnTo>
                  <a:pt x="8" y="152"/>
                </a:lnTo>
                <a:lnTo>
                  <a:pt x="8" y="152"/>
                </a:lnTo>
                <a:lnTo>
                  <a:pt x="8" y="160"/>
                </a:lnTo>
                <a:lnTo>
                  <a:pt x="8" y="160"/>
                </a:lnTo>
                <a:lnTo>
                  <a:pt x="24" y="168"/>
                </a:lnTo>
                <a:lnTo>
                  <a:pt x="24" y="168"/>
                </a:lnTo>
                <a:lnTo>
                  <a:pt x="24" y="176"/>
                </a:lnTo>
                <a:lnTo>
                  <a:pt x="24" y="176"/>
                </a:lnTo>
                <a:lnTo>
                  <a:pt x="40" y="176"/>
                </a:lnTo>
                <a:lnTo>
                  <a:pt x="48" y="216"/>
                </a:lnTo>
                <a:lnTo>
                  <a:pt x="48" y="232"/>
                </a:lnTo>
                <a:lnTo>
                  <a:pt x="48" y="232"/>
                </a:lnTo>
                <a:lnTo>
                  <a:pt x="56" y="232"/>
                </a:lnTo>
                <a:lnTo>
                  <a:pt x="56" y="232"/>
                </a:lnTo>
                <a:lnTo>
                  <a:pt x="56" y="240"/>
                </a:lnTo>
                <a:lnTo>
                  <a:pt x="56" y="240"/>
                </a:lnTo>
                <a:lnTo>
                  <a:pt x="64" y="240"/>
                </a:lnTo>
                <a:lnTo>
                  <a:pt x="64" y="240"/>
                </a:lnTo>
                <a:lnTo>
                  <a:pt x="72" y="248"/>
                </a:lnTo>
                <a:lnTo>
                  <a:pt x="72" y="248"/>
                </a:lnTo>
                <a:lnTo>
                  <a:pt x="72" y="248"/>
                </a:lnTo>
                <a:lnTo>
                  <a:pt x="88" y="248"/>
                </a:lnTo>
                <a:lnTo>
                  <a:pt x="88" y="256"/>
                </a:lnTo>
                <a:lnTo>
                  <a:pt x="80" y="272"/>
                </a:lnTo>
                <a:lnTo>
                  <a:pt x="80" y="272"/>
                </a:lnTo>
                <a:lnTo>
                  <a:pt x="80" y="280"/>
                </a:lnTo>
                <a:lnTo>
                  <a:pt x="80" y="280"/>
                </a:lnTo>
                <a:lnTo>
                  <a:pt x="72" y="288"/>
                </a:lnTo>
                <a:lnTo>
                  <a:pt x="72" y="288"/>
                </a:lnTo>
                <a:lnTo>
                  <a:pt x="72" y="296"/>
                </a:lnTo>
                <a:lnTo>
                  <a:pt x="72" y="296"/>
                </a:lnTo>
                <a:lnTo>
                  <a:pt x="72" y="304"/>
                </a:lnTo>
                <a:lnTo>
                  <a:pt x="72" y="304"/>
                </a:lnTo>
                <a:lnTo>
                  <a:pt x="64" y="312"/>
                </a:lnTo>
                <a:lnTo>
                  <a:pt x="72" y="320"/>
                </a:lnTo>
                <a:lnTo>
                  <a:pt x="72" y="320"/>
                </a:lnTo>
                <a:lnTo>
                  <a:pt x="64" y="328"/>
                </a:lnTo>
                <a:lnTo>
                  <a:pt x="64" y="328"/>
                </a:lnTo>
                <a:lnTo>
                  <a:pt x="56" y="328"/>
                </a:lnTo>
                <a:lnTo>
                  <a:pt x="56" y="344"/>
                </a:lnTo>
                <a:lnTo>
                  <a:pt x="56" y="352"/>
                </a:lnTo>
                <a:lnTo>
                  <a:pt x="56" y="352"/>
                </a:lnTo>
                <a:lnTo>
                  <a:pt x="56" y="352"/>
                </a:lnTo>
                <a:lnTo>
                  <a:pt x="56" y="352"/>
                </a:lnTo>
                <a:lnTo>
                  <a:pt x="56" y="360"/>
                </a:lnTo>
                <a:lnTo>
                  <a:pt x="56" y="360"/>
                </a:lnTo>
                <a:lnTo>
                  <a:pt x="64" y="360"/>
                </a:lnTo>
                <a:lnTo>
                  <a:pt x="64" y="368"/>
                </a:lnTo>
                <a:lnTo>
                  <a:pt x="64" y="368"/>
                </a:lnTo>
                <a:lnTo>
                  <a:pt x="80" y="368"/>
                </a:lnTo>
                <a:lnTo>
                  <a:pt x="80" y="368"/>
                </a:lnTo>
                <a:lnTo>
                  <a:pt x="96" y="352"/>
                </a:lnTo>
                <a:lnTo>
                  <a:pt x="96" y="352"/>
                </a:lnTo>
                <a:lnTo>
                  <a:pt x="104" y="352"/>
                </a:lnTo>
                <a:lnTo>
                  <a:pt x="104" y="352"/>
                </a:lnTo>
                <a:lnTo>
                  <a:pt x="104" y="368"/>
                </a:lnTo>
                <a:lnTo>
                  <a:pt x="104" y="368"/>
                </a:lnTo>
                <a:lnTo>
                  <a:pt x="104" y="376"/>
                </a:lnTo>
                <a:lnTo>
                  <a:pt x="104" y="392"/>
                </a:lnTo>
                <a:lnTo>
                  <a:pt x="112" y="408"/>
                </a:lnTo>
                <a:lnTo>
                  <a:pt x="120" y="424"/>
                </a:lnTo>
                <a:lnTo>
                  <a:pt x="120" y="432"/>
                </a:lnTo>
                <a:lnTo>
                  <a:pt x="112" y="432"/>
                </a:lnTo>
                <a:lnTo>
                  <a:pt x="112" y="440"/>
                </a:lnTo>
                <a:lnTo>
                  <a:pt x="120" y="448"/>
                </a:lnTo>
                <a:lnTo>
                  <a:pt x="128" y="448"/>
                </a:lnTo>
                <a:lnTo>
                  <a:pt x="136" y="464"/>
                </a:lnTo>
                <a:lnTo>
                  <a:pt x="136" y="464"/>
                </a:lnTo>
                <a:lnTo>
                  <a:pt x="136" y="472"/>
                </a:lnTo>
                <a:lnTo>
                  <a:pt x="144" y="496"/>
                </a:lnTo>
                <a:lnTo>
                  <a:pt x="144" y="504"/>
                </a:lnTo>
                <a:lnTo>
                  <a:pt x="152" y="504"/>
                </a:lnTo>
                <a:lnTo>
                  <a:pt x="152" y="496"/>
                </a:lnTo>
                <a:lnTo>
                  <a:pt x="160" y="488"/>
                </a:lnTo>
                <a:lnTo>
                  <a:pt x="168" y="488"/>
                </a:lnTo>
                <a:lnTo>
                  <a:pt x="168" y="488"/>
                </a:lnTo>
                <a:lnTo>
                  <a:pt x="176" y="496"/>
                </a:lnTo>
                <a:lnTo>
                  <a:pt x="184" y="496"/>
                </a:lnTo>
                <a:lnTo>
                  <a:pt x="192" y="488"/>
                </a:lnTo>
                <a:lnTo>
                  <a:pt x="192" y="488"/>
                </a:lnTo>
                <a:lnTo>
                  <a:pt x="200" y="488"/>
                </a:lnTo>
                <a:lnTo>
                  <a:pt x="200" y="496"/>
                </a:lnTo>
                <a:lnTo>
                  <a:pt x="200" y="496"/>
                </a:lnTo>
                <a:lnTo>
                  <a:pt x="208" y="496"/>
                </a:lnTo>
                <a:lnTo>
                  <a:pt x="224" y="488"/>
                </a:lnTo>
                <a:lnTo>
                  <a:pt x="224" y="488"/>
                </a:lnTo>
                <a:lnTo>
                  <a:pt x="232" y="496"/>
                </a:lnTo>
                <a:lnTo>
                  <a:pt x="232" y="496"/>
                </a:lnTo>
                <a:lnTo>
                  <a:pt x="240" y="496"/>
                </a:lnTo>
                <a:lnTo>
                  <a:pt x="248" y="496"/>
                </a:lnTo>
                <a:lnTo>
                  <a:pt x="248" y="496"/>
                </a:lnTo>
                <a:lnTo>
                  <a:pt x="256" y="480"/>
                </a:lnTo>
                <a:lnTo>
                  <a:pt x="256" y="480"/>
                </a:lnTo>
                <a:lnTo>
                  <a:pt x="264" y="480"/>
                </a:lnTo>
                <a:lnTo>
                  <a:pt x="264" y="480"/>
                </a:lnTo>
                <a:lnTo>
                  <a:pt x="272" y="496"/>
                </a:lnTo>
                <a:lnTo>
                  <a:pt x="280" y="512"/>
                </a:lnTo>
                <a:lnTo>
                  <a:pt x="280" y="512"/>
                </a:lnTo>
                <a:lnTo>
                  <a:pt x="288" y="456"/>
                </a:lnTo>
                <a:lnTo>
                  <a:pt x="288" y="456"/>
                </a:lnTo>
                <a:lnTo>
                  <a:pt x="368" y="4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32" name="Missouri">
            <a:extLst>
              <a:ext uri="{FF2B5EF4-FFF2-40B4-BE49-F238E27FC236}">
                <a16:creationId xmlns:a16="http://schemas.microsoft.com/office/drawing/2014/main" id="{922AABDA-ABEA-4A72-B40D-97D7CC58697F}"/>
              </a:ext>
            </a:extLst>
          </p:cNvPr>
          <p:cNvSpPr>
            <a:spLocks/>
          </p:cNvSpPr>
          <p:nvPr/>
        </p:nvSpPr>
        <p:spPr bwMode="auto">
          <a:xfrm>
            <a:off x="4847983" y="3558097"/>
            <a:ext cx="829376" cy="704029"/>
          </a:xfrm>
          <a:custGeom>
            <a:avLst/>
            <a:gdLst/>
            <a:ahLst/>
            <a:cxnLst>
              <a:cxn ang="0">
                <a:pos x="88" y="376"/>
              </a:cxn>
              <a:cxn ang="0">
                <a:pos x="88" y="160"/>
              </a:cxn>
              <a:cxn ang="0">
                <a:pos x="72" y="160"/>
              </a:cxn>
              <a:cxn ang="0">
                <a:pos x="64" y="144"/>
              </a:cxn>
              <a:cxn ang="0">
                <a:pos x="64" y="128"/>
              </a:cxn>
              <a:cxn ang="0">
                <a:pos x="48" y="120"/>
              </a:cxn>
              <a:cxn ang="0">
                <a:pos x="48" y="112"/>
              </a:cxn>
              <a:cxn ang="0">
                <a:pos x="64" y="96"/>
              </a:cxn>
              <a:cxn ang="0">
                <a:pos x="56" y="88"/>
              </a:cxn>
              <a:cxn ang="0">
                <a:pos x="48" y="88"/>
              </a:cxn>
              <a:cxn ang="0">
                <a:pos x="40" y="80"/>
              </a:cxn>
              <a:cxn ang="0">
                <a:pos x="32" y="72"/>
              </a:cxn>
              <a:cxn ang="0">
                <a:pos x="16" y="48"/>
              </a:cxn>
              <a:cxn ang="0">
                <a:pos x="8" y="40"/>
              </a:cxn>
              <a:cxn ang="0">
                <a:pos x="0" y="8"/>
              </a:cxn>
              <a:cxn ang="0">
                <a:pos x="304" y="0"/>
              </a:cxn>
              <a:cxn ang="0">
                <a:pos x="312" y="8"/>
              </a:cxn>
              <a:cxn ang="0">
                <a:pos x="328" y="24"/>
              </a:cxn>
              <a:cxn ang="0">
                <a:pos x="328" y="32"/>
              </a:cxn>
              <a:cxn ang="0">
                <a:pos x="320" y="64"/>
              </a:cxn>
              <a:cxn ang="0">
                <a:pos x="376" y="128"/>
              </a:cxn>
              <a:cxn ang="0">
                <a:pos x="392" y="176"/>
              </a:cxn>
              <a:cxn ang="0">
                <a:pos x="408" y="160"/>
              </a:cxn>
              <a:cxn ang="0">
                <a:pos x="440" y="176"/>
              </a:cxn>
              <a:cxn ang="0">
                <a:pos x="432" y="200"/>
              </a:cxn>
              <a:cxn ang="0">
                <a:pos x="424" y="224"/>
              </a:cxn>
              <a:cxn ang="0">
                <a:pos x="424" y="240"/>
              </a:cxn>
              <a:cxn ang="0">
                <a:pos x="456" y="264"/>
              </a:cxn>
              <a:cxn ang="0">
                <a:pos x="456" y="264"/>
              </a:cxn>
              <a:cxn ang="0">
                <a:pos x="456" y="272"/>
              </a:cxn>
              <a:cxn ang="0">
                <a:pos x="472" y="272"/>
              </a:cxn>
              <a:cxn ang="0">
                <a:pos x="480" y="280"/>
              </a:cxn>
              <a:cxn ang="0">
                <a:pos x="496" y="288"/>
              </a:cxn>
              <a:cxn ang="0">
                <a:pos x="496" y="304"/>
              </a:cxn>
              <a:cxn ang="0">
                <a:pos x="504" y="320"/>
              </a:cxn>
              <a:cxn ang="0">
                <a:pos x="496" y="336"/>
              </a:cxn>
              <a:cxn ang="0">
                <a:pos x="504" y="344"/>
              </a:cxn>
              <a:cxn ang="0">
                <a:pos x="512" y="352"/>
              </a:cxn>
              <a:cxn ang="0">
                <a:pos x="512" y="360"/>
              </a:cxn>
              <a:cxn ang="0">
                <a:pos x="512" y="352"/>
              </a:cxn>
              <a:cxn ang="0">
                <a:pos x="512" y="344"/>
              </a:cxn>
              <a:cxn ang="0">
                <a:pos x="520" y="352"/>
              </a:cxn>
              <a:cxn ang="0">
                <a:pos x="528" y="360"/>
              </a:cxn>
              <a:cxn ang="0">
                <a:pos x="536" y="368"/>
              </a:cxn>
              <a:cxn ang="0">
                <a:pos x="528" y="368"/>
              </a:cxn>
              <a:cxn ang="0">
                <a:pos x="528" y="400"/>
              </a:cxn>
              <a:cxn ang="0">
                <a:pos x="520" y="400"/>
              </a:cxn>
              <a:cxn ang="0">
                <a:pos x="504" y="408"/>
              </a:cxn>
              <a:cxn ang="0">
                <a:pos x="496" y="432"/>
              </a:cxn>
              <a:cxn ang="0">
                <a:pos x="496" y="440"/>
              </a:cxn>
              <a:cxn ang="0">
                <a:pos x="488" y="440"/>
              </a:cxn>
              <a:cxn ang="0">
                <a:pos x="496" y="448"/>
              </a:cxn>
              <a:cxn ang="0">
                <a:pos x="496" y="448"/>
              </a:cxn>
              <a:cxn ang="0">
                <a:pos x="488" y="464"/>
              </a:cxn>
              <a:cxn ang="0">
                <a:pos x="440" y="464"/>
              </a:cxn>
              <a:cxn ang="0">
                <a:pos x="440" y="464"/>
              </a:cxn>
              <a:cxn ang="0">
                <a:pos x="456" y="432"/>
              </a:cxn>
              <a:cxn ang="0">
                <a:pos x="448" y="416"/>
              </a:cxn>
              <a:cxn ang="0">
                <a:pos x="440" y="416"/>
              </a:cxn>
              <a:cxn ang="0">
                <a:pos x="96" y="432"/>
              </a:cxn>
            </a:cxnLst>
            <a:rect l="0" t="0" r="r" b="b"/>
            <a:pathLst>
              <a:path w="536" h="464">
                <a:moveTo>
                  <a:pt x="96" y="432"/>
                </a:moveTo>
                <a:lnTo>
                  <a:pt x="88" y="376"/>
                </a:lnTo>
                <a:lnTo>
                  <a:pt x="88" y="160"/>
                </a:lnTo>
                <a:lnTo>
                  <a:pt x="88" y="160"/>
                </a:lnTo>
                <a:lnTo>
                  <a:pt x="72" y="160"/>
                </a:lnTo>
                <a:lnTo>
                  <a:pt x="72" y="160"/>
                </a:lnTo>
                <a:lnTo>
                  <a:pt x="64" y="144"/>
                </a:lnTo>
                <a:lnTo>
                  <a:pt x="64" y="144"/>
                </a:lnTo>
                <a:lnTo>
                  <a:pt x="64" y="136"/>
                </a:lnTo>
                <a:lnTo>
                  <a:pt x="64" y="128"/>
                </a:lnTo>
                <a:lnTo>
                  <a:pt x="48" y="120"/>
                </a:lnTo>
                <a:lnTo>
                  <a:pt x="48" y="120"/>
                </a:lnTo>
                <a:lnTo>
                  <a:pt x="48" y="112"/>
                </a:lnTo>
                <a:lnTo>
                  <a:pt x="48" y="112"/>
                </a:lnTo>
                <a:lnTo>
                  <a:pt x="64" y="104"/>
                </a:lnTo>
                <a:lnTo>
                  <a:pt x="64" y="96"/>
                </a:lnTo>
                <a:lnTo>
                  <a:pt x="64" y="88"/>
                </a:lnTo>
                <a:lnTo>
                  <a:pt x="56" y="88"/>
                </a:lnTo>
                <a:lnTo>
                  <a:pt x="56" y="80"/>
                </a:lnTo>
                <a:lnTo>
                  <a:pt x="48" y="88"/>
                </a:lnTo>
                <a:lnTo>
                  <a:pt x="48" y="88"/>
                </a:lnTo>
                <a:lnTo>
                  <a:pt x="40" y="80"/>
                </a:lnTo>
                <a:lnTo>
                  <a:pt x="24" y="72"/>
                </a:lnTo>
                <a:lnTo>
                  <a:pt x="32" y="72"/>
                </a:lnTo>
                <a:lnTo>
                  <a:pt x="16" y="48"/>
                </a:lnTo>
                <a:lnTo>
                  <a:pt x="16" y="48"/>
                </a:lnTo>
                <a:lnTo>
                  <a:pt x="8" y="40"/>
                </a:lnTo>
                <a:lnTo>
                  <a:pt x="8" y="40"/>
                </a:lnTo>
                <a:lnTo>
                  <a:pt x="8" y="32"/>
                </a:lnTo>
                <a:lnTo>
                  <a:pt x="0" y="8"/>
                </a:lnTo>
                <a:lnTo>
                  <a:pt x="0" y="8"/>
                </a:lnTo>
                <a:lnTo>
                  <a:pt x="304" y="0"/>
                </a:lnTo>
                <a:lnTo>
                  <a:pt x="304" y="0"/>
                </a:lnTo>
                <a:lnTo>
                  <a:pt x="312" y="8"/>
                </a:lnTo>
                <a:lnTo>
                  <a:pt x="328" y="24"/>
                </a:lnTo>
                <a:lnTo>
                  <a:pt x="328" y="24"/>
                </a:lnTo>
                <a:lnTo>
                  <a:pt x="328" y="24"/>
                </a:lnTo>
                <a:lnTo>
                  <a:pt x="328" y="32"/>
                </a:lnTo>
                <a:lnTo>
                  <a:pt x="320" y="40"/>
                </a:lnTo>
                <a:lnTo>
                  <a:pt x="320" y="64"/>
                </a:lnTo>
                <a:lnTo>
                  <a:pt x="344" y="104"/>
                </a:lnTo>
                <a:lnTo>
                  <a:pt x="376" y="128"/>
                </a:lnTo>
                <a:lnTo>
                  <a:pt x="392" y="136"/>
                </a:lnTo>
                <a:lnTo>
                  <a:pt x="392" y="176"/>
                </a:lnTo>
                <a:lnTo>
                  <a:pt x="408" y="176"/>
                </a:lnTo>
                <a:lnTo>
                  <a:pt x="408" y="160"/>
                </a:lnTo>
                <a:lnTo>
                  <a:pt x="424" y="168"/>
                </a:lnTo>
                <a:lnTo>
                  <a:pt x="440" y="176"/>
                </a:lnTo>
                <a:lnTo>
                  <a:pt x="440" y="184"/>
                </a:lnTo>
                <a:lnTo>
                  <a:pt x="432" y="200"/>
                </a:lnTo>
                <a:lnTo>
                  <a:pt x="432" y="216"/>
                </a:lnTo>
                <a:lnTo>
                  <a:pt x="424" y="224"/>
                </a:lnTo>
                <a:lnTo>
                  <a:pt x="424" y="224"/>
                </a:lnTo>
                <a:lnTo>
                  <a:pt x="424" y="240"/>
                </a:lnTo>
                <a:lnTo>
                  <a:pt x="432" y="256"/>
                </a:lnTo>
                <a:lnTo>
                  <a:pt x="456" y="264"/>
                </a:lnTo>
                <a:lnTo>
                  <a:pt x="456" y="264"/>
                </a:lnTo>
                <a:lnTo>
                  <a:pt x="456" y="264"/>
                </a:lnTo>
                <a:lnTo>
                  <a:pt x="456" y="272"/>
                </a:lnTo>
                <a:lnTo>
                  <a:pt x="456" y="272"/>
                </a:lnTo>
                <a:lnTo>
                  <a:pt x="472" y="272"/>
                </a:lnTo>
                <a:lnTo>
                  <a:pt x="472" y="272"/>
                </a:lnTo>
                <a:lnTo>
                  <a:pt x="480" y="280"/>
                </a:lnTo>
                <a:lnTo>
                  <a:pt x="480" y="280"/>
                </a:lnTo>
                <a:lnTo>
                  <a:pt x="496" y="288"/>
                </a:lnTo>
                <a:lnTo>
                  <a:pt x="496" y="288"/>
                </a:lnTo>
                <a:lnTo>
                  <a:pt x="496" y="304"/>
                </a:lnTo>
                <a:lnTo>
                  <a:pt x="496" y="304"/>
                </a:lnTo>
                <a:lnTo>
                  <a:pt x="504" y="320"/>
                </a:lnTo>
                <a:lnTo>
                  <a:pt x="504" y="320"/>
                </a:lnTo>
                <a:lnTo>
                  <a:pt x="496" y="328"/>
                </a:lnTo>
                <a:lnTo>
                  <a:pt x="496" y="336"/>
                </a:lnTo>
                <a:lnTo>
                  <a:pt x="496" y="336"/>
                </a:lnTo>
                <a:lnTo>
                  <a:pt x="504" y="344"/>
                </a:lnTo>
                <a:lnTo>
                  <a:pt x="504" y="344"/>
                </a:lnTo>
                <a:lnTo>
                  <a:pt x="512" y="352"/>
                </a:lnTo>
                <a:lnTo>
                  <a:pt x="512" y="352"/>
                </a:lnTo>
                <a:lnTo>
                  <a:pt x="512" y="360"/>
                </a:lnTo>
                <a:lnTo>
                  <a:pt x="512" y="360"/>
                </a:lnTo>
                <a:lnTo>
                  <a:pt x="512" y="352"/>
                </a:lnTo>
                <a:lnTo>
                  <a:pt x="512" y="352"/>
                </a:lnTo>
                <a:lnTo>
                  <a:pt x="512" y="344"/>
                </a:lnTo>
                <a:lnTo>
                  <a:pt x="520" y="344"/>
                </a:lnTo>
                <a:lnTo>
                  <a:pt x="520" y="352"/>
                </a:lnTo>
                <a:lnTo>
                  <a:pt x="520" y="352"/>
                </a:lnTo>
                <a:lnTo>
                  <a:pt x="528" y="360"/>
                </a:lnTo>
                <a:lnTo>
                  <a:pt x="528" y="360"/>
                </a:lnTo>
                <a:lnTo>
                  <a:pt x="536" y="368"/>
                </a:lnTo>
                <a:lnTo>
                  <a:pt x="536" y="368"/>
                </a:lnTo>
                <a:lnTo>
                  <a:pt x="528" y="368"/>
                </a:lnTo>
                <a:lnTo>
                  <a:pt x="528" y="368"/>
                </a:lnTo>
                <a:lnTo>
                  <a:pt x="528" y="400"/>
                </a:lnTo>
                <a:lnTo>
                  <a:pt x="528" y="400"/>
                </a:lnTo>
                <a:lnTo>
                  <a:pt x="520" y="400"/>
                </a:lnTo>
                <a:lnTo>
                  <a:pt x="520" y="400"/>
                </a:lnTo>
                <a:lnTo>
                  <a:pt x="504" y="408"/>
                </a:lnTo>
                <a:lnTo>
                  <a:pt x="504" y="408"/>
                </a:lnTo>
                <a:lnTo>
                  <a:pt x="496" y="432"/>
                </a:lnTo>
                <a:lnTo>
                  <a:pt x="496" y="432"/>
                </a:lnTo>
                <a:lnTo>
                  <a:pt x="496" y="440"/>
                </a:lnTo>
                <a:lnTo>
                  <a:pt x="488" y="440"/>
                </a:lnTo>
                <a:lnTo>
                  <a:pt x="488" y="440"/>
                </a:lnTo>
                <a:lnTo>
                  <a:pt x="496" y="440"/>
                </a:lnTo>
                <a:lnTo>
                  <a:pt x="496" y="448"/>
                </a:lnTo>
                <a:lnTo>
                  <a:pt x="504" y="448"/>
                </a:lnTo>
                <a:lnTo>
                  <a:pt x="496" y="448"/>
                </a:lnTo>
                <a:lnTo>
                  <a:pt x="496" y="448"/>
                </a:lnTo>
                <a:lnTo>
                  <a:pt x="488" y="464"/>
                </a:lnTo>
                <a:lnTo>
                  <a:pt x="488" y="464"/>
                </a:lnTo>
                <a:lnTo>
                  <a:pt x="440" y="464"/>
                </a:lnTo>
                <a:lnTo>
                  <a:pt x="440" y="464"/>
                </a:lnTo>
                <a:lnTo>
                  <a:pt x="440" y="464"/>
                </a:lnTo>
                <a:lnTo>
                  <a:pt x="448" y="440"/>
                </a:lnTo>
                <a:lnTo>
                  <a:pt x="456" y="432"/>
                </a:lnTo>
                <a:lnTo>
                  <a:pt x="456" y="424"/>
                </a:lnTo>
                <a:lnTo>
                  <a:pt x="448" y="416"/>
                </a:lnTo>
                <a:lnTo>
                  <a:pt x="440" y="416"/>
                </a:lnTo>
                <a:lnTo>
                  <a:pt x="440" y="416"/>
                </a:lnTo>
                <a:lnTo>
                  <a:pt x="440" y="416"/>
                </a:lnTo>
                <a:lnTo>
                  <a:pt x="96" y="432"/>
                </a:lnTo>
                <a:lnTo>
                  <a:pt x="96" y="432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33" name="Mississippi">
            <a:extLst>
              <a:ext uri="{FF2B5EF4-FFF2-40B4-BE49-F238E27FC236}">
                <a16:creationId xmlns:a16="http://schemas.microsoft.com/office/drawing/2014/main" id="{6865F57F-8137-4020-ABFD-05C9CBCAF6BB}"/>
              </a:ext>
            </a:extLst>
          </p:cNvPr>
          <p:cNvSpPr>
            <a:spLocks/>
          </p:cNvSpPr>
          <p:nvPr/>
        </p:nvSpPr>
        <p:spPr bwMode="auto">
          <a:xfrm>
            <a:off x="5384833" y="4395671"/>
            <a:ext cx="445774" cy="753299"/>
          </a:xfrm>
          <a:custGeom>
            <a:avLst/>
            <a:gdLst/>
            <a:ahLst/>
            <a:cxnLst>
              <a:cxn ang="0">
                <a:pos x="208" y="480"/>
              </a:cxn>
              <a:cxn ang="0">
                <a:pos x="216" y="488"/>
              </a:cxn>
              <a:cxn ang="0">
                <a:pos x="248" y="480"/>
              </a:cxn>
              <a:cxn ang="0">
                <a:pos x="240" y="472"/>
              </a:cxn>
              <a:cxn ang="0">
                <a:pos x="256" y="480"/>
              </a:cxn>
              <a:cxn ang="0">
                <a:pos x="264" y="480"/>
              </a:cxn>
              <a:cxn ang="0">
                <a:pos x="272" y="472"/>
              </a:cxn>
              <a:cxn ang="0">
                <a:pos x="288" y="472"/>
              </a:cxn>
              <a:cxn ang="0">
                <a:pos x="272" y="0"/>
              </a:cxn>
              <a:cxn ang="0">
                <a:pos x="104" y="16"/>
              </a:cxn>
              <a:cxn ang="0">
                <a:pos x="88" y="40"/>
              </a:cxn>
              <a:cxn ang="0">
                <a:pos x="80" y="48"/>
              </a:cxn>
              <a:cxn ang="0">
                <a:pos x="72" y="80"/>
              </a:cxn>
              <a:cxn ang="0">
                <a:pos x="72" y="80"/>
              </a:cxn>
              <a:cxn ang="0">
                <a:pos x="56" y="104"/>
              </a:cxn>
              <a:cxn ang="0">
                <a:pos x="48" y="112"/>
              </a:cxn>
              <a:cxn ang="0">
                <a:pos x="40" y="120"/>
              </a:cxn>
              <a:cxn ang="0">
                <a:pos x="40" y="136"/>
              </a:cxn>
              <a:cxn ang="0">
                <a:pos x="32" y="144"/>
              </a:cxn>
              <a:cxn ang="0">
                <a:pos x="40" y="152"/>
              </a:cxn>
              <a:cxn ang="0">
                <a:pos x="32" y="160"/>
              </a:cxn>
              <a:cxn ang="0">
                <a:pos x="24" y="168"/>
              </a:cxn>
              <a:cxn ang="0">
                <a:pos x="40" y="200"/>
              </a:cxn>
              <a:cxn ang="0">
                <a:pos x="40" y="208"/>
              </a:cxn>
              <a:cxn ang="0">
                <a:pos x="32" y="224"/>
              </a:cxn>
              <a:cxn ang="0">
                <a:pos x="32" y="232"/>
              </a:cxn>
              <a:cxn ang="0">
                <a:pos x="40" y="232"/>
              </a:cxn>
              <a:cxn ang="0">
                <a:pos x="40" y="248"/>
              </a:cxn>
              <a:cxn ang="0">
                <a:pos x="40" y="256"/>
              </a:cxn>
              <a:cxn ang="0">
                <a:pos x="40" y="264"/>
              </a:cxn>
              <a:cxn ang="0">
                <a:pos x="48" y="272"/>
              </a:cxn>
              <a:cxn ang="0">
                <a:pos x="48" y="280"/>
              </a:cxn>
              <a:cxn ang="0">
                <a:pos x="48" y="280"/>
              </a:cxn>
              <a:cxn ang="0">
                <a:pos x="56" y="288"/>
              </a:cxn>
              <a:cxn ang="0">
                <a:pos x="56" y="304"/>
              </a:cxn>
              <a:cxn ang="0">
                <a:pos x="40" y="312"/>
              </a:cxn>
              <a:cxn ang="0">
                <a:pos x="40" y="320"/>
              </a:cxn>
              <a:cxn ang="0">
                <a:pos x="40" y="344"/>
              </a:cxn>
              <a:cxn ang="0">
                <a:pos x="24" y="360"/>
              </a:cxn>
              <a:cxn ang="0">
                <a:pos x="16" y="368"/>
              </a:cxn>
              <a:cxn ang="0">
                <a:pos x="24" y="368"/>
              </a:cxn>
              <a:cxn ang="0">
                <a:pos x="16" y="384"/>
              </a:cxn>
              <a:cxn ang="0">
                <a:pos x="16" y="392"/>
              </a:cxn>
              <a:cxn ang="0">
                <a:pos x="16" y="400"/>
              </a:cxn>
              <a:cxn ang="0">
                <a:pos x="8" y="416"/>
              </a:cxn>
              <a:cxn ang="0">
                <a:pos x="8" y="424"/>
              </a:cxn>
              <a:cxn ang="0">
                <a:pos x="168" y="416"/>
              </a:cxn>
              <a:cxn ang="0">
                <a:pos x="160" y="448"/>
              </a:cxn>
              <a:cxn ang="0">
                <a:pos x="184" y="488"/>
              </a:cxn>
              <a:cxn ang="0">
                <a:pos x="200" y="496"/>
              </a:cxn>
            </a:cxnLst>
            <a:rect l="0" t="0" r="r" b="b"/>
            <a:pathLst>
              <a:path w="288" h="496">
                <a:moveTo>
                  <a:pt x="208" y="488"/>
                </a:moveTo>
                <a:lnTo>
                  <a:pt x="208" y="488"/>
                </a:lnTo>
                <a:lnTo>
                  <a:pt x="208" y="480"/>
                </a:lnTo>
                <a:lnTo>
                  <a:pt x="208" y="480"/>
                </a:lnTo>
                <a:lnTo>
                  <a:pt x="216" y="488"/>
                </a:lnTo>
                <a:lnTo>
                  <a:pt x="216" y="488"/>
                </a:lnTo>
                <a:lnTo>
                  <a:pt x="240" y="480"/>
                </a:lnTo>
                <a:lnTo>
                  <a:pt x="240" y="480"/>
                </a:lnTo>
                <a:lnTo>
                  <a:pt x="248" y="480"/>
                </a:lnTo>
                <a:lnTo>
                  <a:pt x="248" y="472"/>
                </a:lnTo>
                <a:lnTo>
                  <a:pt x="240" y="472"/>
                </a:lnTo>
                <a:lnTo>
                  <a:pt x="240" y="472"/>
                </a:lnTo>
                <a:lnTo>
                  <a:pt x="248" y="472"/>
                </a:lnTo>
                <a:lnTo>
                  <a:pt x="256" y="472"/>
                </a:lnTo>
                <a:lnTo>
                  <a:pt x="256" y="480"/>
                </a:lnTo>
                <a:lnTo>
                  <a:pt x="256" y="480"/>
                </a:lnTo>
                <a:lnTo>
                  <a:pt x="264" y="480"/>
                </a:lnTo>
                <a:lnTo>
                  <a:pt x="264" y="480"/>
                </a:lnTo>
                <a:lnTo>
                  <a:pt x="272" y="472"/>
                </a:lnTo>
                <a:lnTo>
                  <a:pt x="272" y="472"/>
                </a:lnTo>
                <a:lnTo>
                  <a:pt x="272" y="472"/>
                </a:lnTo>
                <a:lnTo>
                  <a:pt x="280" y="480"/>
                </a:lnTo>
                <a:lnTo>
                  <a:pt x="288" y="480"/>
                </a:lnTo>
                <a:lnTo>
                  <a:pt x="288" y="472"/>
                </a:lnTo>
                <a:lnTo>
                  <a:pt x="272" y="320"/>
                </a:lnTo>
                <a:lnTo>
                  <a:pt x="272" y="320"/>
                </a:lnTo>
                <a:lnTo>
                  <a:pt x="272" y="0"/>
                </a:lnTo>
                <a:lnTo>
                  <a:pt x="272" y="0"/>
                </a:lnTo>
                <a:lnTo>
                  <a:pt x="104" y="16"/>
                </a:lnTo>
                <a:lnTo>
                  <a:pt x="104" y="16"/>
                </a:lnTo>
                <a:lnTo>
                  <a:pt x="104" y="24"/>
                </a:lnTo>
                <a:lnTo>
                  <a:pt x="96" y="32"/>
                </a:lnTo>
                <a:lnTo>
                  <a:pt x="88" y="40"/>
                </a:lnTo>
                <a:lnTo>
                  <a:pt x="88" y="40"/>
                </a:lnTo>
                <a:lnTo>
                  <a:pt x="80" y="48"/>
                </a:lnTo>
                <a:lnTo>
                  <a:pt x="80" y="48"/>
                </a:lnTo>
                <a:lnTo>
                  <a:pt x="80" y="72"/>
                </a:lnTo>
                <a:lnTo>
                  <a:pt x="80" y="72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56" y="96"/>
                </a:lnTo>
                <a:lnTo>
                  <a:pt x="56" y="96"/>
                </a:lnTo>
                <a:lnTo>
                  <a:pt x="56" y="104"/>
                </a:lnTo>
                <a:lnTo>
                  <a:pt x="56" y="104"/>
                </a:lnTo>
                <a:lnTo>
                  <a:pt x="48" y="112"/>
                </a:lnTo>
                <a:lnTo>
                  <a:pt x="48" y="112"/>
                </a:lnTo>
                <a:lnTo>
                  <a:pt x="48" y="112"/>
                </a:lnTo>
                <a:lnTo>
                  <a:pt x="48" y="120"/>
                </a:lnTo>
                <a:lnTo>
                  <a:pt x="40" y="120"/>
                </a:lnTo>
                <a:lnTo>
                  <a:pt x="40" y="128"/>
                </a:lnTo>
                <a:lnTo>
                  <a:pt x="40" y="136"/>
                </a:lnTo>
                <a:lnTo>
                  <a:pt x="40" y="136"/>
                </a:lnTo>
                <a:lnTo>
                  <a:pt x="40" y="144"/>
                </a:lnTo>
                <a:lnTo>
                  <a:pt x="32" y="144"/>
                </a:lnTo>
                <a:lnTo>
                  <a:pt x="32" y="144"/>
                </a:lnTo>
                <a:lnTo>
                  <a:pt x="40" y="152"/>
                </a:lnTo>
                <a:lnTo>
                  <a:pt x="40" y="152"/>
                </a:lnTo>
                <a:lnTo>
                  <a:pt x="40" y="152"/>
                </a:lnTo>
                <a:lnTo>
                  <a:pt x="32" y="152"/>
                </a:lnTo>
                <a:lnTo>
                  <a:pt x="32" y="160"/>
                </a:lnTo>
                <a:lnTo>
                  <a:pt x="32" y="160"/>
                </a:lnTo>
                <a:lnTo>
                  <a:pt x="32" y="160"/>
                </a:lnTo>
                <a:lnTo>
                  <a:pt x="24" y="168"/>
                </a:lnTo>
                <a:lnTo>
                  <a:pt x="24" y="168"/>
                </a:lnTo>
                <a:lnTo>
                  <a:pt x="32" y="176"/>
                </a:lnTo>
                <a:lnTo>
                  <a:pt x="32" y="184"/>
                </a:lnTo>
                <a:lnTo>
                  <a:pt x="40" y="200"/>
                </a:lnTo>
                <a:lnTo>
                  <a:pt x="40" y="200"/>
                </a:lnTo>
                <a:lnTo>
                  <a:pt x="40" y="208"/>
                </a:lnTo>
                <a:lnTo>
                  <a:pt x="40" y="208"/>
                </a:lnTo>
                <a:lnTo>
                  <a:pt x="40" y="208"/>
                </a:lnTo>
                <a:lnTo>
                  <a:pt x="32" y="224"/>
                </a:lnTo>
                <a:lnTo>
                  <a:pt x="32" y="224"/>
                </a:lnTo>
                <a:lnTo>
                  <a:pt x="32" y="224"/>
                </a:lnTo>
                <a:lnTo>
                  <a:pt x="32" y="232"/>
                </a:lnTo>
                <a:lnTo>
                  <a:pt x="32" y="232"/>
                </a:lnTo>
                <a:lnTo>
                  <a:pt x="32" y="232"/>
                </a:lnTo>
                <a:lnTo>
                  <a:pt x="40" y="232"/>
                </a:lnTo>
                <a:lnTo>
                  <a:pt x="40" y="232"/>
                </a:lnTo>
                <a:lnTo>
                  <a:pt x="40" y="240"/>
                </a:lnTo>
                <a:lnTo>
                  <a:pt x="40" y="248"/>
                </a:lnTo>
                <a:lnTo>
                  <a:pt x="40" y="248"/>
                </a:lnTo>
                <a:lnTo>
                  <a:pt x="48" y="248"/>
                </a:lnTo>
                <a:lnTo>
                  <a:pt x="48" y="248"/>
                </a:lnTo>
                <a:lnTo>
                  <a:pt x="40" y="256"/>
                </a:lnTo>
                <a:lnTo>
                  <a:pt x="40" y="256"/>
                </a:lnTo>
                <a:lnTo>
                  <a:pt x="40" y="264"/>
                </a:lnTo>
                <a:lnTo>
                  <a:pt x="40" y="264"/>
                </a:lnTo>
                <a:lnTo>
                  <a:pt x="48" y="264"/>
                </a:lnTo>
                <a:lnTo>
                  <a:pt x="48" y="264"/>
                </a:lnTo>
                <a:lnTo>
                  <a:pt x="48" y="272"/>
                </a:lnTo>
                <a:lnTo>
                  <a:pt x="48" y="272"/>
                </a:lnTo>
                <a:lnTo>
                  <a:pt x="48" y="272"/>
                </a:lnTo>
                <a:lnTo>
                  <a:pt x="48" y="280"/>
                </a:lnTo>
                <a:lnTo>
                  <a:pt x="48" y="280"/>
                </a:lnTo>
                <a:lnTo>
                  <a:pt x="48" y="280"/>
                </a:lnTo>
                <a:lnTo>
                  <a:pt x="48" y="280"/>
                </a:lnTo>
                <a:lnTo>
                  <a:pt x="48" y="288"/>
                </a:lnTo>
                <a:lnTo>
                  <a:pt x="56" y="288"/>
                </a:lnTo>
                <a:lnTo>
                  <a:pt x="56" y="288"/>
                </a:lnTo>
                <a:lnTo>
                  <a:pt x="56" y="296"/>
                </a:lnTo>
                <a:lnTo>
                  <a:pt x="56" y="304"/>
                </a:lnTo>
                <a:lnTo>
                  <a:pt x="56" y="304"/>
                </a:lnTo>
                <a:lnTo>
                  <a:pt x="48" y="304"/>
                </a:lnTo>
                <a:lnTo>
                  <a:pt x="40" y="304"/>
                </a:lnTo>
                <a:lnTo>
                  <a:pt x="40" y="312"/>
                </a:lnTo>
                <a:lnTo>
                  <a:pt x="48" y="312"/>
                </a:lnTo>
                <a:lnTo>
                  <a:pt x="48" y="312"/>
                </a:lnTo>
                <a:lnTo>
                  <a:pt x="40" y="320"/>
                </a:lnTo>
                <a:lnTo>
                  <a:pt x="40" y="328"/>
                </a:lnTo>
                <a:lnTo>
                  <a:pt x="40" y="344"/>
                </a:lnTo>
                <a:lnTo>
                  <a:pt x="40" y="344"/>
                </a:lnTo>
                <a:lnTo>
                  <a:pt x="32" y="336"/>
                </a:lnTo>
                <a:lnTo>
                  <a:pt x="32" y="336"/>
                </a:lnTo>
                <a:lnTo>
                  <a:pt x="24" y="360"/>
                </a:lnTo>
                <a:lnTo>
                  <a:pt x="24" y="360"/>
                </a:lnTo>
                <a:lnTo>
                  <a:pt x="16" y="368"/>
                </a:lnTo>
                <a:lnTo>
                  <a:pt x="16" y="368"/>
                </a:lnTo>
                <a:lnTo>
                  <a:pt x="24" y="368"/>
                </a:lnTo>
                <a:lnTo>
                  <a:pt x="24" y="368"/>
                </a:lnTo>
                <a:lnTo>
                  <a:pt x="24" y="368"/>
                </a:lnTo>
                <a:lnTo>
                  <a:pt x="16" y="376"/>
                </a:lnTo>
                <a:lnTo>
                  <a:pt x="16" y="376"/>
                </a:lnTo>
                <a:lnTo>
                  <a:pt x="16" y="384"/>
                </a:lnTo>
                <a:lnTo>
                  <a:pt x="16" y="384"/>
                </a:lnTo>
                <a:lnTo>
                  <a:pt x="8" y="392"/>
                </a:lnTo>
                <a:lnTo>
                  <a:pt x="16" y="392"/>
                </a:lnTo>
                <a:lnTo>
                  <a:pt x="16" y="392"/>
                </a:lnTo>
                <a:lnTo>
                  <a:pt x="16" y="392"/>
                </a:lnTo>
                <a:lnTo>
                  <a:pt x="16" y="400"/>
                </a:lnTo>
                <a:lnTo>
                  <a:pt x="0" y="408"/>
                </a:lnTo>
                <a:lnTo>
                  <a:pt x="0" y="416"/>
                </a:lnTo>
                <a:lnTo>
                  <a:pt x="8" y="416"/>
                </a:lnTo>
                <a:lnTo>
                  <a:pt x="8" y="416"/>
                </a:lnTo>
                <a:lnTo>
                  <a:pt x="8" y="416"/>
                </a:lnTo>
                <a:lnTo>
                  <a:pt x="8" y="424"/>
                </a:lnTo>
                <a:lnTo>
                  <a:pt x="8" y="432"/>
                </a:lnTo>
                <a:lnTo>
                  <a:pt x="168" y="416"/>
                </a:lnTo>
                <a:lnTo>
                  <a:pt x="168" y="416"/>
                </a:lnTo>
                <a:lnTo>
                  <a:pt x="168" y="440"/>
                </a:lnTo>
                <a:lnTo>
                  <a:pt x="168" y="440"/>
                </a:lnTo>
                <a:lnTo>
                  <a:pt x="160" y="448"/>
                </a:lnTo>
                <a:lnTo>
                  <a:pt x="160" y="464"/>
                </a:lnTo>
                <a:lnTo>
                  <a:pt x="168" y="464"/>
                </a:lnTo>
                <a:lnTo>
                  <a:pt x="184" y="488"/>
                </a:lnTo>
                <a:lnTo>
                  <a:pt x="184" y="496"/>
                </a:lnTo>
                <a:lnTo>
                  <a:pt x="184" y="496"/>
                </a:lnTo>
                <a:lnTo>
                  <a:pt x="200" y="496"/>
                </a:lnTo>
                <a:lnTo>
                  <a:pt x="200" y="496"/>
                </a:lnTo>
                <a:lnTo>
                  <a:pt x="208" y="488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34" name="Minnesota">
            <a:extLst>
              <a:ext uri="{FF2B5EF4-FFF2-40B4-BE49-F238E27FC236}">
                <a16:creationId xmlns:a16="http://schemas.microsoft.com/office/drawing/2014/main" id="{F4AFA398-1EF9-4ACF-B938-09A53B171F09}"/>
              </a:ext>
            </a:extLst>
          </p:cNvPr>
          <p:cNvSpPr>
            <a:spLocks/>
          </p:cNvSpPr>
          <p:nvPr/>
        </p:nvSpPr>
        <p:spPr bwMode="auto">
          <a:xfrm>
            <a:off x="4695337" y="2222646"/>
            <a:ext cx="817472" cy="898513"/>
          </a:xfrm>
          <a:custGeom>
            <a:avLst/>
            <a:gdLst/>
            <a:ahLst/>
            <a:cxnLst>
              <a:cxn ang="0">
                <a:pos x="424" y="544"/>
              </a:cxn>
              <a:cxn ang="0">
                <a:pos x="376" y="496"/>
              </a:cxn>
              <a:cxn ang="0">
                <a:pos x="352" y="488"/>
              </a:cxn>
              <a:cxn ang="0">
                <a:pos x="344" y="480"/>
              </a:cxn>
              <a:cxn ang="0">
                <a:pos x="336" y="480"/>
              </a:cxn>
              <a:cxn ang="0">
                <a:pos x="312" y="464"/>
              </a:cxn>
              <a:cxn ang="0">
                <a:pos x="320" y="440"/>
              </a:cxn>
              <a:cxn ang="0">
                <a:pos x="312" y="416"/>
              </a:cxn>
              <a:cxn ang="0">
                <a:pos x="320" y="392"/>
              </a:cxn>
              <a:cxn ang="0">
                <a:pos x="304" y="384"/>
              </a:cxn>
              <a:cxn ang="0">
                <a:pos x="304" y="368"/>
              </a:cxn>
              <a:cxn ang="0">
                <a:pos x="336" y="336"/>
              </a:cxn>
              <a:cxn ang="0">
                <a:pos x="344" y="272"/>
              </a:cxn>
              <a:cxn ang="0">
                <a:pos x="376" y="240"/>
              </a:cxn>
              <a:cxn ang="0">
                <a:pos x="456" y="152"/>
              </a:cxn>
              <a:cxn ang="0">
                <a:pos x="520" y="120"/>
              </a:cxn>
              <a:cxn ang="0">
                <a:pos x="520" y="120"/>
              </a:cxn>
              <a:cxn ang="0">
                <a:pos x="488" y="120"/>
              </a:cxn>
              <a:cxn ang="0">
                <a:pos x="432" y="120"/>
              </a:cxn>
              <a:cxn ang="0">
                <a:pos x="424" y="104"/>
              </a:cxn>
              <a:cxn ang="0">
                <a:pos x="368" y="120"/>
              </a:cxn>
              <a:cxn ang="0">
                <a:pos x="352" y="112"/>
              </a:cxn>
              <a:cxn ang="0">
                <a:pos x="328" y="112"/>
              </a:cxn>
              <a:cxn ang="0">
                <a:pos x="312" y="88"/>
              </a:cxn>
              <a:cxn ang="0">
                <a:pos x="312" y="80"/>
              </a:cxn>
              <a:cxn ang="0">
                <a:pos x="288" y="80"/>
              </a:cxn>
              <a:cxn ang="0">
                <a:pos x="248" y="88"/>
              </a:cxn>
              <a:cxn ang="0">
                <a:pos x="232" y="88"/>
              </a:cxn>
              <a:cxn ang="0">
                <a:pos x="200" y="72"/>
              </a:cxn>
              <a:cxn ang="0">
                <a:pos x="200" y="64"/>
              </a:cxn>
              <a:cxn ang="0">
                <a:pos x="168" y="64"/>
              </a:cxn>
              <a:cxn ang="0">
                <a:pos x="168" y="24"/>
              </a:cxn>
              <a:cxn ang="0">
                <a:pos x="136" y="0"/>
              </a:cxn>
              <a:cxn ang="0">
                <a:pos x="136" y="32"/>
              </a:cxn>
              <a:cxn ang="0">
                <a:pos x="0" y="40"/>
              </a:cxn>
              <a:cxn ang="0">
                <a:pos x="8" y="72"/>
              </a:cxn>
              <a:cxn ang="0">
                <a:pos x="8" y="152"/>
              </a:cxn>
              <a:cxn ang="0">
                <a:pos x="24" y="168"/>
              </a:cxn>
              <a:cxn ang="0">
                <a:pos x="24" y="232"/>
              </a:cxn>
              <a:cxn ang="0">
                <a:pos x="32" y="256"/>
              </a:cxn>
              <a:cxn ang="0">
                <a:pos x="32" y="296"/>
              </a:cxn>
              <a:cxn ang="0">
                <a:pos x="48" y="320"/>
              </a:cxn>
              <a:cxn ang="0">
                <a:pos x="48" y="352"/>
              </a:cxn>
              <a:cxn ang="0">
                <a:pos x="32" y="368"/>
              </a:cxn>
              <a:cxn ang="0">
                <a:pos x="40" y="400"/>
              </a:cxn>
              <a:cxn ang="0">
                <a:pos x="56" y="408"/>
              </a:cxn>
              <a:cxn ang="0">
                <a:pos x="56" y="584"/>
              </a:cxn>
              <a:cxn ang="0">
                <a:pos x="56" y="592"/>
              </a:cxn>
              <a:cxn ang="0">
                <a:pos x="432" y="584"/>
              </a:cxn>
            </a:cxnLst>
            <a:rect l="0" t="0" r="r" b="b"/>
            <a:pathLst>
              <a:path w="528" h="592">
                <a:moveTo>
                  <a:pt x="432" y="584"/>
                </a:moveTo>
                <a:lnTo>
                  <a:pt x="432" y="576"/>
                </a:lnTo>
                <a:lnTo>
                  <a:pt x="424" y="544"/>
                </a:lnTo>
                <a:lnTo>
                  <a:pt x="400" y="536"/>
                </a:lnTo>
                <a:lnTo>
                  <a:pt x="376" y="512"/>
                </a:lnTo>
                <a:lnTo>
                  <a:pt x="376" y="496"/>
                </a:lnTo>
                <a:lnTo>
                  <a:pt x="376" y="496"/>
                </a:lnTo>
                <a:lnTo>
                  <a:pt x="352" y="488"/>
                </a:lnTo>
                <a:lnTo>
                  <a:pt x="352" y="488"/>
                </a:lnTo>
                <a:lnTo>
                  <a:pt x="344" y="480"/>
                </a:lnTo>
                <a:lnTo>
                  <a:pt x="344" y="480"/>
                </a:lnTo>
                <a:lnTo>
                  <a:pt x="344" y="480"/>
                </a:lnTo>
                <a:lnTo>
                  <a:pt x="344" y="480"/>
                </a:lnTo>
                <a:lnTo>
                  <a:pt x="336" y="480"/>
                </a:lnTo>
                <a:lnTo>
                  <a:pt x="336" y="480"/>
                </a:lnTo>
                <a:lnTo>
                  <a:pt x="328" y="480"/>
                </a:lnTo>
                <a:lnTo>
                  <a:pt x="312" y="464"/>
                </a:lnTo>
                <a:lnTo>
                  <a:pt x="312" y="464"/>
                </a:lnTo>
                <a:lnTo>
                  <a:pt x="312" y="456"/>
                </a:lnTo>
                <a:lnTo>
                  <a:pt x="320" y="448"/>
                </a:lnTo>
                <a:lnTo>
                  <a:pt x="320" y="440"/>
                </a:lnTo>
                <a:lnTo>
                  <a:pt x="312" y="432"/>
                </a:lnTo>
                <a:lnTo>
                  <a:pt x="312" y="424"/>
                </a:lnTo>
                <a:lnTo>
                  <a:pt x="312" y="416"/>
                </a:lnTo>
                <a:lnTo>
                  <a:pt x="320" y="392"/>
                </a:lnTo>
                <a:lnTo>
                  <a:pt x="320" y="392"/>
                </a:lnTo>
                <a:lnTo>
                  <a:pt x="320" y="392"/>
                </a:lnTo>
                <a:lnTo>
                  <a:pt x="312" y="384"/>
                </a:lnTo>
                <a:lnTo>
                  <a:pt x="312" y="384"/>
                </a:lnTo>
                <a:lnTo>
                  <a:pt x="304" y="384"/>
                </a:lnTo>
                <a:lnTo>
                  <a:pt x="304" y="384"/>
                </a:lnTo>
                <a:lnTo>
                  <a:pt x="304" y="368"/>
                </a:lnTo>
                <a:lnTo>
                  <a:pt x="304" y="368"/>
                </a:lnTo>
                <a:lnTo>
                  <a:pt x="304" y="360"/>
                </a:lnTo>
                <a:lnTo>
                  <a:pt x="312" y="352"/>
                </a:lnTo>
                <a:lnTo>
                  <a:pt x="336" y="336"/>
                </a:lnTo>
                <a:lnTo>
                  <a:pt x="344" y="328"/>
                </a:lnTo>
                <a:lnTo>
                  <a:pt x="344" y="328"/>
                </a:lnTo>
                <a:lnTo>
                  <a:pt x="344" y="272"/>
                </a:lnTo>
                <a:lnTo>
                  <a:pt x="336" y="272"/>
                </a:lnTo>
                <a:lnTo>
                  <a:pt x="344" y="264"/>
                </a:lnTo>
                <a:lnTo>
                  <a:pt x="376" y="240"/>
                </a:lnTo>
                <a:lnTo>
                  <a:pt x="416" y="200"/>
                </a:lnTo>
                <a:lnTo>
                  <a:pt x="424" y="176"/>
                </a:lnTo>
                <a:lnTo>
                  <a:pt x="456" y="152"/>
                </a:lnTo>
                <a:lnTo>
                  <a:pt x="488" y="152"/>
                </a:lnTo>
                <a:lnTo>
                  <a:pt x="512" y="136"/>
                </a:lnTo>
                <a:lnTo>
                  <a:pt x="520" y="120"/>
                </a:lnTo>
                <a:lnTo>
                  <a:pt x="528" y="120"/>
                </a:lnTo>
                <a:lnTo>
                  <a:pt x="520" y="120"/>
                </a:lnTo>
                <a:lnTo>
                  <a:pt x="520" y="120"/>
                </a:lnTo>
                <a:lnTo>
                  <a:pt x="504" y="128"/>
                </a:lnTo>
                <a:lnTo>
                  <a:pt x="496" y="128"/>
                </a:lnTo>
                <a:lnTo>
                  <a:pt x="488" y="120"/>
                </a:lnTo>
                <a:lnTo>
                  <a:pt x="488" y="120"/>
                </a:lnTo>
                <a:lnTo>
                  <a:pt x="432" y="120"/>
                </a:lnTo>
                <a:lnTo>
                  <a:pt x="432" y="120"/>
                </a:lnTo>
                <a:lnTo>
                  <a:pt x="432" y="104"/>
                </a:lnTo>
                <a:lnTo>
                  <a:pt x="432" y="104"/>
                </a:lnTo>
                <a:lnTo>
                  <a:pt x="424" y="104"/>
                </a:lnTo>
                <a:lnTo>
                  <a:pt x="408" y="128"/>
                </a:lnTo>
                <a:lnTo>
                  <a:pt x="384" y="128"/>
                </a:lnTo>
                <a:lnTo>
                  <a:pt x="368" y="120"/>
                </a:lnTo>
                <a:lnTo>
                  <a:pt x="368" y="112"/>
                </a:lnTo>
                <a:lnTo>
                  <a:pt x="368" y="112"/>
                </a:lnTo>
                <a:lnTo>
                  <a:pt x="352" y="112"/>
                </a:lnTo>
                <a:lnTo>
                  <a:pt x="352" y="96"/>
                </a:lnTo>
                <a:lnTo>
                  <a:pt x="344" y="96"/>
                </a:lnTo>
                <a:lnTo>
                  <a:pt x="328" y="112"/>
                </a:lnTo>
                <a:lnTo>
                  <a:pt x="328" y="112"/>
                </a:lnTo>
                <a:lnTo>
                  <a:pt x="320" y="96"/>
                </a:lnTo>
                <a:lnTo>
                  <a:pt x="312" y="88"/>
                </a:lnTo>
                <a:lnTo>
                  <a:pt x="304" y="88"/>
                </a:lnTo>
                <a:lnTo>
                  <a:pt x="304" y="80"/>
                </a:lnTo>
                <a:lnTo>
                  <a:pt x="312" y="80"/>
                </a:lnTo>
                <a:lnTo>
                  <a:pt x="312" y="80"/>
                </a:lnTo>
                <a:lnTo>
                  <a:pt x="304" y="80"/>
                </a:lnTo>
                <a:lnTo>
                  <a:pt x="288" y="80"/>
                </a:lnTo>
                <a:lnTo>
                  <a:pt x="264" y="72"/>
                </a:lnTo>
                <a:lnTo>
                  <a:pt x="256" y="72"/>
                </a:lnTo>
                <a:lnTo>
                  <a:pt x="248" y="88"/>
                </a:lnTo>
                <a:lnTo>
                  <a:pt x="232" y="88"/>
                </a:lnTo>
                <a:lnTo>
                  <a:pt x="232" y="88"/>
                </a:lnTo>
                <a:lnTo>
                  <a:pt x="232" y="88"/>
                </a:lnTo>
                <a:lnTo>
                  <a:pt x="224" y="72"/>
                </a:lnTo>
                <a:lnTo>
                  <a:pt x="224" y="72"/>
                </a:lnTo>
                <a:lnTo>
                  <a:pt x="200" y="72"/>
                </a:lnTo>
                <a:lnTo>
                  <a:pt x="200" y="72"/>
                </a:lnTo>
                <a:lnTo>
                  <a:pt x="200" y="64"/>
                </a:lnTo>
                <a:lnTo>
                  <a:pt x="200" y="64"/>
                </a:lnTo>
                <a:lnTo>
                  <a:pt x="192" y="72"/>
                </a:lnTo>
                <a:lnTo>
                  <a:pt x="176" y="72"/>
                </a:lnTo>
                <a:lnTo>
                  <a:pt x="168" y="64"/>
                </a:lnTo>
                <a:lnTo>
                  <a:pt x="168" y="56"/>
                </a:lnTo>
                <a:lnTo>
                  <a:pt x="168" y="24"/>
                </a:lnTo>
                <a:lnTo>
                  <a:pt x="168" y="24"/>
                </a:lnTo>
                <a:lnTo>
                  <a:pt x="152" y="0"/>
                </a:lnTo>
                <a:lnTo>
                  <a:pt x="152" y="0"/>
                </a:lnTo>
                <a:lnTo>
                  <a:pt x="136" y="0"/>
                </a:lnTo>
                <a:lnTo>
                  <a:pt x="136" y="0"/>
                </a:lnTo>
                <a:lnTo>
                  <a:pt x="136" y="32"/>
                </a:lnTo>
                <a:lnTo>
                  <a:pt x="136" y="32"/>
                </a:lnTo>
                <a:lnTo>
                  <a:pt x="128" y="40"/>
                </a:lnTo>
                <a:lnTo>
                  <a:pt x="128" y="40"/>
                </a:lnTo>
                <a:lnTo>
                  <a:pt x="0" y="40"/>
                </a:lnTo>
                <a:lnTo>
                  <a:pt x="0" y="40"/>
                </a:lnTo>
                <a:lnTo>
                  <a:pt x="8" y="72"/>
                </a:lnTo>
                <a:lnTo>
                  <a:pt x="8" y="72"/>
                </a:lnTo>
                <a:lnTo>
                  <a:pt x="8" y="88"/>
                </a:lnTo>
                <a:lnTo>
                  <a:pt x="8" y="128"/>
                </a:lnTo>
                <a:lnTo>
                  <a:pt x="8" y="152"/>
                </a:lnTo>
                <a:lnTo>
                  <a:pt x="16" y="160"/>
                </a:lnTo>
                <a:lnTo>
                  <a:pt x="16" y="160"/>
                </a:lnTo>
                <a:lnTo>
                  <a:pt x="24" y="168"/>
                </a:lnTo>
                <a:lnTo>
                  <a:pt x="24" y="200"/>
                </a:lnTo>
                <a:lnTo>
                  <a:pt x="24" y="216"/>
                </a:lnTo>
                <a:lnTo>
                  <a:pt x="24" y="232"/>
                </a:lnTo>
                <a:lnTo>
                  <a:pt x="24" y="240"/>
                </a:lnTo>
                <a:lnTo>
                  <a:pt x="24" y="240"/>
                </a:lnTo>
                <a:lnTo>
                  <a:pt x="32" y="256"/>
                </a:lnTo>
                <a:lnTo>
                  <a:pt x="32" y="256"/>
                </a:lnTo>
                <a:lnTo>
                  <a:pt x="32" y="272"/>
                </a:lnTo>
                <a:lnTo>
                  <a:pt x="32" y="296"/>
                </a:lnTo>
                <a:lnTo>
                  <a:pt x="32" y="296"/>
                </a:lnTo>
                <a:lnTo>
                  <a:pt x="40" y="304"/>
                </a:lnTo>
                <a:lnTo>
                  <a:pt x="48" y="320"/>
                </a:lnTo>
                <a:lnTo>
                  <a:pt x="48" y="320"/>
                </a:lnTo>
                <a:lnTo>
                  <a:pt x="48" y="344"/>
                </a:lnTo>
                <a:lnTo>
                  <a:pt x="48" y="352"/>
                </a:lnTo>
                <a:lnTo>
                  <a:pt x="48" y="352"/>
                </a:lnTo>
                <a:lnTo>
                  <a:pt x="32" y="368"/>
                </a:lnTo>
                <a:lnTo>
                  <a:pt x="32" y="368"/>
                </a:lnTo>
                <a:lnTo>
                  <a:pt x="24" y="376"/>
                </a:lnTo>
                <a:lnTo>
                  <a:pt x="24" y="384"/>
                </a:lnTo>
                <a:lnTo>
                  <a:pt x="40" y="400"/>
                </a:lnTo>
                <a:lnTo>
                  <a:pt x="48" y="408"/>
                </a:lnTo>
                <a:lnTo>
                  <a:pt x="56" y="408"/>
                </a:lnTo>
                <a:lnTo>
                  <a:pt x="56" y="408"/>
                </a:lnTo>
                <a:lnTo>
                  <a:pt x="56" y="448"/>
                </a:lnTo>
                <a:lnTo>
                  <a:pt x="48" y="544"/>
                </a:lnTo>
                <a:lnTo>
                  <a:pt x="56" y="584"/>
                </a:lnTo>
                <a:lnTo>
                  <a:pt x="56" y="592"/>
                </a:lnTo>
                <a:lnTo>
                  <a:pt x="56" y="592"/>
                </a:lnTo>
                <a:lnTo>
                  <a:pt x="56" y="592"/>
                </a:lnTo>
                <a:lnTo>
                  <a:pt x="136" y="592"/>
                </a:lnTo>
                <a:lnTo>
                  <a:pt x="400" y="592"/>
                </a:lnTo>
                <a:lnTo>
                  <a:pt x="432" y="58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grpSp>
        <p:nvGrpSpPr>
          <p:cNvPr id="35" name="Michigan">
            <a:extLst>
              <a:ext uri="{FF2B5EF4-FFF2-40B4-BE49-F238E27FC236}">
                <a16:creationId xmlns:a16="http://schemas.microsoft.com/office/drawing/2014/main" id="{E16EC39E-8263-46BD-9F8C-07C192C40627}"/>
              </a:ext>
            </a:extLst>
          </p:cNvPr>
          <p:cNvGrpSpPr/>
          <p:nvPr/>
        </p:nvGrpSpPr>
        <p:grpSpPr>
          <a:xfrm>
            <a:off x="5384373" y="2476770"/>
            <a:ext cx="928584" cy="862210"/>
            <a:chOff x="5254608" y="2505382"/>
            <a:chExt cx="881797" cy="862210"/>
          </a:xfrm>
          <a:solidFill>
            <a:srgbClr val="007896"/>
          </a:solidFill>
        </p:grpSpPr>
        <p:sp>
          <p:nvSpPr>
            <p:cNvPr id="36" name="Michigan">
              <a:extLst>
                <a:ext uri="{FF2B5EF4-FFF2-40B4-BE49-F238E27FC236}">
                  <a16:creationId xmlns:a16="http://schemas.microsoft.com/office/drawing/2014/main" id="{9249AE74-E694-4849-AB04-2B0B761B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226" y="2724501"/>
              <a:ext cx="447179" cy="643091"/>
            </a:xfrm>
            <a:custGeom>
              <a:avLst/>
              <a:gdLst/>
              <a:ahLst/>
              <a:cxnLst>
                <a:cxn ang="0">
                  <a:pos x="264" y="376"/>
                </a:cxn>
                <a:cxn ang="0">
                  <a:pos x="264" y="360"/>
                </a:cxn>
                <a:cxn ang="0">
                  <a:pos x="280" y="336"/>
                </a:cxn>
                <a:cxn ang="0">
                  <a:pos x="288" y="320"/>
                </a:cxn>
                <a:cxn ang="0">
                  <a:pos x="288" y="304"/>
                </a:cxn>
                <a:cxn ang="0">
                  <a:pos x="296" y="296"/>
                </a:cxn>
                <a:cxn ang="0">
                  <a:pos x="304" y="304"/>
                </a:cxn>
                <a:cxn ang="0">
                  <a:pos x="304" y="264"/>
                </a:cxn>
                <a:cxn ang="0">
                  <a:pos x="264" y="160"/>
                </a:cxn>
                <a:cxn ang="0">
                  <a:pos x="240" y="168"/>
                </a:cxn>
                <a:cxn ang="0">
                  <a:pos x="232" y="184"/>
                </a:cxn>
                <a:cxn ang="0">
                  <a:pos x="216" y="200"/>
                </a:cxn>
                <a:cxn ang="0">
                  <a:pos x="216" y="216"/>
                </a:cxn>
                <a:cxn ang="0">
                  <a:pos x="192" y="208"/>
                </a:cxn>
                <a:cxn ang="0">
                  <a:pos x="192" y="176"/>
                </a:cxn>
                <a:cxn ang="0">
                  <a:pos x="208" y="168"/>
                </a:cxn>
                <a:cxn ang="0">
                  <a:pos x="216" y="144"/>
                </a:cxn>
                <a:cxn ang="0">
                  <a:pos x="224" y="128"/>
                </a:cxn>
                <a:cxn ang="0">
                  <a:pos x="216" y="80"/>
                </a:cxn>
                <a:cxn ang="0">
                  <a:pos x="208" y="64"/>
                </a:cxn>
                <a:cxn ang="0">
                  <a:pos x="216" y="64"/>
                </a:cxn>
                <a:cxn ang="0">
                  <a:pos x="200" y="40"/>
                </a:cxn>
                <a:cxn ang="0">
                  <a:pos x="176" y="32"/>
                </a:cxn>
                <a:cxn ang="0">
                  <a:pos x="160" y="24"/>
                </a:cxn>
                <a:cxn ang="0">
                  <a:pos x="144" y="16"/>
                </a:cxn>
                <a:cxn ang="0">
                  <a:pos x="112" y="0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88" y="16"/>
                </a:cxn>
                <a:cxn ang="0">
                  <a:pos x="96" y="40"/>
                </a:cxn>
                <a:cxn ang="0">
                  <a:pos x="96" y="48"/>
                </a:cxn>
                <a:cxn ang="0">
                  <a:pos x="72" y="72"/>
                </a:cxn>
                <a:cxn ang="0">
                  <a:pos x="64" y="112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56" y="72"/>
                </a:cxn>
                <a:cxn ang="0">
                  <a:pos x="40" y="96"/>
                </a:cxn>
                <a:cxn ang="0">
                  <a:pos x="32" y="96"/>
                </a:cxn>
                <a:cxn ang="0">
                  <a:pos x="24" y="104"/>
                </a:cxn>
                <a:cxn ang="0">
                  <a:pos x="24" y="120"/>
                </a:cxn>
                <a:cxn ang="0">
                  <a:pos x="16" y="136"/>
                </a:cxn>
                <a:cxn ang="0">
                  <a:pos x="8" y="184"/>
                </a:cxn>
                <a:cxn ang="0">
                  <a:pos x="8" y="208"/>
                </a:cxn>
                <a:cxn ang="0">
                  <a:pos x="0" y="224"/>
                </a:cxn>
                <a:cxn ang="0">
                  <a:pos x="32" y="280"/>
                </a:cxn>
                <a:cxn ang="0">
                  <a:pos x="32" y="368"/>
                </a:cxn>
                <a:cxn ang="0">
                  <a:pos x="16" y="408"/>
                </a:cxn>
                <a:cxn ang="0">
                  <a:pos x="0" y="424"/>
                </a:cxn>
                <a:cxn ang="0">
                  <a:pos x="152" y="408"/>
                </a:cxn>
                <a:cxn ang="0">
                  <a:pos x="248" y="408"/>
                </a:cxn>
              </a:cxnLst>
              <a:rect l="0" t="0" r="r" b="b"/>
              <a:pathLst>
                <a:path w="304" h="424">
                  <a:moveTo>
                    <a:pt x="248" y="400"/>
                  </a:moveTo>
                  <a:lnTo>
                    <a:pt x="248" y="392"/>
                  </a:lnTo>
                  <a:lnTo>
                    <a:pt x="264" y="376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64" y="360"/>
                  </a:lnTo>
                  <a:lnTo>
                    <a:pt x="264" y="344"/>
                  </a:lnTo>
                  <a:lnTo>
                    <a:pt x="272" y="336"/>
                  </a:lnTo>
                  <a:lnTo>
                    <a:pt x="280" y="336"/>
                  </a:lnTo>
                  <a:lnTo>
                    <a:pt x="288" y="328"/>
                  </a:lnTo>
                  <a:lnTo>
                    <a:pt x="288" y="328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8" y="312"/>
                  </a:lnTo>
                  <a:lnTo>
                    <a:pt x="288" y="304"/>
                  </a:lnTo>
                  <a:lnTo>
                    <a:pt x="288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304" y="304"/>
                  </a:lnTo>
                  <a:lnTo>
                    <a:pt x="304" y="304"/>
                  </a:lnTo>
                  <a:lnTo>
                    <a:pt x="304" y="296"/>
                  </a:lnTo>
                  <a:lnTo>
                    <a:pt x="304" y="264"/>
                  </a:lnTo>
                  <a:lnTo>
                    <a:pt x="304" y="264"/>
                  </a:lnTo>
                  <a:lnTo>
                    <a:pt x="296" y="20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40" y="168"/>
                  </a:lnTo>
                  <a:lnTo>
                    <a:pt x="240" y="168"/>
                  </a:lnTo>
                  <a:lnTo>
                    <a:pt x="232" y="176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24" y="200"/>
                  </a:lnTo>
                  <a:lnTo>
                    <a:pt x="216" y="200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08"/>
                  </a:lnTo>
                  <a:lnTo>
                    <a:pt x="192" y="208"/>
                  </a:lnTo>
                  <a:lnTo>
                    <a:pt x="192" y="192"/>
                  </a:lnTo>
                  <a:lnTo>
                    <a:pt x="192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0" y="176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16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76" y="3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16" y="272"/>
                  </a:lnTo>
                  <a:lnTo>
                    <a:pt x="32" y="280"/>
                  </a:lnTo>
                  <a:lnTo>
                    <a:pt x="40" y="304"/>
                  </a:lnTo>
                  <a:lnTo>
                    <a:pt x="40" y="344"/>
                  </a:lnTo>
                  <a:lnTo>
                    <a:pt x="32" y="368"/>
                  </a:lnTo>
                  <a:lnTo>
                    <a:pt x="24" y="384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16" y="408"/>
                  </a:lnTo>
                  <a:lnTo>
                    <a:pt x="8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152" y="408"/>
                  </a:lnTo>
                  <a:lnTo>
                    <a:pt x="152" y="408"/>
                  </a:lnTo>
                  <a:lnTo>
                    <a:pt x="152" y="424"/>
                  </a:lnTo>
                  <a:lnTo>
                    <a:pt x="152" y="424"/>
                  </a:lnTo>
                  <a:lnTo>
                    <a:pt x="248" y="408"/>
                  </a:lnTo>
                  <a:lnTo>
                    <a:pt x="248" y="408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37" name="Freeform 129">
              <a:extLst>
                <a:ext uri="{FF2B5EF4-FFF2-40B4-BE49-F238E27FC236}">
                  <a16:creationId xmlns:a16="http://schemas.microsoft.com/office/drawing/2014/main" id="{13D99889-2B6C-4E85-A12E-03CE72442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08" y="2505382"/>
              <a:ext cx="669513" cy="364332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112" y="152"/>
                </a:cxn>
                <a:cxn ang="0">
                  <a:pos x="168" y="168"/>
                </a:cxn>
                <a:cxn ang="0">
                  <a:pos x="192" y="200"/>
                </a:cxn>
                <a:cxn ang="0">
                  <a:pos x="200" y="216"/>
                </a:cxn>
                <a:cxn ang="0">
                  <a:pos x="208" y="240"/>
                </a:cxn>
                <a:cxn ang="0">
                  <a:pos x="216" y="224"/>
                </a:cxn>
                <a:cxn ang="0">
                  <a:pos x="240" y="176"/>
                </a:cxn>
                <a:cxn ang="0">
                  <a:pos x="248" y="152"/>
                </a:cxn>
                <a:cxn ang="0">
                  <a:pos x="248" y="176"/>
                </a:cxn>
                <a:cxn ang="0">
                  <a:pos x="264" y="160"/>
                </a:cxn>
                <a:cxn ang="0">
                  <a:pos x="272" y="152"/>
                </a:cxn>
                <a:cxn ang="0">
                  <a:pos x="272" y="168"/>
                </a:cxn>
                <a:cxn ang="0">
                  <a:pos x="280" y="168"/>
                </a:cxn>
                <a:cxn ang="0">
                  <a:pos x="288" y="152"/>
                </a:cxn>
                <a:cxn ang="0">
                  <a:pos x="320" y="136"/>
                </a:cxn>
                <a:cxn ang="0">
                  <a:pos x="336" y="136"/>
                </a:cxn>
                <a:cxn ang="0">
                  <a:pos x="376" y="120"/>
                </a:cxn>
                <a:cxn ang="0">
                  <a:pos x="400" y="144"/>
                </a:cxn>
                <a:cxn ang="0">
                  <a:pos x="400" y="128"/>
                </a:cxn>
                <a:cxn ang="0">
                  <a:pos x="408" y="120"/>
                </a:cxn>
                <a:cxn ang="0">
                  <a:pos x="432" y="120"/>
                </a:cxn>
                <a:cxn ang="0">
                  <a:pos x="456" y="112"/>
                </a:cxn>
                <a:cxn ang="0">
                  <a:pos x="448" y="104"/>
                </a:cxn>
                <a:cxn ang="0">
                  <a:pos x="432" y="72"/>
                </a:cxn>
                <a:cxn ang="0">
                  <a:pos x="408" y="80"/>
                </a:cxn>
                <a:cxn ang="0">
                  <a:pos x="392" y="80"/>
                </a:cxn>
                <a:cxn ang="0">
                  <a:pos x="376" y="56"/>
                </a:cxn>
                <a:cxn ang="0">
                  <a:pos x="360" y="56"/>
                </a:cxn>
                <a:cxn ang="0">
                  <a:pos x="296" y="64"/>
                </a:cxn>
                <a:cxn ang="0">
                  <a:pos x="264" y="96"/>
                </a:cxn>
                <a:cxn ang="0">
                  <a:pos x="248" y="96"/>
                </a:cxn>
                <a:cxn ang="0">
                  <a:pos x="232" y="96"/>
                </a:cxn>
                <a:cxn ang="0">
                  <a:pos x="208" y="88"/>
                </a:cxn>
                <a:cxn ang="0">
                  <a:pos x="168" y="56"/>
                </a:cxn>
                <a:cxn ang="0">
                  <a:pos x="152" y="56"/>
                </a:cxn>
                <a:cxn ang="0">
                  <a:pos x="136" y="72"/>
                </a:cxn>
                <a:cxn ang="0">
                  <a:pos x="136" y="56"/>
                </a:cxn>
                <a:cxn ang="0">
                  <a:pos x="128" y="40"/>
                </a:cxn>
                <a:cxn ang="0">
                  <a:pos x="136" y="40"/>
                </a:cxn>
                <a:cxn ang="0">
                  <a:pos x="136" y="48"/>
                </a:cxn>
                <a:cxn ang="0">
                  <a:pos x="152" y="32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20" y="24"/>
                </a:cxn>
                <a:cxn ang="0">
                  <a:pos x="96" y="56"/>
                </a:cxn>
                <a:cxn ang="0">
                  <a:pos x="56" y="72"/>
                </a:cxn>
                <a:cxn ang="0">
                  <a:pos x="8" y="96"/>
                </a:cxn>
              </a:cxnLst>
              <a:rect l="0" t="0" r="r" b="b"/>
              <a:pathLst>
                <a:path w="456" h="240">
                  <a:moveTo>
                    <a:pt x="0" y="104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56" y="128"/>
                  </a:lnTo>
                  <a:lnTo>
                    <a:pt x="104" y="136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60" y="160"/>
                  </a:lnTo>
                  <a:lnTo>
                    <a:pt x="168" y="160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76" y="168"/>
                  </a:lnTo>
                  <a:lnTo>
                    <a:pt x="192" y="176"/>
                  </a:lnTo>
                  <a:lnTo>
                    <a:pt x="192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200" y="216"/>
                  </a:lnTo>
                  <a:lnTo>
                    <a:pt x="200" y="216"/>
                  </a:lnTo>
                  <a:lnTo>
                    <a:pt x="200" y="224"/>
                  </a:lnTo>
                  <a:lnTo>
                    <a:pt x="200" y="240"/>
                  </a:lnTo>
                  <a:lnTo>
                    <a:pt x="208" y="240"/>
                  </a:lnTo>
                  <a:lnTo>
                    <a:pt x="208" y="240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232" y="192"/>
                  </a:lnTo>
                  <a:lnTo>
                    <a:pt x="240" y="176"/>
                  </a:lnTo>
                  <a:lnTo>
                    <a:pt x="240" y="176"/>
                  </a:lnTo>
                  <a:lnTo>
                    <a:pt x="240" y="152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48" y="168"/>
                  </a:lnTo>
                  <a:lnTo>
                    <a:pt x="248" y="176"/>
                  </a:lnTo>
                  <a:lnTo>
                    <a:pt x="248" y="176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80" y="152"/>
                  </a:lnTo>
                  <a:lnTo>
                    <a:pt x="280" y="152"/>
                  </a:lnTo>
                  <a:lnTo>
                    <a:pt x="272" y="160"/>
                  </a:lnTo>
                  <a:lnTo>
                    <a:pt x="272" y="168"/>
                  </a:lnTo>
                  <a:lnTo>
                    <a:pt x="272" y="176"/>
                  </a:lnTo>
                  <a:lnTo>
                    <a:pt x="272" y="176"/>
                  </a:lnTo>
                  <a:lnTo>
                    <a:pt x="272" y="176"/>
                  </a:lnTo>
                  <a:lnTo>
                    <a:pt x="280" y="168"/>
                  </a:lnTo>
                  <a:lnTo>
                    <a:pt x="288" y="160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96" y="136"/>
                  </a:lnTo>
                  <a:lnTo>
                    <a:pt x="304" y="136"/>
                  </a:lnTo>
                  <a:lnTo>
                    <a:pt x="320" y="136"/>
                  </a:lnTo>
                  <a:lnTo>
                    <a:pt x="320" y="136"/>
                  </a:lnTo>
                  <a:lnTo>
                    <a:pt x="320" y="136"/>
                  </a:lnTo>
                  <a:lnTo>
                    <a:pt x="320" y="136"/>
                  </a:lnTo>
                  <a:lnTo>
                    <a:pt x="336" y="136"/>
                  </a:lnTo>
                  <a:lnTo>
                    <a:pt x="336" y="136"/>
                  </a:lnTo>
                  <a:lnTo>
                    <a:pt x="344" y="120"/>
                  </a:lnTo>
                  <a:lnTo>
                    <a:pt x="344" y="120"/>
                  </a:lnTo>
                  <a:lnTo>
                    <a:pt x="376" y="120"/>
                  </a:lnTo>
                  <a:lnTo>
                    <a:pt x="376" y="120"/>
                  </a:lnTo>
                  <a:lnTo>
                    <a:pt x="384" y="128"/>
                  </a:lnTo>
                  <a:lnTo>
                    <a:pt x="400" y="136"/>
                  </a:lnTo>
                  <a:lnTo>
                    <a:pt x="400" y="144"/>
                  </a:lnTo>
                  <a:lnTo>
                    <a:pt x="408" y="144"/>
                  </a:lnTo>
                  <a:lnTo>
                    <a:pt x="408" y="144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8" y="128"/>
                  </a:lnTo>
                  <a:lnTo>
                    <a:pt x="416" y="128"/>
                  </a:lnTo>
                  <a:lnTo>
                    <a:pt x="424" y="120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56" y="120"/>
                  </a:lnTo>
                  <a:lnTo>
                    <a:pt x="456" y="112"/>
                  </a:lnTo>
                  <a:lnTo>
                    <a:pt x="456" y="112"/>
                  </a:lnTo>
                  <a:lnTo>
                    <a:pt x="456" y="112"/>
                  </a:lnTo>
                  <a:lnTo>
                    <a:pt x="456" y="112"/>
                  </a:lnTo>
                  <a:lnTo>
                    <a:pt x="448" y="104"/>
                  </a:lnTo>
                  <a:lnTo>
                    <a:pt x="448" y="104"/>
                  </a:lnTo>
                  <a:lnTo>
                    <a:pt x="432" y="104"/>
                  </a:lnTo>
                  <a:lnTo>
                    <a:pt x="432" y="104"/>
                  </a:lnTo>
                  <a:lnTo>
                    <a:pt x="432" y="96"/>
                  </a:lnTo>
                  <a:lnTo>
                    <a:pt x="432" y="72"/>
                  </a:lnTo>
                  <a:lnTo>
                    <a:pt x="424" y="72"/>
                  </a:lnTo>
                  <a:lnTo>
                    <a:pt x="416" y="80"/>
                  </a:lnTo>
                  <a:lnTo>
                    <a:pt x="416" y="80"/>
                  </a:lnTo>
                  <a:lnTo>
                    <a:pt x="408" y="80"/>
                  </a:lnTo>
                  <a:lnTo>
                    <a:pt x="400" y="80"/>
                  </a:lnTo>
                  <a:lnTo>
                    <a:pt x="400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72"/>
                  </a:lnTo>
                  <a:lnTo>
                    <a:pt x="376" y="56"/>
                  </a:lnTo>
                  <a:lnTo>
                    <a:pt x="376" y="56"/>
                  </a:lnTo>
                  <a:lnTo>
                    <a:pt x="376" y="48"/>
                  </a:lnTo>
                  <a:lnTo>
                    <a:pt x="376" y="48"/>
                  </a:lnTo>
                  <a:lnTo>
                    <a:pt x="360" y="56"/>
                  </a:lnTo>
                  <a:lnTo>
                    <a:pt x="344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48" y="96"/>
                  </a:lnTo>
                  <a:lnTo>
                    <a:pt x="248" y="96"/>
                  </a:lnTo>
                  <a:lnTo>
                    <a:pt x="248" y="88"/>
                  </a:lnTo>
                  <a:lnTo>
                    <a:pt x="240" y="88"/>
                  </a:lnTo>
                  <a:lnTo>
                    <a:pt x="232" y="88"/>
                  </a:lnTo>
                  <a:lnTo>
                    <a:pt x="232" y="96"/>
                  </a:lnTo>
                  <a:lnTo>
                    <a:pt x="232" y="96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08" y="88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84" y="56"/>
                  </a:lnTo>
                  <a:lnTo>
                    <a:pt x="168" y="56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48"/>
                  </a:lnTo>
                  <a:lnTo>
                    <a:pt x="136" y="56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68" y="1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2" y="88"/>
                  </a:lnTo>
                  <a:lnTo>
                    <a:pt x="8" y="96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</p:grpSp>
      <p:sp>
        <p:nvSpPr>
          <p:cNvPr id="38" name="Massachusetts">
            <a:extLst>
              <a:ext uri="{FF2B5EF4-FFF2-40B4-BE49-F238E27FC236}">
                <a16:creationId xmlns:a16="http://schemas.microsoft.com/office/drawing/2014/main" id="{C89D0BF7-3701-40B4-AAC2-BFBE8FD1BB99}"/>
              </a:ext>
            </a:extLst>
          </p:cNvPr>
          <p:cNvSpPr>
            <a:spLocks/>
          </p:cNvSpPr>
          <p:nvPr/>
        </p:nvSpPr>
        <p:spPr bwMode="auto">
          <a:xfrm>
            <a:off x="7280929" y="2854069"/>
            <a:ext cx="408735" cy="206152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0" y="56"/>
              </a:cxn>
              <a:cxn ang="0">
                <a:pos x="136" y="24"/>
              </a:cxn>
              <a:cxn ang="0">
                <a:pos x="144" y="16"/>
              </a:cxn>
              <a:cxn ang="0">
                <a:pos x="152" y="0"/>
              </a:cxn>
              <a:cxn ang="0">
                <a:pos x="168" y="0"/>
              </a:cxn>
              <a:cxn ang="0">
                <a:pos x="168" y="8"/>
              </a:cxn>
              <a:cxn ang="0">
                <a:pos x="184" y="16"/>
              </a:cxn>
              <a:cxn ang="0">
                <a:pos x="184" y="24"/>
              </a:cxn>
              <a:cxn ang="0">
                <a:pos x="176" y="32"/>
              </a:cxn>
              <a:cxn ang="0">
                <a:pos x="176" y="32"/>
              </a:cxn>
              <a:cxn ang="0">
                <a:pos x="176" y="40"/>
              </a:cxn>
              <a:cxn ang="0">
                <a:pos x="168" y="56"/>
              </a:cxn>
              <a:cxn ang="0">
                <a:pos x="184" y="56"/>
              </a:cxn>
              <a:cxn ang="0">
                <a:pos x="200" y="64"/>
              </a:cxn>
              <a:cxn ang="0">
                <a:pos x="208" y="64"/>
              </a:cxn>
              <a:cxn ang="0">
                <a:pos x="208" y="72"/>
              </a:cxn>
              <a:cxn ang="0">
                <a:pos x="216" y="80"/>
              </a:cxn>
              <a:cxn ang="0">
                <a:pos x="216" y="88"/>
              </a:cxn>
              <a:cxn ang="0">
                <a:pos x="224" y="96"/>
              </a:cxn>
              <a:cxn ang="0">
                <a:pos x="256" y="88"/>
              </a:cxn>
              <a:cxn ang="0">
                <a:pos x="248" y="72"/>
              </a:cxn>
              <a:cxn ang="0">
                <a:pos x="240" y="64"/>
              </a:cxn>
              <a:cxn ang="0">
                <a:pos x="232" y="64"/>
              </a:cxn>
              <a:cxn ang="0">
                <a:pos x="240" y="56"/>
              </a:cxn>
              <a:cxn ang="0">
                <a:pos x="264" y="72"/>
              </a:cxn>
              <a:cxn ang="0">
                <a:pos x="264" y="96"/>
              </a:cxn>
              <a:cxn ang="0">
                <a:pos x="256" y="96"/>
              </a:cxn>
              <a:cxn ang="0">
                <a:pos x="240" y="104"/>
              </a:cxn>
              <a:cxn ang="0">
                <a:pos x="232" y="120"/>
              </a:cxn>
              <a:cxn ang="0">
                <a:pos x="224" y="128"/>
              </a:cxn>
              <a:cxn ang="0">
                <a:pos x="216" y="120"/>
              </a:cxn>
              <a:cxn ang="0">
                <a:pos x="216" y="112"/>
              </a:cxn>
              <a:cxn ang="0">
                <a:pos x="208" y="104"/>
              </a:cxn>
              <a:cxn ang="0">
                <a:pos x="208" y="120"/>
              </a:cxn>
              <a:cxn ang="0">
                <a:pos x="208" y="112"/>
              </a:cxn>
              <a:cxn ang="0">
                <a:pos x="200" y="120"/>
              </a:cxn>
              <a:cxn ang="0">
                <a:pos x="200" y="136"/>
              </a:cxn>
              <a:cxn ang="0">
                <a:pos x="184" y="136"/>
              </a:cxn>
              <a:cxn ang="0">
                <a:pos x="176" y="120"/>
              </a:cxn>
              <a:cxn ang="0">
                <a:pos x="168" y="112"/>
              </a:cxn>
              <a:cxn ang="0">
                <a:pos x="160" y="104"/>
              </a:cxn>
              <a:cxn ang="0">
                <a:pos x="160" y="104"/>
              </a:cxn>
              <a:cxn ang="0">
                <a:pos x="152" y="88"/>
              </a:cxn>
              <a:cxn ang="0">
                <a:pos x="128" y="96"/>
              </a:cxn>
              <a:cxn ang="0">
                <a:pos x="128" y="96"/>
              </a:cxn>
              <a:cxn ang="0">
                <a:pos x="56" y="112"/>
              </a:cxn>
              <a:cxn ang="0">
                <a:pos x="56" y="120"/>
              </a:cxn>
              <a:cxn ang="0">
                <a:pos x="56" y="112"/>
              </a:cxn>
              <a:cxn ang="0">
                <a:pos x="0" y="128"/>
              </a:cxn>
            </a:cxnLst>
            <a:rect l="0" t="0" r="r" b="b"/>
            <a:pathLst>
              <a:path w="264" h="136">
                <a:moveTo>
                  <a:pt x="0" y="128"/>
                </a:moveTo>
                <a:lnTo>
                  <a:pt x="0" y="128"/>
                </a:lnTo>
                <a:lnTo>
                  <a:pt x="0" y="56"/>
                </a:lnTo>
                <a:lnTo>
                  <a:pt x="0" y="56"/>
                </a:lnTo>
                <a:lnTo>
                  <a:pt x="56" y="40"/>
                </a:lnTo>
                <a:lnTo>
                  <a:pt x="136" y="24"/>
                </a:lnTo>
                <a:lnTo>
                  <a:pt x="136" y="24"/>
                </a:lnTo>
                <a:lnTo>
                  <a:pt x="144" y="16"/>
                </a:lnTo>
                <a:lnTo>
                  <a:pt x="144" y="8"/>
                </a:lnTo>
                <a:lnTo>
                  <a:pt x="152" y="0"/>
                </a:lnTo>
                <a:lnTo>
                  <a:pt x="168" y="0"/>
                </a:lnTo>
                <a:lnTo>
                  <a:pt x="168" y="0"/>
                </a:lnTo>
                <a:lnTo>
                  <a:pt x="168" y="0"/>
                </a:lnTo>
                <a:lnTo>
                  <a:pt x="168" y="8"/>
                </a:lnTo>
                <a:lnTo>
                  <a:pt x="184" y="16"/>
                </a:lnTo>
                <a:lnTo>
                  <a:pt x="184" y="16"/>
                </a:lnTo>
                <a:lnTo>
                  <a:pt x="192" y="16"/>
                </a:lnTo>
                <a:lnTo>
                  <a:pt x="184" y="24"/>
                </a:lnTo>
                <a:lnTo>
                  <a:pt x="176" y="24"/>
                </a:lnTo>
                <a:lnTo>
                  <a:pt x="176" y="32"/>
                </a:lnTo>
                <a:lnTo>
                  <a:pt x="176" y="32"/>
                </a:lnTo>
                <a:lnTo>
                  <a:pt x="176" y="32"/>
                </a:lnTo>
                <a:lnTo>
                  <a:pt x="176" y="32"/>
                </a:lnTo>
                <a:lnTo>
                  <a:pt x="176" y="40"/>
                </a:lnTo>
                <a:lnTo>
                  <a:pt x="168" y="48"/>
                </a:lnTo>
                <a:lnTo>
                  <a:pt x="168" y="56"/>
                </a:lnTo>
                <a:lnTo>
                  <a:pt x="184" y="56"/>
                </a:lnTo>
                <a:lnTo>
                  <a:pt x="184" y="56"/>
                </a:lnTo>
                <a:lnTo>
                  <a:pt x="192" y="56"/>
                </a:lnTo>
                <a:lnTo>
                  <a:pt x="200" y="64"/>
                </a:lnTo>
                <a:lnTo>
                  <a:pt x="200" y="64"/>
                </a:lnTo>
                <a:lnTo>
                  <a:pt x="208" y="64"/>
                </a:lnTo>
                <a:lnTo>
                  <a:pt x="208" y="64"/>
                </a:lnTo>
                <a:lnTo>
                  <a:pt x="208" y="72"/>
                </a:lnTo>
                <a:lnTo>
                  <a:pt x="208" y="80"/>
                </a:lnTo>
                <a:lnTo>
                  <a:pt x="216" y="80"/>
                </a:lnTo>
                <a:lnTo>
                  <a:pt x="216" y="80"/>
                </a:lnTo>
                <a:lnTo>
                  <a:pt x="216" y="88"/>
                </a:lnTo>
                <a:lnTo>
                  <a:pt x="216" y="88"/>
                </a:lnTo>
                <a:lnTo>
                  <a:pt x="224" y="96"/>
                </a:lnTo>
                <a:lnTo>
                  <a:pt x="248" y="96"/>
                </a:lnTo>
                <a:lnTo>
                  <a:pt x="256" y="88"/>
                </a:lnTo>
                <a:lnTo>
                  <a:pt x="256" y="80"/>
                </a:lnTo>
                <a:lnTo>
                  <a:pt x="248" y="72"/>
                </a:lnTo>
                <a:lnTo>
                  <a:pt x="248" y="64"/>
                </a:lnTo>
                <a:lnTo>
                  <a:pt x="240" y="64"/>
                </a:lnTo>
                <a:lnTo>
                  <a:pt x="240" y="64"/>
                </a:lnTo>
                <a:lnTo>
                  <a:pt x="232" y="64"/>
                </a:lnTo>
                <a:lnTo>
                  <a:pt x="232" y="64"/>
                </a:lnTo>
                <a:lnTo>
                  <a:pt x="240" y="56"/>
                </a:lnTo>
                <a:lnTo>
                  <a:pt x="248" y="56"/>
                </a:lnTo>
                <a:lnTo>
                  <a:pt x="264" y="72"/>
                </a:lnTo>
                <a:lnTo>
                  <a:pt x="264" y="88"/>
                </a:lnTo>
                <a:lnTo>
                  <a:pt x="264" y="96"/>
                </a:lnTo>
                <a:lnTo>
                  <a:pt x="264" y="96"/>
                </a:lnTo>
                <a:lnTo>
                  <a:pt x="256" y="96"/>
                </a:lnTo>
                <a:lnTo>
                  <a:pt x="248" y="104"/>
                </a:lnTo>
                <a:lnTo>
                  <a:pt x="240" y="104"/>
                </a:lnTo>
                <a:lnTo>
                  <a:pt x="232" y="112"/>
                </a:lnTo>
                <a:lnTo>
                  <a:pt x="232" y="120"/>
                </a:lnTo>
                <a:lnTo>
                  <a:pt x="224" y="128"/>
                </a:lnTo>
                <a:lnTo>
                  <a:pt x="224" y="128"/>
                </a:lnTo>
                <a:lnTo>
                  <a:pt x="216" y="120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08" y="104"/>
                </a:lnTo>
                <a:lnTo>
                  <a:pt x="208" y="120"/>
                </a:lnTo>
                <a:lnTo>
                  <a:pt x="208" y="120"/>
                </a:lnTo>
                <a:lnTo>
                  <a:pt x="208" y="112"/>
                </a:lnTo>
                <a:lnTo>
                  <a:pt x="208" y="112"/>
                </a:lnTo>
                <a:lnTo>
                  <a:pt x="200" y="120"/>
                </a:lnTo>
                <a:lnTo>
                  <a:pt x="200" y="120"/>
                </a:lnTo>
                <a:lnTo>
                  <a:pt x="200" y="120"/>
                </a:lnTo>
                <a:lnTo>
                  <a:pt x="200" y="136"/>
                </a:lnTo>
                <a:lnTo>
                  <a:pt x="184" y="136"/>
                </a:lnTo>
                <a:lnTo>
                  <a:pt x="184" y="136"/>
                </a:lnTo>
                <a:lnTo>
                  <a:pt x="184" y="120"/>
                </a:lnTo>
                <a:lnTo>
                  <a:pt x="176" y="120"/>
                </a:lnTo>
                <a:lnTo>
                  <a:pt x="168" y="112"/>
                </a:lnTo>
                <a:lnTo>
                  <a:pt x="168" y="112"/>
                </a:lnTo>
                <a:lnTo>
                  <a:pt x="168" y="112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52" y="88"/>
                </a:lnTo>
                <a:lnTo>
                  <a:pt x="152" y="88"/>
                </a:lnTo>
                <a:lnTo>
                  <a:pt x="128" y="96"/>
                </a:lnTo>
                <a:lnTo>
                  <a:pt x="128" y="96"/>
                </a:lnTo>
                <a:lnTo>
                  <a:pt x="128" y="96"/>
                </a:lnTo>
                <a:lnTo>
                  <a:pt x="128" y="96"/>
                </a:lnTo>
                <a:lnTo>
                  <a:pt x="56" y="112"/>
                </a:lnTo>
                <a:lnTo>
                  <a:pt x="56" y="112"/>
                </a:lnTo>
                <a:lnTo>
                  <a:pt x="56" y="120"/>
                </a:lnTo>
                <a:lnTo>
                  <a:pt x="56" y="120"/>
                </a:lnTo>
                <a:lnTo>
                  <a:pt x="56" y="112"/>
                </a:lnTo>
                <a:lnTo>
                  <a:pt x="56" y="112"/>
                </a:lnTo>
                <a:lnTo>
                  <a:pt x="0" y="128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1" name="Maryland">
            <a:extLst>
              <a:ext uri="{FF2B5EF4-FFF2-40B4-BE49-F238E27FC236}">
                <a16:creationId xmlns:a16="http://schemas.microsoft.com/office/drawing/2014/main" id="{E8CA735E-843C-4F7F-96DD-2148FEE30821}"/>
              </a:ext>
            </a:extLst>
          </p:cNvPr>
          <p:cNvSpPr>
            <a:spLocks/>
          </p:cNvSpPr>
          <p:nvPr/>
        </p:nvSpPr>
        <p:spPr bwMode="auto">
          <a:xfrm>
            <a:off x="6696905" y="3449186"/>
            <a:ext cx="556886" cy="278760"/>
          </a:xfrm>
          <a:custGeom>
            <a:avLst/>
            <a:gdLst/>
            <a:ahLst/>
            <a:cxnLst>
              <a:cxn ang="0">
                <a:pos x="200" y="120"/>
              </a:cxn>
              <a:cxn ang="0">
                <a:pos x="200" y="160"/>
              </a:cxn>
              <a:cxn ang="0">
                <a:pos x="208" y="152"/>
              </a:cxn>
              <a:cxn ang="0">
                <a:pos x="224" y="160"/>
              </a:cxn>
              <a:cxn ang="0">
                <a:pos x="232" y="168"/>
              </a:cxn>
              <a:cxn ang="0">
                <a:pos x="264" y="176"/>
              </a:cxn>
              <a:cxn ang="0">
                <a:pos x="272" y="176"/>
              </a:cxn>
              <a:cxn ang="0">
                <a:pos x="248" y="160"/>
              </a:cxn>
              <a:cxn ang="0">
                <a:pos x="232" y="136"/>
              </a:cxn>
              <a:cxn ang="0">
                <a:pos x="256" y="152"/>
              </a:cxn>
              <a:cxn ang="0">
                <a:pos x="240" y="120"/>
              </a:cxn>
              <a:cxn ang="0">
                <a:pos x="232" y="64"/>
              </a:cxn>
              <a:cxn ang="0">
                <a:pos x="240" y="64"/>
              </a:cxn>
              <a:cxn ang="0">
                <a:pos x="240" y="48"/>
              </a:cxn>
              <a:cxn ang="0">
                <a:pos x="248" y="48"/>
              </a:cxn>
              <a:cxn ang="0">
                <a:pos x="256" y="40"/>
              </a:cxn>
              <a:cxn ang="0">
                <a:pos x="264" y="24"/>
              </a:cxn>
              <a:cxn ang="0">
                <a:pos x="264" y="32"/>
              </a:cxn>
              <a:cxn ang="0">
                <a:pos x="272" y="32"/>
              </a:cxn>
              <a:cxn ang="0">
                <a:pos x="256" y="48"/>
              </a:cxn>
              <a:cxn ang="0">
                <a:pos x="256" y="80"/>
              </a:cxn>
              <a:cxn ang="0">
                <a:pos x="272" y="72"/>
              </a:cxn>
              <a:cxn ang="0">
                <a:pos x="264" y="96"/>
              </a:cxn>
              <a:cxn ang="0">
                <a:pos x="272" y="120"/>
              </a:cxn>
              <a:cxn ang="0">
                <a:pos x="264" y="128"/>
              </a:cxn>
              <a:cxn ang="0">
                <a:pos x="272" y="128"/>
              </a:cxn>
              <a:cxn ang="0">
                <a:pos x="272" y="152"/>
              </a:cxn>
              <a:cxn ang="0">
                <a:pos x="280" y="152"/>
              </a:cxn>
              <a:cxn ang="0">
                <a:pos x="288" y="152"/>
              </a:cxn>
              <a:cxn ang="0">
                <a:pos x="288" y="144"/>
              </a:cxn>
              <a:cxn ang="0">
                <a:pos x="296" y="152"/>
              </a:cxn>
              <a:cxn ang="0">
                <a:pos x="296" y="160"/>
              </a:cxn>
              <a:cxn ang="0">
                <a:pos x="304" y="160"/>
              </a:cxn>
              <a:cxn ang="0">
                <a:pos x="304" y="176"/>
              </a:cxn>
              <a:cxn ang="0">
                <a:pos x="320" y="184"/>
              </a:cxn>
              <a:cxn ang="0">
                <a:pos x="344" y="168"/>
              </a:cxn>
              <a:cxn ang="0">
                <a:pos x="344" y="144"/>
              </a:cxn>
              <a:cxn ang="0">
                <a:pos x="360" y="120"/>
              </a:cxn>
              <a:cxn ang="0">
                <a:pos x="352" y="176"/>
              </a:cxn>
              <a:cxn ang="0">
                <a:pos x="360" y="168"/>
              </a:cxn>
              <a:cxn ang="0">
                <a:pos x="312" y="128"/>
              </a:cxn>
              <a:cxn ang="0">
                <a:pos x="0" y="56"/>
              </a:cxn>
              <a:cxn ang="0">
                <a:pos x="32" y="80"/>
              </a:cxn>
              <a:cxn ang="0">
                <a:pos x="48" y="72"/>
              </a:cxn>
              <a:cxn ang="0">
                <a:pos x="72" y="64"/>
              </a:cxn>
              <a:cxn ang="0">
                <a:pos x="104" y="48"/>
              </a:cxn>
              <a:cxn ang="0">
                <a:pos x="128" y="48"/>
              </a:cxn>
              <a:cxn ang="0">
                <a:pos x="144" y="64"/>
              </a:cxn>
              <a:cxn ang="0">
                <a:pos x="160" y="72"/>
              </a:cxn>
              <a:cxn ang="0">
                <a:pos x="160" y="96"/>
              </a:cxn>
              <a:cxn ang="0">
                <a:pos x="192" y="104"/>
              </a:cxn>
            </a:cxnLst>
            <a:rect l="0" t="0" r="r" b="b"/>
            <a:pathLst>
              <a:path w="360" h="184">
                <a:moveTo>
                  <a:pt x="208" y="104"/>
                </a:moveTo>
                <a:lnTo>
                  <a:pt x="208" y="104"/>
                </a:lnTo>
                <a:lnTo>
                  <a:pt x="200" y="120"/>
                </a:lnTo>
                <a:lnTo>
                  <a:pt x="200" y="120"/>
                </a:lnTo>
                <a:lnTo>
                  <a:pt x="192" y="152"/>
                </a:lnTo>
                <a:lnTo>
                  <a:pt x="192" y="152"/>
                </a:lnTo>
                <a:lnTo>
                  <a:pt x="192" y="160"/>
                </a:lnTo>
                <a:lnTo>
                  <a:pt x="200" y="160"/>
                </a:lnTo>
                <a:lnTo>
                  <a:pt x="200" y="152"/>
                </a:lnTo>
                <a:lnTo>
                  <a:pt x="208" y="152"/>
                </a:lnTo>
                <a:lnTo>
                  <a:pt x="208" y="152"/>
                </a:lnTo>
                <a:lnTo>
                  <a:pt x="208" y="152"/>
                </a:lnTo>
                <a:lnTo>
                  <a:pt x="208" y="160"/>
                </a:lnTo>
                <a:lnTo>
                  <a:pt x="224" y="168"/>
                </a:lnTo>
                <a:lnTo>
                  <a:pt x="224" y="168"/>
                </a:lnTo>
                <a:lnTo>
                  <a:pt x="224" y="160"/>
                </a:lnTo>
                <a:lnTo>
                  <a:pt x="224" y="160"/>
                </a:lnTo>
                <a:lnTo>
                  <a:pt x="224" y="160"/>
                </a:lnTo>
                <a:lnTo>
                  <a:pt x="224" y="160"/>
                </a:lnTo>
                <a:lnTo>
                  <a:pt x="232" y="168"/>
                </a:lnTo>
                <a:lnTo>
                  <a:pt x="232" y="168"/>
                </a:lnTo>
                <a:lnTo>
                  <a:pt x="240" y="168"/>
                </a:lnTo>
                <a:lnTo>
                  <a:pt x="248" y="168"/>
                </a:lnTo>
                <a:lnTo>
                  <a:pt x="264" y="176"/>
                </a:lnTo>
                <a:lnTo>
                  <a:pt x="264" y="184"/>
                </a:lnTo>
                <a:lnTo>
                  <a:pt x="264" y="184"/>
                </a:lnTo>
                <a:lnTo>
                  <a:pt x="272" y="176"/>
                </a:lnTo>
                <a:lnTo>
                  <a:pt x="272" y="176"/>
                </a:lnTo>
                <a:lnTo>
                  <a:pt x="264" y="168"/>
                </a:lnTo>
                <a:lnTo>
                  <a:pt x="264" y="160"/>
                </a:lnTo>
                <a:lnTo>
                  <a:pt x="264" y="160"/>
                </a:lnTo>
                <a:lnTo>
                  <a:pt x="248" y="160"/>
                </a:lnTo>
                <a:lnTo>
                  <a:pt x="240" y="152"/>
                </a:lnTo>
                <a:lnTo>
                  <a:pt x="232" y="144"/>
                </a:lnTo>
                <a:lnTo>
                  <a:pt x="232" y="136"/>
                </a:lnTo>
                <a:lnTo>
                  <a:pt x="232" y="136"/>
                </a:lnTo>
                <a:lnTo>
                  <a:pt x="240" y="144"/>
                </a:lnTo>
                <a:lnTo>
                  <a:pt x="248" y="152"/>
                </a:lnTo>
                <a:lnTo>
                  <a:pt x="256" y="152"/>
                </a:lnTo>
                <a:lnTo>
                  <a:pt x="256" y="152"/>
                </a:lnTo>
                <a:lnTo>
                  <a:pt x="256" y="152"/>
                </a:lnTo>
                <a:lnTo>
                  <a:pt x="256" y="144"/>
                </a:lnTo>
                <a:lnTo>
                  <a:pt x="248" y="136"/>
                </a:lnTo>
                <a:lnTo>
                  <a:pt x="240" y="120"/>
                </a:lnTo>
                <a:lnTo>
                  <a:pt x="240" y="104"/>
                </a:lnTo>
                <a:lnTo>
                  <a:pt x="240" y="96"/>
                </a:lnTo>
                <a:lnTo>
                  <a:pt x="240" y="80"/>
                </a:lnTo>
                <a:lnTo>
                  <a:pt x="232" y="64"/>
                </a:lnTo>
                <a:lnTo>
                  <a:pt x="224" y="64"/>
                </a:lnTo>
                <a:lnTo>
                  <a:pt x="224" y="64"/>
                </a:lnTo>
                <a:lnTo>
                  <a:pt x="240" y="64"/>
                </a:lnTo>
                <a:lnTo>
                  <a:pt x="240" y="64"/>
                </a:lnTo>
                <a:lnTo>
                  <a:pt x="240" y="56"/>
                </a:lnTo>
                <a:lnTo>
                  <a:pt x="240" y="56"/>
                </a:lnTo>
                <a:lnTo>
                  <a:pt x="240" y="48"/>
                </a:lnTo>
                <a:lnTo>
                  <a:pt x="240" y="48"/>
                </a:lnTo>
                <a:lnTo>
                  <a:pt x="240" y="48"/>
                </a:lnTo>
                <a:lnTo>
                  <a:pt x="240" y="48"/>
                </a:lnTo>
                <a:lnTo>
                  <a:pt x="248" y="48"/>
                </a:lnTo>
                <a:lnTo>
                  <a:pt x="248" y="48"/>
                </a:lnTo>
                <a:lnTo>
                  <a:pt x="248" y="56"/>
                </a:lnTo>
                <a:lnTo>
                  <a:pt x="248" y="48"/>
                </a:lnTo>
                <a:lnTo>
                  <a:pt x="256" y="40"/>
                </a:lnTo>
                <a:lnTo>
                  <a:pt x="256" y="40"/>
                </a:lnTo>
                <a:lnTo>
                  <a:pt x="256" y="24"/>
                </a:lnTo>
                <a:lnTo>
                  <a:pt x="256" y="24"/>
                </a:lnTo>
                <a:lnTo>
                  <a:pt x="256" y="24"/>
                </a:lnTo>
                <a:lnTo>
                  <a:pt x="264" y="24"/>
                </a:lnTo>
                <a:lnTo>
                  <a:pt x="264" y="24"/>
                </a:lnTo>
                <a:lnTo>
                  <a:pt x="264" y="24"/>
                </a:lnTo>
                <a:lnTo>
                  <a:pt x="264" y="24"/>
                </a:lnTo>
                <a:lnTo>
                  <a:pt x="264" y="32"/>
                </a:lnTo>
                <a:lnTo>
                  <a:pt x="264" y="32"/>
                </a:lnTo>
                <a:lnTo>
                  <a:pt x="264" y="32"/>
                </a:lnTo>
                <a:lnTo>
                  <a:pt x="264" y="32"/>
                </a:lnTo>
                <a:lnTo>
                  <a:pt x="272" y="32"/>
                </a:lnTo>
                <a:lnTo>
                  <a:pt x="272" y="32"/>
                </a:lnTo>
                <a:lnTo>
                  <a:pt x="272" y="32"/>
                </a:lnTo>
                <a:lnTo>
                  <a:pt x="264" y="40"/>
                </a:lnTo>
                <a:lnTo>
                  <a:pt x="256" y="48"/>
                </a:lnTo>
                <a:lnTo>
                  <a:pt x="256" y="56"/>
                </a:lnTo>
                <a:lnTo>
                  <a:pt x="256" y="72"/>
                </a:lnTo>
                <a:lnTo>
                  <a:pt x="256" y="72"/>
                </a:lnTo>
                <a:lnTo>
                  <a:pt x="256" y="80"/>
                </a:lnTo>
                <a:lnTo>
                  <a:pt x="264" y="64"/>
                </a:lnTo>
                <a:lnTo>
                  <a:pt x="264" y="64"/>
                </a:lnTo>
                <a:lnTo>
                  <a:pt x="264" y="64"/>
                </a:lnTo>
                <a:lnTo>
                  <a:pt x="272" y="72"/>
                </a:lnTo>
                <a:lnTo>
                  <a:pt x="264" y="72"/>
                </a:lnTo>
                <a:lnTo>
                  <a:pt x="264" y="80"/>
                </a:lnTo>
                <a:lnTo>
                  <a:pt x="264" y="96"/>
                </a:lnTo>
                <a:lnTo>
                  <a:pt x="264" y="96"/>
                </a:lnTo>
                <a:lnTo>
                  <a:pt x="256" y="104"/>
                </a:lnTo>
                <a:lnTo>
                  <a:pt x="256" y="104"/>
                </a:lnTo>
                <a:lnTo>
                  <a:pt x="256" y="104"/>
                </a:lnTo>
                <a:lnTo>
                  <a:pt x="272" y="120"/>
                </a:lnTo>
                <a:lnTo>
                  <a:pt x="272" y="120"/>
                </a:lnTo>
                <a:lnTo>
                  <a:pt x="272" y="120"/>
                </a:lnTo>
                <a:lnTo>
                  <a:pt x="264" y="120"/>
                </a:lnTo>
                <a:lnTo>
                  <a:pt x="264" y="128"/>
                </a:lnTo>
                <a:lnTo>
                  <a:pt x="264" y="128"/>
                </a:lnTo>
                <a:lnTo>
                  <a:pt x="264" y="128"/>
                </a:lnTo>
                <a:lnTo>
                  <a:pt x="264" y="128"/>
                </a:lnTo>
                <a:lnTo>
                  <a:pt x="272" y="128"/>
                </a:lnTo>
                <a:lnTo>
                  <a:pt x="264" y="136"/>
                </a:lnTo>
                <a:lnTo>
                  <a:pt x="264" y="136"/>
                </a:lnTo>
                <a:lnTo>
                  <a:pt x="264" y="136"/>
                </a:lnTo>
                <a:lnTo>
                  <a:pt x="272" y="152"/>
                </a:lnTo>
                <a:lnTo>
                  <a:pt x="272" y="152"/>
                </a:lnTo>
                <a:lnTo>
                  <a:pt x="272" y="144"/>
                </a:lnTo>
                <a:lnTo>
                  <a:pt x="272" y="144"/>
                </a:lnTo>
                <a:lnTo>
                  <a:pt x="280" y="152"/>
                </a:lnTo>
                <a:lnTo>
                  <a:pt x="288" y="152"/>
                </a:lnTo>
                <a:lnTo>
                  <a:pt x="288" y="152"/>
                </a:lnTo>
                <a:lnTo>
                  <a:pt x="288" y="152"/>
                </a:lnTo>
                <a:lnTo>
                  <a:pt x="288" y="152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44"/>
                </a:lnTo>
                <a:lnTo>
                  <a:pt x="288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304" y="152"/>
                </a:lnTo>
                <a:lnTo>
                  <a:pt x="304" y="152"/>
                </a:lnTo>
                <a:lnTo>
                  <a:pt x="296" y="160"/>
                </a:lnTo>
                <a:lnTo>
                  <a:pt x="296" y="160"/>
                </a:lnTo>
                <a:lnTo>
                  <a:pt x="296" y="160"/>
                </a:lnTo>
                <a:lnTo>
                  <a:pt x="296" y="168"/>
                </a:lnTo>
                <a:lnTo>
                  <a:pt x="304" y="168"/>
                </a:lnTo>
                <a:lnTo>
                  <a:pt x="304" y="160"/>
                </a:lnTo>
                <a:lnTo>
                  <a:pt x="304" y="168"/>
                </a:lnTo>
                <a:lnTo>
                  <a:pt x="304" y="168"/>
                </a:lnTo>
                <a:lnTo>
                  <a:pt x="304" y="176"/>
                </a:lnTo>
                <a:lnTo>
                  <a:pt x="304" y="176"/>
                </a:lnTo>
                <a:lnTo>
                  <a:pt x="304" y="184"/>
                </a:lnTo>
                <a:lnTo>
                  <a:pt x="312" y="184"/>
                </a:lnTo>
                <a:lnTo>
                  <a:pt x="312" y="184"/>
                </a:lnTo>
                <a:lnTo>
                  <a:pt x="320" y="184"/>
                </a:lnTo>
                <a:lnTo>
                  <a:pt x="320" y="184"/>
                </a:lnTo>
                <a:lnTo>
                  <a:pt x="320" y="176"/>
                </a:lnTo>
                <a:lnTo>
                  <a:pt x="336" y="168"/>
                </a:lnTo>
                <a:lnTo>
                  <a:pt x="344" y="168"/>
                </a:lnTo>
                <a:lnTo>
                  <a:pt x="344" y="168"/>
                </a:lnTo>
                <a:lnTo>
                  <a:pt x="344" y="168"/>
                </a:lnTo>
                <a:lnTo>
                  <a:pt x="344" y="144"/>
                </a:lnTo>
                <a:lnTo>
                  <a:pt x="344" y="144"/>
                </a:lnTo>
                <a:lnTo>
                  <a:pt x="352" y="144"/>
                </a:lnTo>
                <a:lnTo>
                  <a:pt x="352" y="144"/>
                </a:lnTo>
                <a:lnTo>
                  <a:pt x="352" y="120"/>
                </a:lnTo>
                <a:lnTo>
                  <a:pt x="360" y="120"/>
                </a:lnTo>
                <a:lnTo>
                  <a:pt x="360" y="120"/>
                </a:lnTo>
                <a:lnTo>
                  <a:pt x="352" y="152"/>
                </a:lnTo>
                <a:lnTo>
                  <a:pt x="352" y="168"/>
                </a:lnTo>
                <a:lnTo>
                  <a:pt x="352" y="176"/>
                </a:lnTo>
                <a:lnTo>
                  <a:pt x="352" y="184"/>
                </a:lnTo>
                <a:lnTo>
                  <a:pt x="352" y="184"/>
                </a:lnTo>
                <a:lnTo>
                  <a:pt x="352" y="176"/>
                </a:lnTo>
                <a:lnTo>
                  <a:pt x="360" y="168"/>
                </a:lnTo>
                <a:lnTo>
                  <a:pt x="360" y="128"/>
                </a:lnTo>
                <a:lnTo>
                  <a:pt x="360" y="120"/>
                </a:lnTo>
                <a:lnTo>
                  <a:pt x="360" y="120"/>
                </a:lnTo>
                <a:lnTo>
                  <a:pt x="312" y="128"/>
                </a:lnTo>
                <a:lnTo>
                  <a:pt x="312" y="128"/>
                </a:lnTo>
                <a:lnTo>
                  <a:pt x="280" y="0"/>
                </a:lnTo>
                <a:lnTo>
                  <a:pt x="280" y="0"/>
                </a:lnTo>
                <a:lnTo>
                  <a:pt x="0" y="56"/>
                </a:lnTo>
                <a:lnTo>
                  <a:pt x="0" y="56"/>
                </a:lnTo>
                <a:lnTo>
                  <a:pt x="8" y="104"/>
                </a:lnTo>
                <a:lnTo>
                  <a:pt x="8" y="104"/>
                </a:lnTo>
                <a:lnTo>
                  <a:pt x="32" y="80"/>
                </a:lnTo>
                <a:lnTo>
                  <a:pt x="32" y="80"/>
                </a:lnTo>
                <a:lnTo>
                  <a:pt x="32" y="80"/>
                </a:lnTo>
                <a:lnTo>
                  <a:pt x="40" y="80"/>
                </a:lnTo>
                <a:lnTo>
                  <a:pt x="48" y="72"/>
                </a:lnTo>
                <a:lnTo>
                  <a:pt x="56" y="64"/>
                </a:lnTo>
                <a:lnTo>
                  <a:pt x="56" y="64"/>
                </a:lnTo>
                <a:lnTo>
                  <a:pt x="56" y="64"/>
                </a:lnTo>
                <a:lnTo>
                  <a:pt x="72" y="64"/>
                </a:lnTo>
                <a:lnTo>
                  <a:pt x="80" y="64"/>
                </a:lnTo>
                <a:lnTo>
                  <a:pt x="88" y="48"/>
                </a:lnTo>
                <a:lnTo>
                  <a:pt x="88" y="48"/>
                </a:lnTo>
                <a:lnTo>
                  <a:pt x="104" y="48"/>
                </a:lnTo>
                <a:lnTo>
                  <a:pt x="112" y="48"/>
                </a:lnTo>
                <a:lnTo>
                  <a:pt x="120" y="48"/>
                </a:lnTo>
                <a:lnTo>
                  <a:pt x="120" y="48"/>
                </a:lnTo>
                <a:lnTo>
                  <a:pt x="128" y="48"/>
                </a:lnTo>
                <a:lnTo>
                  <a:pt x="128" y="48"/>
                </a:lnTo>
                <a:lnTo>
                  <a:pt x="128" y="56"/>
                </a:lnTo>
                <a:lnTo>
                  <a:pt x="128" y="56"/>
                </a:lnTo>
                <a:lnTo>
                  <a:pt x="144" y="64"/>
                </a:lnTo>
                <a:lnTo>
                  <a:pt x="144" y="80"/>
                </a:lnTo>
                <a:lnTo>
                  <a:pt x="136" y="80"/>
                </a:lnTo>
                <a:lnTo>
                  <a:pt x="144" y="72"/>
                </a:lnTo>
                <a:lnTo>
                  <a:pt x="160" y="72"/>
                </a:lnTo>
                <a:lnTo>
                  <a:pt x="160" y="80"/>
                </a:lnTo>
                <a:lnTo>
                  <a:pt x="160" y="80"/>
                </a:lnTo>
                <a:lnTo>
                  <a:pt x="160" y="88"/>
                </a:lnTo>
                <a:lnTo>
                  <a:pt x="160" y="96"/>
                </a:lnTo>
                <a:lnTo>
                  <a:pt x="184" y="96"/>
                </a:lnTo>
                <a:lnTo>
                  <a:pt x="184" y="96"/>
                </a:lnTo>
                <a:lnTo>
                  <a:pt x="192" y="104"/>
                </a:lnTo>
                <a:lnTo>
                  <a:pt x="192" y="104"/>
                </a:lnTo>
                <a:lnTo>
                  <a:pt x="200" y="96"/>
                </a:lnTo>
                <a:lnTo>
                  <a:pt x="200" y="96"/>
                </a:lnTo>
                <a:lnTo>
                  <a:pt x="208" y="1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2" name="Maine">
            <a:extLst>
              <a:ext uri="{FF2B5EF4-FFF2-40B4-BE49-F238E27FC236}">
                <a16:creationId xmlns:a16="http://schemas.microsoft.com/office/drawing/2014/main" id="{74938D96-A18A-4EA0-8C3D-0C1C3ABFEEF5}"/>
              </a:ext>
            </a:extLst>
          </p:cNvPr>
          <p:cNvSpPr>
            <a:spLocks/>
          </p:cNvSpPr>
          <p:nvPr/>
        </p:nvSpPr>
        <p:spPr bwMode="auto">
          <a:xfrm>
            <a:off x="7407843" y="2100770"/>
            <a:ext cx="457678" cy="715697"/>
          </a:xfrm>
          <a:custGeom>
            <a:avLst/>
            <a:gdLst/>
            <a:ahLst/>
            <a:cxnLst>
              <a:cxn ang="0">
                <a:pos x="80" y="456"/>
              </a:cxn>
              <a:cxn ang="0">
                <a:pos x="56" y="440"/>
              </a:cxn>
              <a:cxn ang="0">
                <a:pos x="0" y="264"/>
              </a:cxn>
              <a:cxn ang="0">
                <a:pos x="16" y="256"/>
              </a:cxn>
              <a:cxn ang="0">
                <a:pos x="16" y="256"/>
              </a:cxn>
              <a:cxn ang="0">
                <a:pos x="24" y="240"/>
              </a:cxn>
              <a:cxn ang="0">
                <a:pos x="24" y="240"/>
              </a:cxn>
              <a:cxn ang="0">
                <a:pos x="24" y="216"/>
              </a:cxn>
              <a:cxn ang="0">
                <a:pos x="32" y="200"/>
              </a:cxn>
              <a:cxn ang="0">
                <a:pos x="40" y="184"/>
              </a:cxn>
              <a:cxn ang="0">
                <a:pos x="32" y="136"/>
              </a:cxn>
              <a:cxn ang="0">
                <a:pos x="40" y="120"/>
              </a:cxn>
              <a:cxn ang="0">
                <a:pos x="48" y="80"/>
              </a:cxn>
              <a:cxn ang="0">
                <a:pos x="72" y="8"/>
              </a:cxn>
              <a:cxn ang="0">
                <a:pos x="96" y="32"/>
              </a:cxn>
              <a:cxn ang="0">
                <a:pos x="120" y="8"/>
              </a:cxn>
              <a:cxn ang="0">
                <a:pos x="128" y="0"/>
              </a:cxn>
              <a:cxn ang="0">
                <a:pos x="168" y="16"/>
              </a:cxn>
              <a:cxn ang="0">
                <a:pos x="208" y="136"/>
              </a:cxn>
              <a:cxn ang="0">
                <a:pos x="224" y="160"/>
              </a:cxn>
              <a:cxn ang="0">
                <a:pos x="240" y="160"/>
              </a:cxn>
              <a:cxn ang="0">
                <a:pos x="248" y="184"/>
              </a:cxn>
              <a:cxn ang="0">
                <a:pos x="264" y="200"/>
              </a:cxn>
              <a:cxn ang="0">
                <a:pos x="280" y="208"/>
              </a:cxn>
              <a:cxn ang="0">
                <a:pos x="280" y="216"/>
              </a:cxn>
              <a:cxn ang="0">
                <a:pos x="288" y="224"/>
              </a:cxn>
              <a:cxn ang="0">
                <a:pos x="296" y="224"/>
              </a:cxn>
              <a:cxn ang="0">
                <a:pos x="280" y="248"/>
              </a:cxn>
              <a:cxn ang="0">
                <a:pos x="272" y="240"/>
              </a:cxn>
              <a:cxn ang="0">
                <a:pos x="272" y="248"/>
              </a:cxn>
              <a:cxn ang="0">
                <a:pos x="264" y="248"/>
              </a:cxn>
              <a:cxn ang="0">
                <a:pos x="264" y="256"/>
              </a:cxn>
              <a:cxn ang="0">
                <a:pos x="248" y="264"/>
              </a:cxn>
              <a:cxn ang="0">
                <a:pos x="248" y="264"/>
              </a:cxn>
              <a:cxn ang="0">
                <a:pos x="248" y="280"/>
              </a:cxn>
              <a:cxn ang="0">
                <a:pos x="232" y="296"/>
              </a:cxn>
              <a:cxn ang="0">
                <a:pos x="232" y="280"/>
              </a:cxn>
              <a:cxn ang="0">
                <a:pos x="216" y="272"/>
              </a:cxn>
              <a:cxn ang="0">
                <a:pos x="216" y="280"/>
              </a:cxn>
              <a:cxn ang="0">
                <a:pos x="200" y="296"/>
              </a:cxn>
              <a:cxn ang="0">
                <a:pos x="200" y="304"/>
              </a:cxn>
              <a:cxn ang="0">
                <a:pos x="192" y="296"/>
              </a:cxn>
              <a:cxn ang="0">
                <a:pos x="184" y="296"/>
              </a:cxn>
              <a:cxn ang="0">
                <a:pos x="176" y="288"/>
              </a:cxn>
              <a:cxn ang="0">
                <a:pos x="176" y="336"/>
              </a:cxn>
              <a:cxn ang="0">
                <a:pos x="168" y="360"/>
              </a:cxn>
              <a:cxn ang="0">
                <a:pos x="160" y="352"/>
              </a:cxn>
              <a:cxn ang="0">
                <a:pos x="152" y="368"/>
              </a:cxn>
              <a:cxn ang="0">
                <a:pos x="144" y="368"/>
              </a:cxn>
              <a:cxn ang="0">
                <a:pos x="136" y="368"/>
              </a:cxn>
              <a:cxn ang="0">
                <a:pos x="128" y="360"/>
              </a:cxn>
              <a:cxn ang="0">
                <a:pos x="128" y="392"/>
              </a:cxn>
              <a:cxn ang="0">
                <a:pos x="128" y="376"/>
              </a:cxn>
              <a:cxn ang="0">
                <a:pos x="120" y="376"/>
              </a:cxn>
              <a:cxn ang="0">
                <a:pos x="104" y="392"/>
              </a:cxn>
              <a:cxn ang="0">
                <a:pos x="104" y="408"/>
              </a:cxn>
              <a:cxn ang="0">
                <a:pos x="104" y="416"/>
              </a:cxn>
              <a:cxn ang="0">
                <a:pos x="104" y="432"/>
              </a:cxn>
              <a:cxn ang="0">
                <a:pos x="88" y="440"/>
              </a:cxn>
              <a:cxn ang="0">
                <a:pos x="80" y="472"/>
              </a:cxn>
            </a:cxnLst>
            <a:rect l="0" t="0" r="r" b="b"/>
            <a:pathLst>
              <a:path w="296" h="472">
                <a:moveTo>
                  <a:pt x="80" y="464"/>
                </a:moveTo>
                <a:lnTo>
                  <a:pt x="80" y="464"/>
                </a:lnTo>
                <a:lnTo>
                  <a:pt x="80" y="456"/>
                </a:lnTo>
                <a:lnTo>
                  <a:pt x="72" y="448"/>
                </a:lnTo>
                <a:lnTo>
                  <a:pt x="64" y="448"/>
                </a:lnTo>
                <a:lnTo>
                  <a:pt x="56" y="440"/>
                </a:lnTo>
                <a:lnTo>
                  <a:pt x="8" y="264"/>
                </a:lnTo>
                <a:lnTo>
                  <a:pt x="0" y="264"/>
                </a:lnTo>
                <a:lnTo>
                  <a:pt x="0" y="264"/>
                </a:lnTo>
                <a:lnTo>
                  <a:pt x="0" y="248"/>
                </a:lnTo>
                <a:lnTo>
                  <a:pt x="8" y="248"/>
                </a:lnTo>
                <a:lnTo>
                  <a:pt x="16" y="256"/>
                </a:lnTo>
                <a:lnTo>
                  <a:pt x="16" y="256"/>
                </a:lnTo>
                <a:lnTo>
                  <a:pt x="16" y="256"/>
                </a:lnTo>
                <a:lnTo>
                  <a:pt x="16" y="256"/>
                </a:lnTo>
                <a:lnTo>
                  <a:pt x="16" y="240"/>
                </a:lnTo>
                <a:lnTo>
                  <a:pt x="16" y="240"/>
                </a:lnTo>
                <a:lnTo>
                  <a:pt x="24" y="240"/>
                </a:lnTo>
                <a:lnTo>
                  <a:pt x="24" y="240"/>
                </a:lnTo>
                <a:lnTo>
                  <a:pt x="24" y="240"/>
                </a:lnTo>
                <a:lnTo>
                  <a:pt x="24" y="240"/>
                </a:lnTo>
                <a:lnTo>
                  <a:pt x="24" y="232"/>
                </a:lnTo>
                <a:lnTo>
                  <a:pt x="24" y="216"/>
                </a:lnTo>
                <a:lnTo>
                  <a:pt x="24" y="216"/>
                </a:lnTo>
                <a:lnTo>
                  <a:pt x="40" y="200"/>
                </a:lnTo>
                <a:lnTo>
                  <a:pt x="40" y="200"/>
                </a:lnTo>
                <a:lnTo>
                  <a:pt x="32" y="200"/>
                </a:lnTo>
                <a:lnTo>
                  <a:pt x="32" y="192"/>
                </a:lnTo>
                <a:lnTo>
                  <a:pt x="40" y="184"/>
                </a:lnTo>
                <a:lnTo>
                  <a:pt x="40" y="184"/>
                </a:lnTo>
                <a:lnTo>
                  <a:pt x="40" y="176"/>
                </a:lnTo>
                <a:lnTo>
                  <a:pt x="32" y="160"/>
                </a:lnTo>
                <a:lnTo>
                  <a:pt x="32" y="136"/>
                </a:lnTo>
                <a:lnTo>
                  <a:pt x="40" y="136"/>
                </a:lnTo>
                <a:lnTo>
                  <a:pt x="40" y="136"/>
                </a:lnTo>
                <a:lnTo>
                  <a:pt x="40" y="120"/>
                </a:lnTo>
                <a:lnTo>
                  <a:pt x="40" y="88"/>
                </a:lnTo>
                <a:lnTo>
                  <a:pt x="48" y="80"/>
                </a:lnTo>
                <a:lnTo>
                  <a:pt x="48" y="80"/>
                </a:lnTo>
                <a:lnTo>
                  <a:pt x="64" y="16"/>
                </a:lnTo>
                <a:lnTo>
                  <a:pt x="64" y="16"/>
                </a:lnTo>
                <a:lnTo>
                  <a:pt x="72" y="8"/>
                </a:lnTo>
                <a:lnTo>
                  <a:pt x="80" y="8"/>
                </a:lnTo>
                <a:lnTo>
                  <a:pt x="88" y="32"/>
                </a:lnTo>
                <a:lnTo>
                  <a:pt x="96" y="32"/>
                </a:lnTo>
                <a:lnTo>
                  <a:pt x="104" y="24"/>
                </a:lnTo>
                <a:lnTo>
                  <a:pt x="120" y="8"/>
                </a:lnTo>
                <a:lnTo>
                  <a:pt x="120" y="8"/>
                </a:lnTo>
                <a:lnTo>
                  <a:pt x="128" y="8"/>
                </a:lnTo>
                <a:lnTo>
                  <a:pt x="128" y="8"/>
                </a:lnTo>
                <a:lnTo>
                  <a:pt x="128" y="0"/>
                </a:lnTo>
                <a:lnTo>
                  <a:pt x="136" y="0"/>
                </a:lnTo>
                <a:lnTo>
                  <a:pt x="144" y="8"/>
                </a:lnTo>
                <a:lnTo>
                  <a:pt x="168" y="16"/>
                </a:lnTo>
                <a:lnTo>
                  <a:pt x="176" y="24"/>
                </a:lnTo>
                <a:lnTo>
                  <a:pt x="176" y="24"/>
                </a:lnTo>
                <a:lnTo>
                  <a:pt x="208" y="136"/>
                </a:lnTo>
                <a:lnTo>
                  <a:pt x="208" y="136"/>
                </a:lnTo>
                <a:lnTo>
                  <a:pt x="208" y="144"/>
                </a:lnTo>
                <a:lnTo>
                  <a:pt x="224" y="160"/>
                </a:lnTo>
                <a:lnTo>
                  <a:pt x="240" y="160"/>
                </a:lnTo>
                <a:lnTo>
                  <a:pt x="240" y="160"/>
                </a:lnTo>
                <a:lnTo>
                  <a:pt x="240" y="160"/>
                </a:lnTo>
                <a:lnTo>
                  <a:pt x="240" y="176"/>
                </a:lnTo>
                <a:lnTo>
                  <a:pt x="240" y="176"/>
                </a:lnTo>
                <a:lnTo>
                  <a:pt x="248" y="184"/>
                </a:lnTo>
                <a:lnTo>
                  <a:pt x="248" y="184"/>
                </a:lnTo>
                <a:lnTo>
                  <a:pt x="256" y="200"/>
                </a:lnTo>
                <a:lnTo>
                  <a:pt x="264" y="200"/>
                </a:lnTo>
                <a:lnTo>
                  <a:pt x="264" y="192"/>
                </a:lnTo>
                <a:lnTo>
                  <a:pt x="264" y="192"/>
                </a:lnTo>
                <a:lnTo>
                  <a:pt x="280" y="208"/>
                </a:lnTo>
                <a:lnTo>
                  <a:pt x="288" y="208"/>
                </a:lnTo>
                <a:lnTo>
                  <a:pt x="288" y="208"/>
                </a:lnTo>
                <a:lnTo>
                  <a:pt x="280" y="216"/>
                </a:lnTo>
                <a:lnTo>
                  <a:pt x="280" y="216"/>
                </a:lnTo>
                <a:lnTo>
                  <a:pt x="288" y="224"/>
                </a:lnTo>
                <a:lnTo>
                  <a:pt x="288" y="224"/>
                </a:lnTo>
                <a:lnTo>
                  <a:pt x="296" y="216"/>
                </a:lnTo>
                <a:lnTo>
                  <a:pt x="296" y="224"/>
                </a:lnTo>
                <a:lnTo>
                  <a:pt x="296" y="224"/>
                </a:lnTo>
                <a:lnTo>
                  <a:pt x="288" y="240"/>
                </a:lnTo>
                <a:lnTo>
                  <a:pt x="288" y="240"/>
                </a:lnTo>
                <a:lnTo>
                  <a:pt x="280" y="248"/>
                </a:lnTo>
                <a:lnTo>
                  <a:pt x="280" y="248"/>
                </a:lnTo>
                <a:lnTo>
                  <a:pt x="272" y="240"/>
                </a:lnTo>
                <a:lnTo>
                  <a:pt x="272" y="240"/>
                </a:lnTo>
                <a:lnTo>
                  <a:pt x="272" y="240"/>
                </a:lnTo>
                <a:lnTo>
                  <a:pt x="272" y="240"/>
                </a:lnTo>
                <a:lnTo>
                  <a:pt x="272" y="248"/>
                </a:lnTo>
                <a:lnTo>
                  <a:pt x="272" y="248"/>
                </a:lnTo>
                <a:lnTo>
                  <a:pt x="272" y="256"/>
                </a:lnTo>
                <a:lnTo>
                  <a:pt x="264" y="248"/>
                </a:lnTo>
                <a:lnTo>
                  <a:pt x="264" y="256"/>
                </a:lnTo>
                <a:lnTo>
                  <a:pt x="264" y="256"/>
                </a:lnTo>
                <a:lnTo>
                  <a:pt x="264" y="256"/>
                </a:lnTo>
                <a:lnTo>
                  <a:pt x="264" y="264"/>
                </a:lnTo>
                <a:lnTo>
                  <a:pt x="248" y="264"/>
                </a:lnTo>
                <a:lnTo>
                  <a:pt x="248" y="264"/>
                </a:lnTo>
                <a:lnTo>
                  <a:pt x="248" y="264"/>
                </a:lnTo>
                <a:lnTo>
                  <a:pt x="248" y="264"/>
                </a:lnTo>
                <a:lnTo>
                  <a:pt x="248" y="264"/>
                </a:lnTo>
                <a:lnTo>
                  <a:pt x="248" y="264"/>
                </a:lnTo>
                <a:lnTo>
                  <a:pt x="248" y="272"/>
                </a:lnTo>
                <a:lnTo>
                  <a:pt x="248" y="280"/>
                </a:lnTo>
                <a:lnTo>
                  <a:pt x="240" y="288"/>
                </a:lnTo>
                <a:lnTo>
                  <a:pt x="232" y="296"/>
                </a:lnTo>
                <a:lnTo>
                  <a:pt x="232" y="296"/>
                </a:lnTo>
                <a:lnTo>
                  <a:pt x="232" y="288"/>
                </a:lnTo>
                <a:lnTo>
                  <a:pt x="232" y="288"/>
                </a:lnTo>
                <a:lnTo>
                  <a:pt x="232" y="280"/>
                </a:lnTo>
                <a:lnTo>
                  <a:pt x="232" y="280"/>
                </a:lnTo>
                <a:lnTo>
                  <a:pt x="224" y="272"/>
                </a:lnTo>
                <a:lnTo>
                  <a:pt x="216" y="272"/>
                </a:lnTo>
                <a:lnTo>
                  <a:pt x="216" y="280"/>
                </a:lnTo>
                <a:lnTo>
                  <a:pt x="216" y="280"/>
                </a:lnTo>
                <a:lnTo>
                  <a:pt x="216" y="280"/>
                </a:lnTo>
                <a:lnTo>
                  <a:pt x="216" y="288"/>
                </a:lnTo>
                <a:lnTo>
                  <a:pt x="208" y="288"/>
                </a:lnTo>
                <a:lnTo>
                  <a:pt x="200" y="296"/>
                </a:lnTo>
                <a:lnTo>
                  <a:pt x="200" y="296"/>
                </a:lnTo>
                <a:lnTo>
                  <a:pt x="200" y="304"/>
                </a:lnTo>
                <a:lnTo>
                  <a:pt x="200" y="304"/>
                </a:lnTo>
                <a:lnTo>
                  <a:pt x="184" y="304"/>
                </a:lnTo>
                <a:lnTo>
                  <a:pt x="184" y="304"/>
                </a:lnTo>
                <a:lnTo>
                  <a:pt x="192" y="296"/>
                </a:lnTo>
                <a:lnTo>
                  <a:pt x="192" y="296"/>
                </a:lnTo>
                <a:lnTo>
                  <a:pt x="184" y="296"/>
                </a:lnTo>
                <a:lnTo>
                  <a:pt x="184" y="296"/>
                </a:lnTo>
                <a:lnTo>
                  <a:pt x="176" y="288"/>
                </a:lnTo>
                <a:lnTo>
                  <a:pt x="176" y="288"/>
                </a:lnTo>
                <a:lnTo>
                  <a:pt x="176" y="288"/>
                </a:lnTo>
                <a:lnTo>
                  <a:pt x="176" y="296"/>
                </a:lnTo>
                <a:lnTo>
                  <a:pt x="176" y="312"/>
                </a:lnTo>
                <a:lnTo>
                  <a:pt x="176" y="336"/>
                </a:lnTo>
                <a:lnTo>
                  <a:pt x="176" y="336"/>
                </a:lnTo>
                <a:lnTo>
                  <a:pt x="168" y="344"/>
                </a:lnTo>
                <a:lnTo>
                  <a:pt x="168" y="360"/>
                </a:lnTo>
                <a:lnTo>
                  <a:pt x="168" y="360"/>
                </a:lnTo>
                <a:lnTo>
                  <a:pt x="160" y="352"/>
                </a:lnTo>
                <a:lnTo>
                  <a:pt x="160" y="352"/>
                </a:lnTo>
                <a:lnTo>
                  <a:pt x="152" y="352"/>
                </a:lnTo>
                <a:lnTo>
                  <a:pt x="152" y="352"/>
                </a:lnTo>
                <a:lnTo>
                  <a:pt x="152" y="368"/>
                </a:lnTo>
                <a:lnTo>
                  <a:pt x="152" y="368"/>
                </a:lnTo>
                <a:lnTo>
                  <a:pt x="144" y="368"/>
                </a:lnTo>
                <a:lnTo>
                  <a:pt x="144" y="368"/>
                </a:lnTo>
                <a:lnTo>
                  <a:pt x="144" y="368"/>
                </a:lnTo>
                <a:lnTo>
                  <a:pt x="144" y="368"/>
                </a:lnTo>
                <a:lnTo>
                  <a:pt x="136" y="368"/>
                </a:lnTo>
                <a:lnTo>
                  <a:pt x="136" y="368"/>
                </a:lnTo>
                <a:lnTo>
                  <a:pt x="136" y="368"/>
                </a:lnTo>
                <a:lnTo>
                  <a:pt x="128" y="360"/>
                </a:lnTo>
                <a:lnTo>
                  <a:pt x="128" y="368"/>
                </a:lnTo>
                <a:lnTo>
                  <a:pt x="128" y="384"/>
                </a:lnTo>
                <a:lnTo>
                  <a:pt x="128" y="392"/>
                </a:lnTo>
                <a:lnTo>
                  <a:pt x="128" y="392"/>
                </a:lnTo>
                <a:lnTo>
                  <a:pt x="128" y="384"/>
                </a:lnTo>
                <a:lnTo>
                  <a:pt x="128" y="376"/>
                </a:lnTo>
                <a:lnTo>
                  <a:pt x="120" y="376"/>
                </a:lnTo>
                <a:lnTo>
                  <a:pt x="120" y="376"/>
                </a:lnTo>
                <a:lnTo>
                  <a:pt x="120" y="376"/>
                </a:lnTo>
                <a:lnTo>
                  <a:pt x="112" y="384"/>
                </a:lnTo>
                <a:lnTo>
                  <a:pt x="104" y="392"/>
                </a:lnTo>
                <a:lnTo>
                  <a:pt x="104" y="392"/>
                </a:lnTo>
                <a:lnTo>
                  <a:pt x="104" y="408"/>
                </a:lnTo>
                <a:lnTo>
                  <a:pt x="104" y="408"/>
                </a:lnTo>
                <a:lnTo>
                  <a:pt x="104" y="408"/>
                </a:lnTo>
                <a:lnTo>
                  <a:pt x="104" y="408"/>
                </a:lnTo>
                <a:lnTo>
                  <a:pt x="104" y="416"/>
                </a:lnTo>
                <a:lnTo>
                  <a:pt x="104" y="416"/>
                </a:lnTo>
                <a:lnTo>
                  <a:pt x="96" y="416"/>
                </a:lnTo>
                <a:lnTo>
                  <a:pt x="96" y="424"/>
                </a:lnTo>
                <a:lnTo>
                  <a:pt x="104" y="432"/>
                </a:lnTo>
                <a:lnTo>
                  <a:pt x="104" y="432"/>
                </a:lnTo>
                <a:lnTo>
                  <a:pt x="88" y="440"/>
                </a:lnTo>
                <a:lnTo>
                  <a:pt x="88" y="440"/>
                </a:lnTo>
                <a:lnTo>
                  <a:pt x="88" y="464"/>
                </a:lnTo>
                <a:lnTo>
                  <a:pt x="88" y="464"/>
                </a:lnTo>
                <a:lnTo>
                  <a:pt x="80" y="472"/>
                </a:lnTo>
                <a:lnTo>
                  <a:pt x="80" y="472"/>
                </a:lnTo>
                <a:lnTo>
                  <a:pt x="80" y="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3" name="Louisiana">
            <a:extLst>
              <a:ext uri="{FF2B5EF4-FFF2-40B4-BE49-F238E27FC236}">
                <a16:creationId xmlns:a16="http://schemas.microsoft.com/office/drawing/2014/main" id="{2BD312E3-D4A7-4B00-80EB-58E247EF7963}"/>
              </a:ext>
            </a:extLst>
          </p:cNvPr>
          <p:cNvSpPr>
            <a:spLocks/>
          </p:cNvSpPr>
          <p:nvPr/>
        </p:nvSpPr>
        <p:spPr bwMode="auto">
          <a:xfrm>
            <a:off x="5067131" y="4735368"/>
            <a:ext cx="693131" cy="608085"/>
          </a:xfrm>
          <a:custGeom>
            <a:avLst/>
            <a:gdLst/>
            <a:ahLst/>
            <a:cxnLst>
              <a:cxn ang="0">
                <a:pos x="40" y="264"/>
              </a:cxn>
              <a:cxn ang="0">
                <a:pos x="48" y="208"/>
              </a:cxn>
              <a:cxn ang="0">
                <a:pos x="24" y="160"/>
              </a:cxn>
              <a:cxn ang="0">
                <a:pos x="8" y="104"/>
              </a:cxn>
              <a:cxn ang="0">
                <a:pos x="240" y="0"/>
              </a:cxn>
              <a:cxn ang="0">
                <a:pos x="248" y="8"/>
              </a:cxn>
              <a:cxn ang="0">
                <a:pos x="256" y="24"/>
              </a:cxn>
              <a:cxn ang="0">
                <a:pos x="256" y="40"/>
              </a:cxn>
              <a:cxn ang="0">
                <a:pos x="256" y="56"/>
              </a:cxn>
              <a:cxn ang="0">
                <a:pos x="264" y="64"/>
              </a:cxn>
              <a:cxn ang="0">
                <a:pos x="256" y="80"/>
              </a:cxn>
              <a:cxn ang="0">
                <a:pos x="248" y="96"/>
              </a:cxn>
              <a:cxn ang="0">
                <a:pos x="240" y="112"/>
              </a:cxn>
              <a:cxn ang="0">
                <a:pos x="232" y="144"/>
              </a:cxn>
              <a:cxn ang="0">
                <a:pos x="224" y="160"/>
              </a:cxn>
              <a:cxn ang="0">
                <a:pos x="224" y="168"/>
              </a:cxn>
              <a:cxn ang="0">
                <a:pos x="216" y="192"/>
              </a:cxn>
              <a:cxn ang="0">
                <a:pos x="376" y="192"/>
              </a:cxn>
              <a:cxn ang="0">
                <a:pos x="376" y="240"/>
              </a:cxn>
              <a:cxn ang="0">
                <a:pos x="384" y="280"/>
              </a:cxn>
              <a:cxn ang="0">
                <a:pos x="360" y="264"/>
              </a:cxn>
              <a:cxn ang="0">
                <a:pos x="320" y="288"/>
              </a:cxn>
              <a:cxn ang="0">
                <a:pos x="376" y="288"/>
              </a:cxn>
              <a:cxn ang="0">
                <a:pos x="392" y="288"/>
              </a:cxn>
              <a:cxn ang="0">
                <a:pos x="376" y="304"/>
              </a:cxn>
              <a:cxn ang="0">
                <a:pos x="400" y="304"/>
              </a:cxn>
              <a:cxn ang="0">
                <a:pos x="408" y="288"/>
              </a:cxn>
              <a:cxn ang="0">
                <a:pos x="408" y="296"/>
              </a:cxn>
              <a:cxn ang="0">
                <a:pos x="424" y="312"/>
              </a:cxn>
              <a:cxn ang="0">
                <a:pos x="408" y="320"/>
              </a:cxn>
              <a:cxn ang="0">
                <a:pos x="392" y="344"/>
              </a:cxn>
              <a:cxn ang="0">
                <a:pos x="408" y="360"/>
              </a:cxn>
              <a:cxn ang="0">
                <a:pos x="440" y="368"/>
              </a:cxn>
              <a:cxn ang="0">
                <a:pos x="448" y="376"/>
              </a:cxn>
              <a:cxn ang="0">
                <a:pos x="440" y="392"/>
              </a:cxn>
              <a:cxn ang="0">
                <a:pos x="424" y="392"/>
              </a:cxn>
              <a:cxn ang="0">
                <a:pos x="416" y="376"/>
              </a:cxn>
              <a:cxn ang="0">
                <a:pos x="384" y="368"/>
              </a:cxn>
              <a:cxn ang="0">
                <a:pos x="368" y="352"/>
              </a:cxn>
              <a:cxn ang="0">
                <a:pos x="360" y="360"/>
              </a:cxn>
              <a:cxn ang="0">
                <a:pos x="352" y="368"/>
              </a:cxn>
              <a:cxn ang="0">
                <a:pos x="352" y="392"/>
              </a:cxn>
              <a:cxn ang="0">
                <a:pos x="328" y="368"/>
              </a:cxn>
              <a:cxn ang="0">
                <a:pos x="312" y="368"/>
              </a:cxn>
              <a:cxn ang="0">
                <a:pos x="288" y="392"/>
              </a:cxn>
              <a:cxn ang="0">
                <a:pos x="296" y="376"/>
              </a:cxn>
              <a:cxn ang="0">
                <a:pos x="264" y="384"/>
              </a:cxn>
              <a:cxn ang="0">
                <a:pos x="248" y="352"/>
              </a:cxn>
              <a:cxn ang="0">
                <a:pos x="224" y="352"/>
              </a:cxn>
              <a:cxn ang="0">
                <a:pos x="216" y="328"/>
              </a:cxn>
              <a:cxn ang="0">
                <a:pos x="200" y="320"/>
              </a:cxn>
              <a:cxn ang="0">
                <a:pos x="168" y="336"/>
              </a:cxn>
              <a:cxn ang="0">
                <a:pos x="184" y="352"/>
              </a:cxn>
              <a:cxn ang="0">
                <a:pos x="88" y="336"/>
              </a:cxn>
              <a:cxn ang="0">
                <a:pos x="72" y="328"/>
              </a:cxn>
              <a:cxn ang="0">
                <a:pos x="64" y="312"/>
              </a:cxn>
              <a:cxn ang="0">
                <a:pos x="64" y="328"/>
              </a:cxn>
              <a:cxn ang="0">
                <a:pos x="64" y="336"/>
              </a:cxn>
              <a:cxn ang="0">
                <a:pos x="24" y="336"/>
              </a:cxn>
              <a:cxn ang="0">
                <a:pos x="40" y="304"/>
              </a:cxn>
            </a:cxnLst>
            <a:rect l="0" t="0" r="r" b="b"/>
            <a:pathLst>
              <a:path w="448" h="400">
                <a:moveTo>
                  <a:pt x="40" y="304"/>
                </a:moveTo>
                <a:lnTo>
                  <a:pt x="40" y="288"/>
                </a:lnTo>
                <a:lnTo>
                  <a:pt x="32" y="280"/>
                </a:lnTo>
                <a:lnTo>
                  <a:pt x="32" y="280"/>
                </a:lnTo>
                <a:lnTo>
                  <a:pt x="40" y="264"/>
                </a:lnTo>
                <a:lnTo>
                  <a:pt x="40" y="264"/>
                </a:lnTo>
                <a:lnTo>
                  <a:pt x="32" y="264"/>
                </a:lnTo>
                <a:lnTo>
                  <a:pt x="32" y="248"/>
                </a:lnTo>
                <a:lnTo>
                  <a:pt x="48" y="232"/>
                </a:lnTo>
                <a:lnTo>
                  <a:pt x="48" y="208"/>
                </a:lnTo>
                <a:lnTo>
                  <a:pt x="40" y="192"/>
                </a:lnTo>
                <a:lnTo>
                  <a:pt x="40" y="184"/>
                </a:lnTo>
                <a:lnTo>
                  <a:pt x="32" y="168"/>
                </a:lnTo>
                <a:lnTo>
                  <a:pt x="32" y="168"/>
                </a:lnTo>
                <a:lnTo>
                  <a:pt x="24" y="160"/>
                </a:lnTo>
                <a:lnTo>
                  <a:pt x="24" y="160"/>
                </a:lnTo>
                <a:lnTo>
                  <a:pt x="24" y="128"/>
                </a:lnTo>
                <a:lnTo>
                  <a:pt x="24" y="128"/>
                </a:lnTo>
                <a:lnTo>
                  <a:pt x="8" y="104"/>
                </a:lnTo>
                <a:lnTo>
                  <a:pt x="8" y="104"/>
                </a:lnTo>
                <a:lnTo>
                  <a:pt x="0" y="8"/>
                </a:lnTo>
                <a:lnTo>
                  <a:pt x="0" y="8"/>
                </a:lnTo>
                <a:lnTo>
                  <a:pt x="240" y="0"/>
                </a:lnTo>
                <a:lnTo>
                  <a:pt x="240" y="0"/>
                </a:lnTo>
                <a:lnTo>
                  <a:pt x="240" y="0"/>
                </a:lnTo>
                <a:lnTo>
                  <a:pt x="240" y="8"/>
                </a:lnTo>
                <a:lnTo>
                  <a:pt x="240" y="8"/>
                </a:lnTo>
                <a:lnTo>
                  <a:pt x="240" y="8"/>
                </a:lnTo>
                <a:lnTo>
                  <a:pt x="248" y="8"/>
                </a:lnTo>
                <a:lnTo>
                  <a:pt x="248" y="8"/>
                </a:lnTo>
                <a:lnTo>
                  <a:pt x="248" y="16"/>
                </a:lnTo>
                <a:lnTo>
                  <a:pt x="248" y="24"/>
                </a:lnTo>
                <a:lnTo>
                  <a:pt x="248" y="24"/>
                </a:lnTo>
                <a:lnTo>
                  <a:pt x="256" y="24"/>
                </a:lnTo>
                <a:lnTo>
                  <a:pt x="256" y="24"/>
                </a:lnTo>
                <a:lnTo>
                  <a:pt x="248" y="32"/>
                </a:lnTo>
                <a:lnTo>
                  <a:pt x="248" y="32"/>
                </a:lnTo>
                <a:lnTo>
                  <a:pt x="248" y="40"/>
                </a:lnTo>
                <a:lnTo>
                  <a:pt x="248" y="40"/>
                </a:lnTo>
                <a:lnTo>
                  <a:pt x="256" y="40"/>
                </a:lnTo>
                <a:lnTo>
                  <a:pt x="256" y="40"/>
                </a:lnTo>
                <a:lnTo>
                  <a:pt x="256" y="48"/>
                </a:lnTo>
                <a:lnTo>
                  <a:pt x="256" y="48"/>
                </a:lnTo>
                <a:lnTo>
                  <a:pt x="256" y="48"/>
                </a:lnTo>
                <a:lnTo>
                  <a:pt x="256" y="56"/>
                </a:lnTo>
                <a:lnTo>
                  <a:pt x="256" y="56"/>
                </a:lnTo>
                <a:lnTo>
                  <a:pt x="256" y="56"/>
                </a:lnTo>
                <a:lnTo>
                  <a:pt x="256" y="56"/>
                </a:lnTo>
                <a:lnTo>
                  <a:pt x="256" y="64"/>
                </a:lnTo>
                <a:lnTo>
                  <a:pt x="264" y="64"/>
                </a:lnTo>
                <a:lnTo>
                  <a:pt x="264" y="64"/>
                </a:lnTo>
                <a:lnTo>
                  <a:pt x="264" y="72"/>
                </a:lnTo>
                <a:lnTo>
                  <a:pt x="264" y="80"/>
                </a:lnTo>
                <a:lnTo>
                  <a:pt x="264" y="80"/>
                </a:lnTo>
                <a:lnTo>
                  <a:pt x="256" y="80"/>
                </a:lnTo>
                <a:lnTo>
                  <a:pt x="248" y="80"/>
                </a:lnTo>
                <a:lnTo>
                  <a:pt x="248" y="88"/>
                </a:lnTo>
                <a:lnTo>
                  <a:pt x="256" y="88"/>
                </a:lnTo>
                <a:lnTo>
                  <a:pt x="256" y="88"/>
                </a:lnTo>
                <a:lnTo>
                  <a:pt x="248" y="96"/>
                </a:lnTo>
                <a:lnTo>
                  <a:pt x="248" y="104"/>
                </a:lnTo>
                <a:lnTo>
                  <a:pt x="248" y="120"/>
                </a:lnTo>
                <a:lnTo>
                  <a:pt x="248" y="120"/>
                </a:lnTo>
                <a:lnTo>
                  <a:pt x="240" y="112"/>
                </a:lnTo>
                <a:lnTo>
                  <a:pt x="240" y="112"/>
                </a:lnTo>
                <a:lnTo>
                  <a:pt x="232" y="136"/>
                </a:lnTo>
                <a:lnTo>
                  <a:pt x="232" y="136"/>
                </a:lnTo>
                <a:lnTo>
                  <a:pt x="224" y="144"/>
                </a:lnTo>
                <a:lnTo>
                  <a:pt x="224" y="144"/>
                </a:lnTo>
                <a:lnTo>
                  <a:pt x="232" y="144"/>
                </a:lnTo>
                <a:lnTo>
                  <a:pt x="232" y="144"/>
                </a:lnTo>
                <a:lnTo>
                  <a:pt x="232" y="144"/>
                </a:lnTo>
                <a:lnTo>
                  <a:pt x="224" y="152"/>
                </a:lnTo>
                <a:lnTo>
                  <a:pt x="224" y="152"/>
                </a:lnTo>
                <a:lnTo>
                  <a:pt x="224" y="160"/>
                </a:lnTo>
                <a:lnTo>
                  <a:pt x="224" y="160"/>
                </a:lnTo>
                <a:lnTo>
                  <a:pt x="216" y="168"/>
                </a:lnTo>
                <a:lnTo>
                  <a:pt x="224" y="168"/>
                </a:lnTo>
                <a:lnTo>
                  <a:pt x="224" y="168"/>
                </a:lnTo>
                <a:lnTo>
                  <a:pt x="224" y="168"/>
                </a:lnTo>
                <a:lnTo>
                  <a:pt x="224" y="176"/>
                </a:lnTo>
                <a:lnTo>
                  <a:pt x="208" y="184"/>
                </a:lnTo>
                <a:lnTo>
                  <a:pt x="208" y="192"/>
                </a:lnTo>
                <a:lnTo>
                  <a:pt x="216" y="192"/>
                </a:lnTo>
                <a:lnTo>
                  <a:pt x="216" y="192"/>
                </a:lnTo>
                <a:lnTo>
                  <a:pt x="216" y="192"/>
                </a:lnTo>
                <a:lnTo>
                  <a:pt x="216" y="200"/>
                </a:lnTo>
                <a:lnTo>
                  <a:pt x="216" y="208"/>
                </a:lnTo>
                <a:lnTo>
                  <a:pt x="376" y="192"/>
                </a:lnTo>
                <a:lnTo>
                  <a:pt x="376" y="192"/>
                </a:lnTo>
                <a:lnTo>
                  <a:pt x="376" y="216"/>
                </a:lnTo>
                <a:lnTo>
                  <a:pt x="376" y="216"/>
                </a:lnTo>
                <a:lnTo>
                  <a:pt x="368" y="224"/>
                </a:lnTo>
                <a:lnTo>
                  <a:pt x="368" y="240"/>
                </a:lnTo>
                <a:lnTo>
                  <a:pt x="376" y="240"/>
                </a:lnTo>
                <a:lnTo>
                  <a:pt x="392" y="264"/>
                </a:lnTo>
                <a:lnTo>
                  <a:pt x="392" y="272"/>
                </a:lnTo>
                <a:lnTo>
                  <a:pt x="392" y="272"/>
                </a:lnTo>
                <a:lnTo>
                  <a:pt x="384" y="280"/>
                </a:lnTo>
                <a:lnTo>
                  <a:pt x="384" y="280"/>
                </a:lnTo>
                <a:lnTo>
                  <a:pt x="368" y="272"/>
                </a:lnTo>
                <a:lnTo>
                  <a:pt x="368" y="272"/>
                </a:lnTo>
                <a:lnTo>
                  <a:pt x="360" y="272"/>
                </a:lnTo>
                <a:lnTo>
                  <a:pt x="360" y="272"/>
                </a:lnTo>
                <a:lnTo>
                  <a:pt x="360" y="264"/>
                </a:lnTo>
                <a:lnTo>
                  <a:pt x="352" y="256"/>
                </a:lnTo>
                <a:lnTo>
                  <a:pt x="344" y="256"/>
                </a:lnTo>
                <a:lnTo>
                  <a:pt x="336" y="264"/>
                </a:lnTo>
                <a:lnTo>
                  <a:pt x="328" y="272"/>
                </a:lnTo>
                <a:lnTo>
                  <a:pt x="320" y="288"/>
                </a:lnTo>
                <a:lnTo>
                  <a:pt x="320" y="296"/>
                </a:lnTo>
                <a:lnTo>
                  <a:pt x="344" y="296"/>
                </a:lnTo>
                <a:lnTo>
                  <a:pt x="360" y="296"/>
                </a:lnTo>
                <a:lnTo>
                  <a:pt x="368" y="288"/>
                </a:lnTo>
                <a:lnTo>
                  <a:pt x="376" y="288"/>
                </a:lnTo>
                <a:lnTo>
                  <a:pt x="376" y="288"/>
                </a:lnTo>
                <a:lnTo>
                  <a:pt x="376" y="288"/>
                </a:lnTo>
                <a:lnTo>
                  <a:pt x="384" y="280"/>
                </a:lnTo>
                <a:lnTo>
                  <a:pt x="384" y="280"/>
                </a:lnTo>
                <a:lnTo>
                  <a:pt x="392" y="288"/>
                </a:lnTo>
                <a:lnTo>
                  <a:pt x="392" y="288"/>
                </a:lnTo>
                <a:lnTo>
                  <a:pt x="384" y="296"/>
                </a:lnTo>
                <a:lnTo>
                  <a:pt x="384" y="296"/>
                </a:lnTo>
                <a:lnTo>
                  <a:pt x="376" y="296"/>
                </a:lnTo>
                <a:lnTo>
                  <a:pt x="376" y="304"/>
                </a:lnTo>
                <a:lnTo>
                  <a:pt x="384" y="304"/>
                </a:lnTo>
                <a:lnTo>
                  <a:pt x="392" y="304"/>
                </a:lnTo>
                <a:lnTo>
                  <a:pt x="400" y="304"/>
                </a:lnTo>
                <a:lnTo>
                  <a:pt x="400" y="304"/>
                </a:lnTo>
                <a:lnTo>
                  <a:pt x="400" y="304"/>
                </a:lnTo>
                <a:lnTo>
                  <a:pt x="400" y="304"/>
                </a:lnTo>
                <a:lnTo>
                  <a:pt x="400" y="296"/>
                </a:lnTo>
                <a:lnTo>
                  <a:pt x="400" y="296"/>
                </a:lnTo>
                <a:lnTo>
                  <a:pt x="408" y="288"/>
                </a:lnTo>
                <a:lnTo>
                  <a:pt x="408" y="288"/>
                </a:lnTo>
                <a:lnTo>
                  <a:pt x="408" y="288"/>
                </a:lnTo>
                <a:lnTo>
                  <a:pt x="408" y="288"/>
                </a:lnTo>
                <a:lnTo>
                  <a:pt x="408" y="296"/>
                </a:lnTo>
                <a:lnTo>
                  <a:pt x="408" y="296"/>
                </a:lnTo>
                <a:lnTo>
                  <a:pt x="408" y="296"/>
                </a:lnTo>
                <a:lnTo>
                  <a:pt x="416" y="296"/>
                </a:lnTo>
                <a:lnTo>
                  <a:pt x="408" y="312"/>
                </a:lnTo>
                <a:lnTo>
                  <a:pt x="416" y="312"/>
                </a:lnTo>
                <a:lnTo>
                  <a:pt x="416" y="312"/>
                </a:lnTo>
                <a:lnTo>
                  <a:pt x="424" y="312"/>
                </a:lnTo>
                <a:lnTo>
                  <a:pt x="424" y="312"/>
                </a:lnTo>
                <a:lnTo>
                  <a:pt x="424" y="320"/>
                </a:lnTo>
                <a:lnTo>
                  <a:pt x="424" y="320"/>
                </a:lnTo>
                <a:lnTo>
                  <a:pt x="408" y="320"/>
                </a:lnTo>
                <a:lnTo>
                  <a:pt x="408" y="320"/>
                </a:lnTo>
                <a:lnTo>
                  <a:pt x="408" y="320"/>
                </a:lnTo>
                <a:lnTo>
                  <a:pt x="392" y="320"/>
                </a:lnTo>
                <a:lnTo>
                  <a:pt x="392" y="320"/>
                </a:lnTo>
                <a:lnTo>
                  <a:pt x="392" y="336"/>
                </a:lnTo>
                <a:lnTo>
                  <a:pt x="392" y="344"/>
                </a:lnTo>
                <a:lnTo>
                  <a:pt x="392" y="352"/>
                </a:lnTo>
                <a:lnTo>
                  <a:pt x="400" y="352"/>
                </a:lnTo>
                <a:lnTo>
                  <a:pt x="400" y="352"/>
                </a:lnTo>
                <a:lnTo>
                  <a:pt x="408" y="352"/>
                </a:lnTo>
                <a:lnTo>
                  <a:pt x="408" y="360"/>
                </a:lnTo>
                <a:lnTo>
                  <a:pt x="408" y="360"/>
                </a:lnTo>
                <a:lnTo>
                  <a:pt x="424" y="360"/>
                </a:lnTo>
                <a:lnTo>
                  <a:pt x="424" y="360"/>
                </a:lnTo>
                <a:lnTo>
                  <a:pt x="424" y="360"/>
                </a:lnTo>
                <a:lnTo>
                  <a:pt x="440" y="368"/>
                </a:lnTo>
                <a:lnTo>
                  <a:pt x="440" y="368"/>
                </a:lnTo>
                <a:lnTo>
                  <a:pt x="440" y="376"/>
                </a:lnTo>
                <a:lnTo>
                  <a:pt x="440" y="376"/>
                </a:lnTo>
                <a:lnTo>
                  <a:pt x="448" y="376"/>
                </a:lnTo>
                <a:lnTo>
                  <a:pt x="448" y="376"/>
                </a:lnTo>
                <a:lnTo>
                  <a:pt x="448" y="384"/>
                </a:lnTo>
                <a:lnTo>
                  <a:pt x="448" y="384"/>
                </a:lnTo>
                <a:lnTo>
                  <a:pt x="440" y="384"/>
                </a:lnTo>
                <a:lnTo>
                  <a:pt x="440" y="384"/>
                </a:lnTo>
                <a:lnTo>
                  <a:pt x="440" y="392"/>
                </a:lnTo>
                <a:lnTo>
                  <a:pt x="440" y="392"/>
                </a:lnTo>
                <a:lnTo>
                  <a:pt x="432" y="384"/>
                </a:lnTo>
                <a:lnTo>
                  <a:pt x="432" y="384"/>
                </a:lnTo>
                <a:lnTo>
                  <a:pt x="424" y="400"/>
                </a:lnTo>
                <a:lnTo>
                  <a:pt x="424" y="392"/>
                </a:lnTo>
                <a:lnTo>
                  <a:pt x="424" y="392"/>
                </a:lnTo>
                <a:lnTo>
                  <a:pt x="424" y="384"/>
                </a:lnTo>
                <a:lnTo>
                  <a:pt x="424" y="384"/>
                </a:lnTo>
                <a:lnTo>
                  <a:pt x="416" y="376"/>
                </a:lnTo>
                <a:lnTo>
                  <a:pt x="416" y="376"/>
                </a:lnTo>
                <a:lnTo>
                  <a:pt x="416" y="376"/>
                </a:lnTo>
                <a:lnTo>
                  <a:pt x="416" y="376"/>
                </a:lnTo>
                <a:lnTo>
                  <a:pt x="400" y="368"/>
                </a:lnTo>
                <a:lnTo>
                  <a:pt x="384" y="368"/>
                </a:lnTo>
                <a:lnTo>
                  <a:pt x="384" y="368"/>
                </a:lnTo>
                <a:lnTo>
                  <a:pt x="384" y="360"/>
                </a:lnTo>
                <a:lnTo>
                  <a:pt x="376" y="352"/>
                </a:lnTo>
                <a:lnTo>
                  <a:pt x="368" y="352"/>
                </a:lnTo>
                <a:lnTo>
                  <a:pt x="368" y="352"/>
                </a:lnTo>
                <a:lnTo>
                  <a:pt x="368" y="352"/>
                </a:lnTo>
                <a:lnTo>
                  <a:pt x="352" y="344"/>
                </a:lnTo>
                <a:lnTo>
                  <a:pt x="352" y="344"/>
                </a:lnTo>
                <a:lnTo>
                  <a:pt x="352" y="344"/>
                </a:lnTo>
                <a:lnTo>
                  <a:pt x="360" y="360"/>
                </a:lnTo>
                <a:lnTo>
                  <a:pt x="360" y="360"/>
                </a:lnTo>
                <a:lnTo>
                  <a:pt x="360" y="368"/>
                </a:lnTo>
                <a:lnTo>
                  <a:pt x="360" y="368"/>
                </a:lnTo>
                <a:lnTo>
                  <a:pt x="360" y="360"/>
                </a:lnTo>
                <a:lnTo>
                  <a:pt x="352" y="360"/>
                </a:lnTo>
                <a:lnTo>
                  <a:pt x="352" y="368"/>
                </a:lnTo>
                <a:lnTo>
                  <a:pt x="352" y="376"/>
                </a:lnTo>
                <a:lnTo>
                  <a:pt x="360" y="384"/>
                </a:lnTo>
                <a:lnTo>
                  <a:pt x="360" y="384"/>
                </a:lnTo>
                <a:lnTo>
                  <a:pt x="352" y="392"/>
                </a:lnTo>
                <a:lnTo>
                  <a:pt x="352" y="392"/>
                </a:lnTo>
                <a:lnTo>
                  <a:pt x="344" y="392"/>
                </a:lnTo>
                <a:lnTo>
                  <a:pt x="344" y="384"/>
                </a:lnTo>
                <a:lnTo>
                  <a:pt x="344" y="384"/>
                </a:lnTo>
                <a:lnTo>
                  <a:pt x="336" y="368"/>
                </a:lnTo>
                <a:lnTo>
                  <a:pt x="328" y="368"/>
                </a:lnTo>
                <a:lnTo>
                  <a:pt x="328" y="368"/>
                </a:lnTo>
                <a:lnTo>
                  <a:pt x="320" y="376"/>
                </a:lnTo>
                <a:lnTo>
                  <a:pt x="320" y="376"/>
                </a:lnTo>
                <a:lnTo>
                  <a:pt x="312" y="368"/>
                </a:lnTo>
                <a:lnTo>
                  <a:pt x="312" y="368"/>
                </a:lnTo>
                <a:lnTo>
                  <a:pt x="312" y="376"/>
                </a:lnTo>
                <a:lnTo>
                  <a:pt x="312" y="376"/>
                </a:lnTo>
                <a:lnTo>
                  <a:pt x="304" y="392"/>
                </a:lnTo>
                <a:lnTo>
                  <a:pt x="296" y="392"/>
                </a:lnTo>
                <a:lnTo>
                  <a:pt x="288" y="392"/>
                </a:lnTo>
                <a:lnTo>
                  <a:pt x="288" y="392"/>
                </a:lnTo>
                <a:lnTo>
                  <a:pt x="288" y="384"/>
                </a:lnTo>
                <a:lnTo>
                  <a:pt x="288" y="376"/>
                </a:lnTo>
                <a:lnTo>
                  <a:pt x="296" y="376"/>
                </a:lnTo>
                <a:lnTo>
                  <a:pt x="296" y="376"/>
                </a:lnTo>
                <a:lnTo>
                  <a:pt x="280" y="376"/>
                </a:lnTo>
                <a:lnTo>
                  <a:pt x="280" y="376"/>
                </a:lnTo>
                <a:lnTo>
                  <a:pt x="280" y="384"/>
                </a:lnTo>
                <a:lnTo>
                  <a:pt x="280" y="384"/>
                </a:lnTo>
                <a:lnTo>
                  <a:pt x="264" y="384"/>
                </a:lnTo>
                <a:lnTo>
                  <a:pt x="264" y="384"/>
                </a:lnTo>
                <a:lnTo>
                  <a:pt x="272" y="376"/>
                </a:lnTo>
                <a:lnTo>
                  <a:pt x="272" y="376"/>
                </a:lnTo>
                <a:lnTo>
                  <a:pt x="248" y="352"/>
                </a:lnTo>
                <a:lnTo>
                  <a:pt x="248" y="352"/>
                </a:lnTo>
                <a:lnTo>
                  <a:pt x="248" y="352"/>
                </a:lnTo>
                <a:lnTo>
                  <a:pt x="232" y="352"/>
                </a:lnTo>
                <a:lnTo>
                  <a:pt x="232" y="352"/>
                </a:lnTo>
                <a:lnTo>
                  <a:pt x="224" y="352"/>
                </a:lnTo>
                <a:lnTo>
                  <a:pt x="224" y="352"/>
                </a:lnTo>
                <a:lnTo>
                  <a:pt x="224" y="344"/>
                </a:lnTo>
                <a:lnTo>
                  <a:pt x="224" y="344"/>
                </a:lnTo>
                <a:lnTo>
                  <a:pt x="224" y="336"/>
                </a:lnTo>
                <a:lnTo>
                  <a:pt x="224" y="336"/>
                </a:lnTo>
                <a:lnTo>
                  <a:pt x="216" y="328"/>
                </a:lnTo>
                <a:lnTo>
                  <a:pt x="208" y="328"/>
                </a:lnTo>
                <a:lnTo>
                  <a:pt x="208" y="336"/>
                </a:lnTo>
                <a:lnTo>
                  <a:pt x="200" y="336"/>
                </a:lnTo>
                <a:lnTo>
                  <a:pt x="200" y="328"/>
                </a:lnTo>
                <a:lnTo>
                  <a:pt x="200" y="320"/>
                </a:lnTo>
                <a:lnTo>
                  <a:pt x="200" y="320"/>
                </a:lnTo>
                <a:lnTo>
                  <a:pt x="192" y="328"/>
                </a:lnTo>
                <a:lnTo>
                  <a:pt x="192" y="328"/>
                </a:lnTo>
                <a:lnTo>
                  <a:pt x="176" y="336"/>
                </a:lnTo>
                <a:lnTo>
                  <a:pt x="168" y="336"/>
                </a:lnTo>
                <a:lnTo>
                  <a:pt x="168" y="336"/>
                </a:lnTo>
                <a:lnTo>
                  <a:pt x="184" y="344"/>
                </a:lnTo>
                <a:lnTo>
                  <a:pt x="184" y="344"/>
                </a:lnTo>
                <a:lnTo>
                  <a:pt x="184" y="352"/>
                </a:lnTo>
                <a:lnTo>
                  <a:pt x="184" y="352"/>
                </a:lnTo>
                <a:lnTo>
                  <a:pt x="168" y="360"/>
                </a:lnTo>
                <a:lnTo>
                  <a:pt x="168" y="360"/>
                </a:lnTo>
                <a:lnTo>
                  <a:pt x="144" y="352"/>
                </a:lnTo>
                <a:lnTo>
                  <a:pt x="104" y="352"/>
                </a:lnTo>
                <a:lnTo>
                  <a:pt x="88" y="336"/>
                </a:lnTo>
                <a:lnTo>
                  <a:pt x="88" y="336"/>
                </a:lnTo>
                <a:lnTo>
                  <a:pt x="72" y="336"/>
                </a:lnTo>
                <a:lnTo>
                  <a:pt x="72" y="336"/>
                </a:lnTo>
                <a:lnTo>
                  <a:pt x="72" y="328"/>
                </a:lnTo>
                <a:lnTo>
                  <a:pt x="72" y="328"/>
                </a:lnTo>
                <a:lnTo>
                  <a:pt x="80" y="320"/>
                </a:lnTo>
                <a:lnTo>
                  <a:pt x="80" y="320"/>
                </a:lnTo>
                <a:lnTo>
                  <a:pt x="72" y="304"/>
                </a:lnTo>
                <a:lnTo>
                  <a:pt x="72" y="304"/>
                </a:lnTo>
                <a:lnTo>
                  <a:pt x="64" y="312"/>
                </a:lnTo>
                <a:lnTo>
                  <a:pt x="64" y="312"/>
                </a:lnTo>
                <a:lnTo>
                  <a:pt x="72" y="320"/>
                </a:lnTo>
                <a:lnTo>
                  <a:pt x="64" y="320"/>
                </a:lnTo>
                <a:lnTo>
                  <a:pt x="64" y="328"/>
                </a:lnTo>
                <a:lnTo>
                  <a:pt x="64" y="328"/>
                </a:lnTo>
                <a:lnTo>
                  <a:pt x="72" y="328"/>
                </a:lnTo>
                <a:lnTo>
                  <a:pt x="72" y="328"/>
                </a:lnTo>
                <a:lnTo>
                  <a:pt x="64" y="336"/>
                </a:lnTo>
                <a:lnTo>
                  <a:pt x="64" y="336"/>
                </a:lnTo>
                <a:lnTo>
                  <a:pt x="64" y="336"/>
                </a:lnTo>
                <a:lnTo>
                  <a:pt x="40" y="336"/>
                </a:lnTo>
                <a:lnTo>
                  <a:pt x="32" y="344"/>
                </a:lnTo>
                <a:lnTo>
                  <a:pt x="32" y="344"/>
                </a:lnTo>
                <a:lnTo>
                  <a:pt x="24" y="336"/>
                </a:lnTo>
                <a:lnTo>
                  <a:pt x="24" y="336"/>
                </a:lnTo>
                <a:lnTo>
                  <a:pt x="32" y="320"/>
                </a:lnTo>
                <a:lnTo>
                  <a:pt x="32" y="320"/>
                </a:lnTo>
                <a:lnTo>
                  <a:pt x="32" y="312"/>
                </a:lnTo>
                <a:lnTo>
                  <a:pt x="32" y="312"/>
                </a:lnTo>
                <a:lnTo>
                  <a:pt x="40" y="30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4" name="Kentucky">
            <a:extLst>
              <a:ext uri="{FF2B5EF4-FFF2-40B4-BE49-F238E27FC236}">
                <a16:creationId xmlns:a16="http://schemas.microsoft.com/office/drawing/2014/main" id="{D3AD3A13-5EB9-4734-8A29-231C19BC2985}"/>
              </a:ext>
            </a:extLst>
          </p:cNvPr>
          <p:cNvSpPr>
            <a:spLocks/>
          </p:cNvSpPr>
          <p:nvPr/>
        </p:nvSpPr>
        <p:spPr bwMode="auto">
          <a:xfrm>
            <a:off x="5585361" y="3727946"/>
            <a:ext cx="903451" cy="448608"/>
          </a:xfrm>
          <a:custGeom>
            <a:avLst/>
            <a:gdLst/>
            <a:ahLst/>
            <a:cxnLst>
              <a:cxn ang="0">
                <a:pos x="504" y="32"/>
              </a:cxn>
              <a:cxn ang="0">
                <a:pos x="504" y="24"/>
              </a:cxn>
              <a:cxn ang="0">
                <a:pos x="480" y="32"/>
              </a:cxn>
              <a:cxn ang="0">
                <a:pos x="456" y="32"/>
              </a:cxn>
              <a:cxn ang="0">
                <a:pos x="440" y="32"/>
              </a:cxn>
              <a:cxn ang="0">
                <a:pos x="432" y="32"/>
              </a:cxn>
              <a:cxn ang="0">
                <a:pos x="392" y="24"/>
              </a:cxn>
              <a:cxn ang="0">
                <a:pos x="384" y="0"/>
              </a:cxn>
              <a:cxn ang="0">
                <a:pos x="344" y="0"/>
              </a:cxn>
              <a:cxn ang="0">
                <a:pos x="344" y="24"/>
              </a:cxn>
              <a:cxn ang="0">
                <a:pos x="320" y="40"/>
              </a:cxn>
              <a:cxn ang="0">
                <a:pos x="296" y="56"/>
              </a:cxn>
              <a:cxn ang="0">
                <a:pos x="296" y="72"/>
              </a:cxn>
              <a:cxn ang="0">
                <a:pos x="272" y="88"/>
              </a:cxn>
              <a:cxn ang="0">
                <a:pos x="248" y="120"/>
              </a:cxn>
              <a:cxn ang="0">
                <a:pos x="232" y="104"/>
              </a:cxn>
              <a:cxn ang="0">
                <a:pos x="216" y="144"/>
              </a:cxn>
              <a:cxn ang="0">
                <a:pos x="200" y="128"/>
              </a:cxn>
              <a:cxn ang="0">
                <a:pos x="176" y="152"/>
              </a:cxn>
              <a:cxn ang="0">
                <a:pos x="144" y="144"/>
              </a:cxn>
              <a:cxn ang="0">
                <a:pos x="144" y="136"/>
              </a:cxn>
              <a:cxn ang="0">
                <a:pos x="136" y="152"/>
              </a:cxn>
              <a:cxn ang="0">
                <a:pos x="128" y="144"/>
              </a:cxn>
              <a:cxn ang="0">
                <a:pos x="112" y="144"/>
              </a:cxn>
              <a:cxn ang="0">
                <a:pos x="112" y="152"/>
              </a:cxn>
              <a:cxn ang="0">
                <a:pos x="104" y="160"/>
              </a:cxn>
              <a:cxn ang="0">
                <a:pos x="104" y="168"/>
              </a:cxn>
              <a:cxn ang="0">
                <a:pos x="104" y="184"/>
              </a:cxn>
              <a:cxn ang="0">
                <a:pos x="88" y="192"/>
              </a:cxn>
              <a:cxn ang="0">
                <a:pos x="80" y="224"/>
              </a:cxn>
              <a:cxn ang="0">
                <a:pos x="72" y="232"/>
              </a:cxn>
              <a:cxn ang="0">
                <a:pos x="24" y="232"/>
              </a:cxn>
              <a:cxn ang="0">
                <a:pos x="24" y="248"/>
              </a:cxn>
              <a:cxn ang="0">
                <a:pos x="32" y="256"/>
              </a:cxn>
              <a:cxn ang="0">
                <a:pos x="24" y="288"/>
              </a:cxn>
              <a:cxn ang="0">
                <a:pos x="16" y="288"/>
              </a:cxn>
              <a:cxn ang="0">
                <a:pos x="120" y="288"/>
              </a:cxn>
              <a:cxn ang="0">
                <a:pos x="112" y="272"/>
              </a:cxn>
              <a:cxn ang="0">
                <a:pos x="144" y="272"/>
              </a:cxn>
              <a:cxn ang="0">
                <a:pos x="482" y="234"/>
              </a:cxn>
              <a:cxn ang="0">
                <a:pos x="520" y="208"/>
              </a:cxn>
              <a:cxn ang="0">
                <a:pos x="546" y="170"/>
              </a:cxn>
              <a:cxn ang="0">
                <a:pos x="568" y="144"/>
              </a:cxn>
              <a:cxn ang="0">
                <a:pos x="584" y="128"/>
              </a:cxn>
              <a:cxn ang="0">
                <a:pos x="568" y="120"/>
              </a:cxn>
              <a:cxn ang="0">
                <a:pos x="552" y="112"/>
              </a:cxn>
              <a:cxn ang="0">
                <a:pos x="528" y="72"/>
              </a:cxn>
              <a:cxn ang="0">
                <a:pos x="520" y="48"/>
              </a:cxn>
              <a:cxn ang="0">
                <a:pos x="520" y="40"/>
              </a:cxn>
            </a:cxnLst>
            <a:rect l="0" t="0" r="r" b="b"/>
            <a:pathLst>
              <a:path w="584" h="296">
                <a:moveTo>
                  <a:pt x="520" y="40"/>
                </a:moveTo>
                <a:lnTo>
                  <a:pt x="512" y="32"/>
                </a:lnTo>
                <a:lnTo>
                  <a:pt x="504" y="32"/>
                </a:lnTo>
                <a:lnTo>
                  <a:pt x="504" y="32"/>
                </a:lnTo>
                <a:lnTo>
                  <a:pt x="504" y="32"/>
                </a:lnTo>
                <a:lnTo>
                  <a:pt x="504" y="24"/>
                </a:lnTo>
                <a:lnTo>
                  <a:pt x="496" y="16"/>
                </a:lnTo>
                <a:lnTo>
                  <a:pt x="488" y="16"/>
                </a:lnTo>
                <a:lnTo>
                  <a:pt x="480" y="32"/>
                </a:lnTo>
                <a:lnTo>
                  <a:pt x="472" y="32"/>
                </a:lnTo>
                <a:lnTo>
                  <a:pt x="456" y="32"/>
                </a:lnTo>
                <a:lnTo>
                  <a:pt x="456" y="32"/>
                </a:lnTo>
                <a:lnTo>
                  <a:pt x="448" y="24"/>
                </a:lnTo>
                <a:lnTo>
                  <a:pt x="440" y="24"/>
                </a:lnTo>
                <a:lnTo>
                  <a:pt x="440" y="32"/>
                </a:lnTo>
                <a:lnTo>
                  <a:pt x="440" y="32"/>
                </a:lnTo>
                <a:lnTo>
                  <a:pt x="432" y="32"/>
                </a:lnTo>
                <a:lnTo>
                  <a:pt x="432" y="32"/>
                </a:lnTo>
                <a:lnTo>
                  <a:pt x="416" y="24"/>
                </a:lnTo>
                <a:lnTo>
                  <a:pt x="416" y="24"/>
                </a:lnTo>
                <a:lnTo>
                  <a:pt x="392" y="24"/>
                </a:lnTo>
                <a:lnTo>
                  <a:pt x="392" y="24"/>
                </a:lnTo>
                <a:lnTo>
                  <a:pt x="392" y="16"/>
                </a:lnTo>
                <a:lnTo>
                  <a:pt x="384" y="0"/>
                </a:lnTo>
                <a:lnTo>
                  <a:pt x="360" y="0"/>
                </a:lnTo>
                <a:lnTo>
                  <a:pt x="344" y="0"/>
                </a:lnTo>
                <a:lnTo>
                  <a:pt x="344" y="0"/>
                </a:lnTo>
                <a:lnTo>
                  <a:pt x="336" y="8"/>
                </a:lnTo>
                <a:lnTo>
                  <a:pt x="336" y="16"/>
                </a:lnTo>
                <a:lnTo>
                  <a:pt x="344" y="24"/>
                </a:lnTo>
                <a:lnTo>
                  <a:pt x="344" y="32"/>
                </a:lnTo>
                <a:lnTo>
                  <a:pt x="328" y="32"/>
                </a:lnTo>
                <a:lnTo>
                  <a:pt x="320" y="40"/>
                </a:lnTo>
                <a:lnTo>
                  <a:pt x="312" y="40"/>
                </a:lnTo>
                <a:lnTo>
                  <a:pt x="296" y="40"/>
                </a:lnTo>
                <a:lnTo>
                  <a:pt x="296" y="56"/>
                </a:lnTo>
                <a:lnTo>
                  <a:pt x="304" y="56"/>
                </a:lnTo>
                <a:lnTo>
                  <a:pt x="304" y="64"/>
                </a:lnTo>
                <a:lnTo>
                  <a:pt x="296" y="72"/>
                </a:lnTo>
                <a:lnTo>
                  <a:pt x="288" y="88"/>
                </a:lnTo>
                <a:lnTo>
                  <a:pt x="280" y="88"/>
                </a:lnTo>
                <a:lnTo>
                  <a:pt x="272" y="88"/>
                </a:lnTo>
                <a:lnTo>
                  <a:pt x="272" y="112"/>
                </a:lnTo>
                <a:lnTo>
                  <a:pt x="264" y="120"/>
                </a:lnTo>
                <a:lnTo>
                  <a:pt x="248" y="120"/>
                </a:lnTo>
                <a:lnTo>
                  <a:pt x="240" y="112"/>
                </a:lnTo>
                <a:lnTo>
                  <a:pt x="240" y="104"/>
                </a:lnTo>
                <a:lnTo>
                  <a:pt x="232" y="104"/>
                </a:lnTo>
                <a:lnTo>
                  <a:pt x="224" y="128"/>
                </a:lnTo>
                <a:lnTo>
                  <a:pt x="224" y="144"/>
                </a:lnTo>
                <a:lnTo>
                  <a:pt x="216" y="144"/>
                </a:lnTo>
                <a:lnTo>
                  <a:pt x="208" y="136"/>
                </a:lnTo>
                <a:lnTo>
                  <a:pt x="208" y="128"/>
                </a:lnTo>
                <a:lnTo>
                  <a:pt x="200" y="128"/>
                </a:lnTo>
                <a:lnTo>
                  <a:pt x="184" y="144"/>
                </a:lnTo>
                <a:lnTo>
                  <a:pt x="184" y="152"/>
                </a:lnTo>
                <a:lnTo>
                  <a:pt x="176" y="152"/>
                </a:lnTo>
                <a:lnTo>
                  <a:pt x="160" y="136"/>
                </a:lnTo>
                <a:lnTo>
                  <a:pt x="152" y="136"/>
                </a:lnTo>
                <a:lnTo>
                  <a:pt x="144" y="144"/>
                </a:lnTo>
                <a:lnTo>
                  <a:pt x="144" y="144"/>
                </a:lnTo>
                <a:lnTo>
                  <a:pt x="144" y="136"/>
                </a:lnTo>
                <a:lnTo>
                  <a:pt x="144" y="136"/>
                </a:lnTo>
                <a:lnTo>
                  <a:pt x="144" y="144"/>
                </a:lnTo>
                <a:lnTo>
                  <a:pt x="144" y="152"/>
                </a:lnTo>
                <a:lnTo>
                  <a:pt x="136" y="152"/>
                </a:lnTo>
                <a:lnTo>
                  <a:pt x="136" y="152"/>
                </a:lnTo>
                <a:lnTo>
                  <a:pt x="136" y="152"/>
                </a:lnTo>
                <a:lnTo>
                  <a:pt x="128" y="144"/>
                </a:lnTo>
                <a:lnTo>
                  <a:pt x="120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44"/>
                </a:lnTo>
                <a:lnTo>
                  <a:pt x="112" y="152"/>
                </a:lnTo>
                <a:lnTo>
                  <a:pt x="112" y="152"/>
                </a:lnTo>
                <a:lnTo>
                  <a:pt x="112" y="160"/>
                </a:lnTo>
                <a:lnTo>
                  <a:pt x="112" y="160"/>
                </a:lnTo>
                <a:lnTo>
                  <a:pt x="104" y="160"/>
                </a:lnTo>
                <a:lnTo>
                  <a:pt x="112" y="160"/>
                </a:lnTo>
                <a:lnTo>
                  <a:pt x="104" y="168"/>
                </a:lnTo>
                <a:lnTo>
                  <a:pt x="104" y="168"/>
                </a:lnTo>
                <a:lnTo>
                  <a:pt x="96" y="176"/>
                </a:lnTo>
                <a:lnTo>
                  <a:pt x="96" y="176"/>
                </a:lnTo>
                <a:lnTo>
                  <a:pt x="104" y="184"/>
                </a:lnTo>
                <a:lnTo>
                  <a:pt x="104" y="184"/>
                </a:lnTo>
                <a:lnTo>
                  <a:pt x="104" y="192"/>
                </a:lnTo>
                <a:lnTo>
                  <a:pt x="88" y="192"/>
                </a:lnTo>
                <a:lnTo>
                  <a:pt x="72" y="200"/>
                </a:lnTo>
                <a:lnTo>
                  <a:pt x="72" y="216"/>
                </a:lnTo>
                <a:lnTo>
                  <a:pt x="80" y="224"/>
                </a:lnTo>
                <a:lnTo>
                  <a:pt x="80" y="232"/>
                </a:lnTo>
                <a:lnTo>
                  <a:pt x="80" y="232"/>
                </a:lnTo>
                <a:lnTo>
                  <a:pt x="72" y="232"/>
                </a:lnTo>
                <a:lnTo>
                  <a:pt x="48" y="224"/>
                </a:lnTo>
                <a:lnTo>
                  <a:pt x="32" y="224"/>
                </a:lnTo>
                <a:lnTo>
                  <a:pt x="24" y="232"/>
                </a:lnTo>
                <a:lnTo>
                  <a:pt x="24" y="232"/>
                </a:lnTo>
                <a:lnTo>
                  <a:pt x="16" y="240"/>
                </a:lnTo>
                <a:lnTo>
                  <a:pt x="24" y="248"/>
                </a:lnTo>
                <a:lnTo>
                  <a:pt x="24" y="248"/>
                </a:lnTo>
                <a:lnTo>
                  <a:pt x="32" y="256"/>
                </a:lnTo>
                <a:lnTo>
                  <a:pt x="32" y="256"/>
                </a:lnTo>
                <a:lnTo>
                  <a:pt x="24" y="256"/>
                </a:lnTo>
                <a:lnTo>
                  <a:pt x="24" y="256"/>
                </a:lnTo>
                <a:lnTo>
                  <a:pt x="24" y="288"/>
                </a:lnTo>
                <a:lnTo>
                  <a:pt x="24" y="288"/>
                </a:lnTo>
                <a:lnTo>
                  <a:pt x="16" y="288"/>
                </a:lnTo>
                <a:lnTo>
                  <a:pt x="16" y="288"/>
                </a:lnTo>
                <a:lnTo>
                  <a:pt x="0" y="296"/>
                </a:lnTo>
                <a:lnTo>
                  <a:pt x="0" y="296"/>
                </a:lnTo>
                <a:lnTo>
                  <a:pt x="120" y="288"/>
                </a:lnTo>
                <a:lnTo>
                  <a:pt x="120" y="288"/>
                </a:lnTo>
                <a:lnTo>
                  <a:pt x="112" y="272"/>
                </a:lnTo>
                <a:lnTo>
                  <a:pt x="112" y="272"/>
                </a:lnTo>
                <a:lnTo>
                  <a:pt x="120" y="272"/>
                </a:lnTo>
                <a:lnTo>
                  <a:pt x="136" y="272"/>
                </a:lnTo>
                <a:lnTo>
                  <a:pt x="144" y="272"/>
                </a:lnTo>
                <a:lnTo>
                  <a:pt x="448" y="248"/>
                </a:lnTo>
                <a:lnTo>
                  <a:pt x="464" y="240"/>
                </a:lnTo>
                <a:lnTo>
                  <a:pt x="482" y="234"/>
                </a:lnTo>
                <a:lnTo>
                  <a:pt x="504" y="216"/>
                </a:lnTo>
                <a:lnTo>
                  <a:pt x="504" y="208"/>
                </a:lnTo>
                <a:lnTo>
                  <a:pt x="520" y="208"/>
                </a:lnTo>
                <a:lnTo>
                  <a:pt x="526" y="194"/>
                </a:lnTo>
                <a:lnTo>
                  <a:pt x="536" y="184"/>
                </a:lnTo>
                <a:lnTo>
                  <a:pt x="546" y="170"/>
                </a:lnTo>
                <a:lnTo>
                  <a:pt x="560" y="160"/>
                </a:lnTo>
                <a:lnTo>
                  <a:pt x="568" y="152"/>
                </a:lnTo>
                <a:lnTo>
                  <a:pt x="568" y="144"/>
                </a:lnTo>
                <a:lnTo>
                  <a:pt x="568" y="152"/>
                </a:lnTo>
                <a:lnTo>
                  <a:pt x="584" y="128"/>
                </a:lnTo>
                <a:lnTo>
                  <a:pt x="584" y="128"/>
                </a:lnTo>
                <a:lnTo>
                  <a:pt x="576" y="128"/>
                </a:lnTo>
                <a:lnTo>
                  <a:pt x="576" y="128"/>
                </a:lnTo>
                <a:lnTo>
                  <a:pt x="568" y="120"/>
                </a:lnTo>
                <a:lnTo>
                  <a:pt x="560" y="120"/>
                </a:lnTo>
                <a:lnTo>
                  <a:pt x="560" y="120"/>
                </a:lnTo>
                <a:lnTo>
                  <a:pt x="552" y="112"/>
                </a:lnTo>
                <a:lnTo>
                  <a:pt x="536" y="88"/>
                </a:lnTo>
                <a:lnTo>
                  <a:pt x="528" y="72"/>
                </a:lnTo>
                <a:lnTo>
                  <a:pt x="528" y="72"/>
                </a:lnTo>
                <a:lnTo>
                  <a:pt x="528" y="64"/>
                </a:lnTo>
                <a:lnTo>
                  <a:pt x="528" y="56"/>
                </a:lnTo>
                <a:lnTo>
                  <a:pt x="520" y="48"/>
                </a:lnTo>
                <a:lnTo>
                  <a:pt x="520" y="40"/>
                </a:lnTo>
                <a:lnTo>
                  <a:pt x="520" y="40"/>
                </a:lnTo>
                <a:lnTo>
                  <a:pt x="520" y="40"/>
                </a:lnTo>
                <a:lnTo>
                  <a:pt x="528" y="40"/>
                </a:lnTo>
                <a:lnTo>
                  <a:pt x="520" y="40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5" name="Kansas">
            <a:extLst>
              <a:ext uri="{FF2B5EF4-FFF2-40B4-BE49-F238E27FC236}">
                <a16:creationId xmlns:a16="http://schemas.microsoft.com/office/drawing/2014/main" id="{00E3DD6D-E0A5-4191-9569-1A17A20D683C}"/>
              </a:ext>
            </a:extLst>
          </p:cNvPr>
          <p:cNvSpPr>
            <a:spLocks/>
          </p:cNvSpPr>
          <p:nvPr/>
        </p:nvSpPr>
        <p:spPr bwMode="auto">
          <a:xfrm>
            <a:off x="4101149" y="3642373"/>
            <a:ext cx="918002" cy="486207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24" y="0"/>
              </a:cxn>
              <a:cxn ang="0">
                <a:pos x="24" y="0"/>
              </a:cxn>
              <a:cxn ang="0">
                <a:pos x="56" y="8"/>
              </a:cxn>
              <a:cxn ang="0">
                <a:pos x="296" y="16"/>
              </a:cxn>
              <a:cxn ang="0">
                <a:pos x="521" y="16"/>
              </a:cxn>
              <a:cxn ang="0">
                <a:pos x="537" y="16"/>
              </a:cxn>
              <a:cxn ang="0">
                <a:pos x="529" y="16"/>
              </a:cxn>
              <a:cxn ang="0">
                <a:pos x="545" y="24"/>
              </a:cxn>
              <a:cxn ang="0">
                <a:pos x="553" y="32"/>
              </a:cxn>
              <a:cxn ang="0">
                <a:pos x="553" y="32"/>
              </a:cxn>
              <a:cxn ang="0">
                <a:pos x="561" y="24"/>
              </a:cxn>
              <a:cxn ang="0">
                <a:pos x="561" y="32"/>
              </a:cxn>
              <a:cxn ang="0">
                <a:pos x="569" y="32"/>
              </a:cxn>
              <a:cxn ang="0">
                <a:pos x="569" y="40"/>
              </a:cxn>
              <a:cxn ang="0">
                <a:pos x="569" y="48"/>
              </a:cxn>
              <a:cxn ang="0">
                <a:pos x="553" y="56"/>
              </a:cxn>
              <a:cxn ang="0">
                <a:pos x="553" y="56"/>
              </a:cxn>
              <a:cxn ang="0">
                <a:pos x="553" y="64"/>
              </a:cxn>
              <a:cxn ang="0">
                <a:pos x="553" y="64"/>
              </a:cxn>
              <a:cxn ang="0">
                <a:pos x="569" y="72"/>
              </a:cxn>
              <a:cxn ang="0">
                <a:pos x="569" y="80"/>
              </a:cxn>
              <a:cxn ang="0">
                <a:pos x="569" y="88"/>
              </a:cxn>
              <a:cxn ang="0">
                <a:pos x="569" y="88"/>
              </a:cxn>
              <a:cxn ang="0">
                <a:pos x="577" y="104"/>
              </a:cxn>
              <a:cxn ang="0">
                <a:pos x="577" y="104"/>
              </a:cxn>
              <a:cxn ang="0">
                <a:pos x="593" y="104"/>
              </a:cxn>
              <a:cxn ang="0">
                <a:pos x="593" y="104"/>
              </a:cxn>
              <a:cxn ang="0">
                <a:pos x="593" y="320"/>
              </a:cxn>
              <a:cxn ang="0">
                <a:pos x="593" y="320"/>
              </a:cxn>
              <a:cxn ang="0">
                <a:pos x="529" y="320"/>
              </a:cxn>
              <a:cxn ang="0">
                <a:pos x="369" y="320"/>
              </a:cxn>
              <a:cxn ang="0">
                <a:pos x="56" y="312"/>
              </a:cxn>
              <a:cxn ang="0">
                <a:pos x="0" y="312"/>
              </a:cxn>
            </a:cxnLst>
            <a:rect l="0" t="0" r="r" b="b"/>
            <a:pathLst>
              <a:path w="593" h="320">
                <a:moveTo>
                  <a:pt x="0" y="312"/>
                </a:moveTo>
                <a:lnTo>
                  <a:pt x="24" y="0"/>
                </a:lnTo>
                <a:lnTo>
                  <a:pt x="24" y="0"/>
                </a:lnTo>
                <a:lnTo>
                  <a:pt x="56" y="8"/>
                </a:lnTo>
                <a:lnTo>
                  <a:pt x="296" y="16"/>
                </a:lnTo>
                <a:lnTo>
                  <a:pt x="521" y="16"/>
                </a:lnTo>
                <a:lnTo>
                  <a:pt x="537" y="16"/>
                </a:lnTo>
                <a:lnTo>
                  <a:pt x="529" y="16"/>
                </a:lnTo>
                <a:lnTo>
                  <a:pt x="545" y="24"/>
                </a:lnTo>
                <a:lnTo>
                  <a:pt x="553" y="32"/>
                </a:lnTo>
                <a:lnTo>
                  <a:pt x="553" y="32"/>
                </a:lnTo>
                <a:lnTo>
                  <a:pt x="561" y="24"/>
                </a:lnTo>
                <a:lnTo>
                  <a:pt x="561" y="32"/>
                </a:lnTo>
                <a:lnTo>
                  <a:pt x="569" y="32"/>
                </a:lnTo>
                <a:lnTo>
                  <a:pt x="569" y="40"/>
                </a:lnTo>
                <a:lnTo>
                  <a:pt x="569" y="48"/>
                </a:lnTo>
                <a:lnTo>
                  <a:pt x="553" y="56"/>
                </a:lnTo>
                <a:lnTo>
                  <a:pt x="553" y="56"/>
                </a:lnTo>
                <a:lnTo>
                  <a:pt x="553" y="64"/>
                </a:lnTo>
                <a:lnTo>
                  <a:pt x="553" y="64"/>
                </a:lnTo>
                <a:lnTo>
                  <a:pt x="569" y="72"/>
                </a:lnTo>
                <a:lnTo>
                  <a:pt x="569" y="80"/>
                </a:lnTo>
                <a:lnTo>
                  <a:pt x="569" y="88"/>
                </a:lnTo>
                <a:lnTo>
                  <a:pt x="569" y="88"/>
                </a:lnTo>
                <a:lnTo>
                  <a:pt x="577" y="104"/>
                </a:lnTo>
                <a:lnTo>
                  <a:pt x="577" y="104"/>
                </a:lnTo>
                <a:lnTo>
                  <a:pt x="593" y="104"/>
                </a:lnTo>
                <a:lnTo>
                  <a:pt x="593" y="104"/>
                </a:lnTo>
                <a:lnTo>
                  <a:pt x="593" y="320"/>
                </a:lnTo>
                <a:lnTo>
                  <a:pt x="593" y="320"/>
                </a:lnTo>
                <a:lnTo>
                  <a:pt x="529" y="320"/>
                </a:lnTo>
                <a:lnTo>
                  <a:pt x="369" y="320"/>
                </a:lnTo>
                <a:lnTo>
                  <a:pt x="56" y="312"/>
                </a:lnTo>
                <a:lnTo>
                  <a:pt x="0" y="312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6" name="Iowa">
            <a:extLst>
              <a:ext uri="{FF2B5EF4-FFF2-40B4-BE49-F238E27FC236}">
                <a16:creationId xmlns:a16="http://schemas.microsoft.com/office/drawing/2014/main" id="{85D6D3E0-F827-4DF2-8AAE-E244B9F2A3A1}"/>
              </a:ext>
            </a:extLst>
          </p:cNvPr>
          <p:cNvSpPr>
            <a:spLocks/>
          </p:cNvSpPr>
          <p:nvPr/>
        </p:nvSpPr>
        <p:spPr bwMode="auto">
          <a:xfrm>
            <a:off x="4745411" y="3106003"/>
            <a:ext cx="767419" cy="498850"/>
          </a:xfrm>
          <a:custGeom>
            <a:avLst/>
            <a:gdLst/>
            <a:ahLst/>
            <a:cxnLst>
              <a:cxn ang="0">
                <a:pos x="1555" y="0"/>
              </a:cxn>
              <a:cxn ang="0">
                <a:pos x="1607" y="82"/>
              </a:cxn>
              <a:cxn ang="0">
                <a:pos x="1579" y="141"/>
              </a:cxn>
              <a:cxn ang="0">
                <a:pos x="1625" y="305"/>
              </a:cxn>
              <a:cxn ang="0">
                <a:pos x="1743" y="363"/>
              </a:cxn>
              <a:cxn ang="0">
                <a:pos x="1766" y="423"/>
              </a:cxn>
              <a:cxn ang="0">
                <a:pos x="1836" y="499"/>
              </a:cxn>
              <a:cxn ang="0">
                <a:pos x="1912" y="604"/>
              </a:cxn>
              <a:cxn ang="0">
                <a:pos x="1889" y="680"/>
              </a:cxn>
              <a:cxn ang="0">
                <a:pos x="1872" y="733"/>
              </a:cxn>
              <a:cxn ang="0">
                <a:pos x="1766" y="810"/>
              </a:cxn>
              <a:cxn ang="0">
                <a:pos x="1690" y="828"/>
              </a:cxn>
              <a:cxn ang="0">
                <a:pos x="1643" y="886"/>
              </a:cxn>
              <a:cxn ang="0">
                <a:pos x="1684" y="956"/>
              </a:cxn>
              <a:cxn ang="0">
                <a:pos x="1684" y="1044"/>
              </a:cxn>
              <a:cxn ang="0">
                <a:pos x="1590" y="1173"/>
              </a:cxn>
              <a:cxn ang="0">
                <a:pos x="1579" y="1238"/>
              </a:cxn>
              <a:cxn ang="0">
                <a:pos x="1466" y="1179"/>
              </a:cxn>
              <a:cxn ang="0">
                <a:pos x="241" y="1196"/>
              </a:cxn>
              <a:cxn ang="0">
                <a:pos x="241" y="1120"/>
              </a:cxn>
              <a:cxn ang="0">
                <a:pos x="206" y="1056"/>
              </a:cxn>
              <a:cxn ang="0">
                <a:pos x="217" y="997"/>
              </a:cxn>
              <a:cxn ang="0">
                <a:pos x="188" y="909"/>
              </a:cxn>
              <a:cxn ang="0">
                <a:pos x="188" y="845"/>
              </a:cxn>
              <a:cxn ang="0">
                <a:pos x="129" y="780"/>
              </a:cxn>
              <a:cxn ang="0">
                <a:pos x="111" y="715"/>
              </a:cxn>
              <a:cxn ang="0">
                <a:pos x="58" y="622"/>
              </a:cxn>
              <a:cxn ang="0">
                <a:pos x="76" y="539"/>
              </a:cxn>
              <a:cxn ang="0">
                <a:pos x="30" y="469"/>
              </a:cxn>
              <a:cxn ang="0">
                <a:pos x="23" y="423"/>
              </a:cxn>
              <a:cxn ang="0">
                <a:pos x="23" y="276"/>
              </a:cxn>
              <a:cxn ang="0">
                <a:pos x="41" y="217"/>
              </a:cxn>
              <a:cxn ang="0">
                <a:pos x="12" y="141"/>
              </a:cxn>
              <a:cxn ang="0">
                <a:pos x="12" y="76"/>
              </a:cxn>
              <a:cxn ang="0">
                <a:pos x="23" y="47"/>
              </a:cxn>
            </a:cxnLst>
            <a:rect l="0" t="0" r="r" b="b"/>
            <a:pathLst>
              <a:path w="1912" h="1267">
                <a:moveTo>
                  <a:pt x="41" y="47"/>
                </a:moveTo>
                <a:lnTo>
                  <a:pt x="1555" y="0"/>
                </a:lnTo>
                <a:lnTo>
                  <a:pt x="1572" y="47"/>
                </a:lnTo>
                <a:lnTo>
                  <a:pt x="1607" y="82"/>
                </a:lnTo>
                <a:lnTo>
                  <a:pt x="1602" y="106"/>
                </a:lnTo>
                <a:lnTo>
                  <a:pt x="1579" y="141"/>
                </a:lnTo>
                <a:lnTo>
                  <a:pt x="1596" y="194"/>
                </a:lnTo>
                <a:lnTo>
                  <a:pt x="1625" y="305"/>
                </a:lnTo>
                <a:lnTo>
                  <a:pt x="1713" y="340"/>
                </a:lnTo>
                <a:lnTo>
                  <a:pt x="1743" y="363"/>
                </a:lnTo>
                <a:lnTo>
                  <a:pt x="1755" y="398"/>
                </a:lnTo>
                <a:lnTo>
                  <a:pt x="1766" y="423"/>
                </a:lnTo>
                <a:lnTo>
                  <a:pt x="1831" y="463"/>
                </a:lnTo>
                <a:lnTo>
                  <a:pt x="1836" y="499"/>
                </a:lnTo>
                <a:lnTo>
                  <a:pt x="1889" y="534"/>
                </a:lnTo>
                <a:lnTo>
                  <a:pt x="1912" y="604"/>
                </a:lnTo>
                <a:lnTo>
                  <a:pt x="1912" y="639"/>
                </a:lnTo>
                <a:lnTo>
                  <a:pt x="1889" y="680"/>
                </a:lnTo>
                <a:lnTo>
                  <a:pt x="1872" y="698"/>
                </a:lnTo>
                <a:lnTo>
                  <a:pt x="1872" y="733"/>
                </a:lnTo>
                <a:lnTo>
                  <a:pt x="1819" y="792"/>
                </a:lnTo>
                <a:lnTo>
                  <a:pt x="1766" y="810"/>
                </a:lnTo>
                <a:lnTo>
                  <a:pt x="1755" y="828"/>
                </a:lnTo>
                <a:lnTo>
                  <a:pt x="1690" y="828"/>
                </a:lnTo>
                <a:lnTo>
                  <a:pt x="1660" y="845"/>
                </a:lnTo>
                <a:lnTo>
                  <a:pt x="1643" y="886"/>
                </a:lnTo>
                <a:lnTo>
                  <a:pt x="1649" y="921"/>
                </a:lnTo>
                <a:lnTo>
                  <a:pt x="1684" y="956"/>
                </a:lnTo>
                <a:lnTo>
                  <a:pt x="1695" y="985"/>
                </a:lnTo>
                <a:lnTo>
                  <a:pt x="1684" y="1044"/>
                </a:lnTo>
                <a:lnTo>
                  <a:pt x="1637" y="1144"/>
                </a:lnTo>
                <a:lnTo>
                  <a:pt x="1590" y="1173"/>
                </a:lnTo>
                <a:lnTo>
                  <a:pt x="1579" y="1203"/>
                </a:lnTo>
                <a:lnTo>
                  <a:pt x="1579" y="1238"/>
                </a:lnTo>
                <a:lnTo>
                  <a:pt x="1561" y="1267"/>
                </a:lnTo>
                <a:lnTo>
                  <a:pt x="1466" y="1179"/>
                </a:lnTo>
                <a:lnTo>
                  <a:pt x="252" y="1214"/>
                </a:lnTo>
                <a:lnTo>
                  <a:pt x="241" y="1196"/>
                </a:lnTo>
                <a:lnTo>
                  <a:pt x="229" y="1156"/>
                </a:lnTo>
                <a:lnTo>
                  <a:pt x="241" y="1120"/>
                </a:lnTo>
                <a:lnTo>
                  <a:pt x="217" y="1091"/>
                </a:lnTo>
                <a:lnTo>
                  <a:pt x="206" y="1056"/>
                </a:lnTo>
                <a:lnTo>
                  <a:pt x="229" y="1027"/>
                </a:lnTo>
                <a:lnTo>
                  <a:pt x="217" y="997"/>
                </a:lnTo>
                <a:lnTo>
                  <a:pt x="176" y="974"/>
                </a:lnTo>
                <a:lnTo>
                  <a:pt x="188" y="909"/>
                </a:lnTo>
                <a:lnTo>
                  <a:pt x="194" y="879"/>
                </a:lnTo>
                <a:lnTo>
                  <a:pt x="188" y="845"/>
                </a:lnTo>
                <a:lnTo>
                  <a:pt x="141" y="816"/>
                </a:lnTo>
                <a:lnTo>
                  <a:pt x="129" y="780"/>
                </a:lnTo>
                <a:lnTo>
                  <a:pt x="141" y="751"/>
                </a:lnTo>
                <a:lnTo>
                  <a:pt x="111" y="715"/>
                </a:lnTo>
                <a:lnTo>
                  <a:pt x="88" y="652"/>
                </a:lnTo>
                <a:lnTo>
                  <a:pt x="58" y="622"/>
                </a:lnTo>
                <a:lnTo>
                  <a:pt x="76" y="569"/>
                </a:lnTo>
                <a:lnTo>
                  <a:pt x="76" y="539"/>
                </a:lnTo>
                <a:lnTo>
                  <a:pt x="35" y="516"/>
                </a:lnTo>
                <a:lnTo>
                  <a:pt x="30" y="469"/>
                </a:lnTo>
                <a:lnTo>
                  <a:pt x="35" y="458"/>
                </a:lnTo>
                <a:lnTo>
                  <a:pt x="23" y="423"/>
                </a:lnTo>
                <a:lnTo>
                  <a:pt x="0" y="346"/>
                </a:lnTo>
                <a:lnTo>
                  <a:pt x="23" y="276"/>
                </a:lnTo>
                <a:lnTo>
                  <a:pt x="18" y="241"/>
                </a:lnTo>
                <a:lnTo>
                  <a:pt x="41" y="217"/>
                </a:lnTo>
                <a:lnTo>
                  <a:pt x="30" y="158"/>
                </a:lnTo>
                <a:lnTo>
                  <a:pt x="12" y="141"/>
                </a:lnTo>
                <a:lnTo>
                  <a:pt x="23" y="100"/>
                </a:lnTo>
                <a:lnTo>
                  <a:pt x="12" y="76"/>
                </a:lnTo>
                <a:lnTo>
                  <a:pt x="0" y="53"/>
                </a:lnTo>
                <a:lnTo>
                  <a:pt x="23" y="47"/>
                </a:lnTo>
                <a:lnTo>
                  <a:pt x="41" y="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US" kern="0" dirty="0">
              <a:solidFill>
                <a:srgbClr val="E7982E"/>
              </a:solidFill>
              <a:ea typeface="ＭＳ Ｐゴシック" charset="-128"/>
            </a:endParaRPr>
          </a:p>
        </p:txBody>
      </p:sp>
      <p:sp>
        <p:nvSpPr>
          <p:cNvPr id="47" name="Indiana">
            <a:extLst>
              <a:ext uri="{FF2B5EF4-FFF2-40B4-BE49-F238E27FC236}">
                <a16:creationId xmlns:a16="http://schemas.microsoft.com/office/drawing/2014/main" id="{D541A14C-5FAD-4FC4-A34A-DE618A1C15C6}"/>
              </a:ext>
            </a:extLst>
          </p:cNvPr>
          <p:cNvSpPr>
            <a:spLocks/>
          </p:cNvSpPr>
          <p:nvPr/>
        </p:nvSpPr>
        <p:spPr bwMode="auto">
          <a:xfrm>
            <a:off x="5765402" y="3314345"/>
            <a:ext cx="371697" cy="656057"/>
          </a:xfrm>
          <a:custGeom>
            <a:avLst/>
            <a:gdLst/>
            <a:ahLst/>
            <a:cxnLst>
              <a:cxn ang="0">
                <a:pos x="0" y="424"/>
              </a:cxn>
              <a:cxn ang="0">
                <a:pos x="0" y="408"/>
              </a:cxn>
              <a:cxn ang="0">
                <a:pos x="8" y="400"/>
              </a:cxn>
              <a:cxn ang="0">
                <a:pos x="8" y="384"/>
              </a:cxn>
              <a:cxn ang="0">
                <a:pos x="24" y="352"/>
              </a:cxn>
              <a:cxn ang="0">
                <a:pos x="32" y="336"/>
              </a:cxn>
              <a:cxn ang="0">
                <a:pos x="32" y="312"/>
              </a:cxn>
              <a:cxn ang="0">
                <a:pos x="24" y="296"/>
              </a:cxn>
              <a:cxn ang="0">
                <a:pos x="24" y="272"/>
              </a:cxn>
              <a:cxn ang="0">
                <a:pos x="24" y="264"/>
              </a:cxn>
              <a:cxn ang="0">
                <a:pos x="8" y="32"/>
              </a:cxn>
              <a:cxn ang="0">
                <a:pos x="24" y="32"/>
              </a:cxn>
              <a:cxn ang="0">
                <a:pos x="56" y="16"/>
              </a:cxn>
              <a:cxn ang="0">
                <a:pos x="208" y="0"/>
              </a:cxn>
              <a:cxn ang="0">
                <a:pos x="208" y="16"/>
              </a:cxn>
              <a:cxn ang="0">
                <a:pos x="240" y="272"/>
              </a:cxn>
              <a:cxn ang="0">
                <a:pos x="232" y="288"/>
              </a:cxn>
              <a:cxn ang="0">
                <a:pos x="240" y="304"/>
              </a:cxn>
              <a:cxn ang="0">
                <a:pos x="216" y="312"/>
              </a:cxn>
              <a:cxn ang="0">
                <a:pos x="192" y="312"/>
              </a:cxn>
              <a:cxn ang="0">
                <a:pos x="200" y="328"/>
              </a:cxn>
              <a:cxn ang="0">
                <a:pos x="192" y="344"/>
              </a:cxn>
              <a:cxn ang="0">
                <a:pos x="176" y="360"/>
              </a:cxn>
              <a:cxn ang="0">
                <a:pos x="168" y="384"/>
              </a:cxn>
              <a:cxn ang="0">
                <a:pos x="144" y="392"/>
              </a:cxn>
              <a:cxn ang="0">
                <a:pos x="136" y="376"/>
              </a:cxn>
              <a:cxn ang="0">
                <a:pos x="120" y="400"/>
              </a:cxn>
              <a:cxn ang="0">
                <a:pos x="112" y="416"/>
              </a:cxn>
              <a:cxn ang="0">
                <a:pos x="104" y="400"/>
              </a:cxn>
              <a:cxn ang="0">
                <a:pos x="80" y="416"/>
              </a:cxn>
              <a:cxn ang="0">
                <a:pos x="72" y="424"/>
              </a:cxn>
              <a:cxn ang="0">
                <a:pos x="48" y="408"/>
              </a:cxn>
              <a:cxn ang="0">
                <a:pos x="40" y="416"/>
              </a:cxn>
              <a:cxn ang="0">
                <a:pos x="40" y="408"/>
              </a:cxn>
              <a:cxn ang="0">
                <a:pos x="40" y="424"/>
              </a:cxn>
              <a:cxn ang="0">
                <a:pos x="32" y="424"/>
              </a:cxn>
              <a:cxn ang="0">
                <a:pos x="24" y="416"/>
              </a:cxn>
              <a:cxn ang="0">
                <a:pos x="8" y="416"/>
              </a:cxn>
              <a:cxn ang="0">
                <a:pos x="8" y="416"/>
              </a:cxn>
              <a:cxn ang="0">
                <a:pos x="8" y="432"/>
              </a:cxn>
              <a:cxn ang="0">
                <a:pos x="8" y="432"/>
              </a:cxn>
            </a:cxnLst>
            <a:rect l="0" t="0" r="r" b="b"/>
            <a:pathLst>
              <a:path w="240" h="432">
                <a:moveTo>
                  <a:pt x="0" y="424"/>
                </a:moveTo>
                <a:lnTo>
                  <a:pt x="0" y="424"/>
                </a:lnTo>
                <a:lnTo>
                  <a:pt x="0" y="416"/>
                </a:lnTo>
                <a:lnTo>
                  <a:pt x="0" y="408"/>
                </a:lnTo>
                <a:lnTo>
                  <a:pt x="8" y="408"/>
                </a:lnTo>
                <a:lnTo>
                  <a:pt x="8" y="400"/>
                </a:lnTo>
                <a:lnTo>
                  <a:pt x="8" y="384"/>
                </a:lnTo>
                <a:lnTo>
                  <a:pt x="8" y="384"/>
                </a:lnTo>
                <a:lnTo>
                  <a:pt x="16" y="376"/>
                </a:lnTo>
                <a:lnTo>
                  <a:pt x="24" y="352"/>
                </a:lnTo>
                <a:lnTo>
                  <a:pt x="32" y="344"/>
                </a:lnTo>
                <a:lnTo>
                  <a:pt x="32" y="336"/>
                </a:lnTo>
                <a:lnTo>
                  <a:pt x="32" y="328"/>
                </a:lnTo>
                <a:lnTo>
                  <a:pt x="32" y="312"/>
                </a:lnTo>
                <a:lnTo>
                  <a:pt x="32" y="296"/>
                </a:lnTo>
                <a:lnTo>
                  <a:pt x="24" y="296"/>
                </a:lnTo>
                <a:lnTo>
                  <a:pt x="24" y="288"/>
                </a:lnTo>
                <a:lnTo>
                  <a:pt x="24" y="272"/>
                </a:lnTo>
                <a:lnTo>
                  <a:pt x="24" y="272"/>
                </a:lnTo>
                <a:lnTo>
                  <a:pt x="24" y="264"/>
                </a:lnTo>
                <a:lnTo>
                  <a:pt x="8" y="24"/>
                </a:lnTo>
                <a:lnTo>
                  <a:pt x="8" y="32"/>
                </a:lnTo>
                <a:lnTo>
                  <a:pt x="8" y="40"/>
                </a:lnTo>
                <a:lnTo>
                  <a:pt x="24" y="32"/>
                </a:lnTo>
                <a:lnTo>
                  <a:pt x="40" y="32"/>
                </a:lnTo>
                <a:lnTo>
                  <a:pt x="56" y="16"/>
                </a:lnTo>
                <a:lnTo>
                  <a:pt x="56" y="16"/>
                </a:lnTo>
                <a:lnTo>
                  <a:pt x="208" y="0"/>
                </a:lnTo>
                <a:lnTo>
                  <a:pt x="208" y="0"/>
                </a:lnTo>
                <a:lnTo>
                  <a:pt x="208" y="16"/>
                </a:lnTo>
                <a:lnTo>
                  <a:pt x="240" y="272"/>
                </a:lnTo>
                <a:lnTo>
                  <a:pt x="240" y="272"/>
                </a:lnTo>
                <a:lnTo>
                  <a:pt x="232" y="280"/>
                </a:lnTo>
                <a:lnTo>
                  <a:pt x="232" y="288"/>
                </a:lnTo>
                <a:lnTo>
                  <a:pt x="240" y="296"/>
                </a:lnTo>
                <a:lnTo>
                  <a:pt x="240" y="304"/>
                </a:lnTo>
                <a:lnTo>
                  <a:pt x="224" y="304"/>
                </a:lnTo>
                <a:lnTo>
                  <a:pt x="216" y="312"/>
                </a:lnTo>
                <a:lnTo>
                  <a:pt x="208" y="312"/>
                </a:lnTo>
                <a:lnTo>
                  <a:pt x="192" y="312"/>
                </a:lnTo>
                <a:lnTo>
                  <a:pt x="192" y="328"/>
                </a:lnTo>
                <a:lnTo>
                  <a:pt x="200" y="328"/>
                </a:lnTo>
                <a:lnTo>
                  <a:pt x="200" y="336"/>
                </a:lnTo>
                <a:lnTo>
                  <a:pt x="192" y="344"/>
                </a:lnTo>
                <a:lnTo>
                  <a:pt x="184" y="360"/>
                </a:lnTo>
                <a:lnTo>
                  <a:pt x="176" y="360"/>
                </a:lnTo>
                <a:lnTo>
                  <a:pt x="168" y="360"/>
                </a:lnTo>
                <a:lnTo>
                  <a:pt x="168" y="384"/>
                </a:lnTo>
                <a:lnTo>
                  <a:pt x="160" y="392"/>
                </a:lnTo>
                <a:lnTo>
                  <a:pt x="144" y="392"/>
                </a:lnTo>
                <a:lnTo>
                  <a:pt x="136" y="384"/>
                </a:lnTo>
                <a:lnTo>
                  <a:pt x="136" y="376"/>
                </a:lnTo>
                <a:lnTo>
                  <a:pt x="128" y="376"/>
                </a:lnTo>
                <a:lnTo>
                  <a:pt x="120" y="400"/>
                </a:lnTo>
                <a:lnTo>
                  <a:pt x="120" y="416"/>
                </a:lnTo>
                <a:lnTo>
                  <a:pt x="112" y="416"/>
                </a:lnTo>
                <a:lnTo>
                  <a:pt x="104" y="408"/>
                </a:lnTo>
                <a:lnTo>
                  <a:pt x="104" y="400"/>
                </a:lnTo>
                <a:lnTo>
                  <a:pt x="96" y="400"/>
                </a:lnTo>
                <a:lnTo>
                  <a:pt x="80" y="416"/>
                </a:lnTo>
                <a:lnTo>
                  <a:pt x="80" y="424"/>
                </a:lnTo>
                <a:lnTo>
                  <a:pt x="72" y="424"/>
                </a:lnTo>
                <a:lnTo>
                  <a:pt x="56" y="408"/>
                </a:lnTo>
                <a:lnTo>
                  <a:pt x="48" y="408"/>
                </a:lnTo>
                <a:lnTo>
                  <a:pt x="40" y="416"/>
                </a:lnTo>
                <a:lnTo>
                  <a:pt x="40" y="416"/>
                </a:lnTo>
                <a:lnTo>
                  <a:pt x="40" y="408"/>
                </a:lnTo>
                <a:lnTo>
                  <a:pt x="40" y="408"/>
                </a:lnTo>
                <a:lnTo>
                  <a:pt x="40" y="416"/>
                </a:lnTo>
                <a:lnTo>
                  <a:pt x="40" y="424"/>
                </a:lnTo>
                <a:lnTo>
                  <a:pt x="32" y="424"/>
                </a:lnTo>
                <a:lnTo>
                  <a:pt x="32" y="424"/>
                </a:lnTo>
                <a:lnTo>
                  <a:pt x="32" y="424"/>
                </a:lnTo>
                <a:lnTo>
                  <a:pt x="24" y="416"/>
                </a:lnTo>
                <a:lnTo>
                  <a:pt x="16" y="416"/>
                </a:lnTo>
                <a:lnTo>
                  <a:pt x="8" y="416"/>
                </a:lnTo>
                <a:lnTo>
                  <a:pt x="8" y="416"/>
                </a:lnTo>
                <a:lnTo>
                  <a:pt x="8" y="416"/>
                </a:lnTo>
                <a:lnTo>
                  <a:pt x="8" y="424"/>
                </a:lnTo>
                <a:lnTo>
                  <a:pt x="8" y="432"/>
                </a:lnTo>
                <a:lnTo>
                  <a:pt x="8" y="432"/>
                </a:lnTo>
                <a:lnTo>
                  <a:pt x="8" y="432"/>
                </a:lnTo>
                <a:lnTo>
                  <a:pt x="0" y="42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8" name="Illinois">
            <a:extLst>
              <a:ext uri="{FF2B5EF4-FFF2-40B4-BE49-F238E27FC236}">
                <a16:creationId xmlns:a16="http://schemas.microsoft.com/office/drawing/2014/main" id="{618BB880-1459-46D9-8B8D-75FC970E3E14}"/>
              </a:ext>
            </a:extLst>
          </p:cNvPr>
          <p:cNvSpPr>
            <a:spLocks/>
          </p:cNvSpPr>
          <p:nvPr/>
        </p:nvSpPr>
        <p:spPr bwMode="auto">
          <a:xfrm>
            <a:off x="5335890" y="3241738"/>
            <a:ext cx="494716" cy="862209"/>
          </a:xfrm>
          <a:custGeom>
            <a:avLst/>
            <a:gdLst/>
            <a:ahLst/>
            <a:cxnLst>
              <a:cxn ang="0">
                <a:pos x="240" y="544"/>
              </a:cxn>
              <a:cxn ang="0">
                <a:pos x="264" y="544"/>
              </a:cxn>
              <a:cxn ang="0">
                <a:pos x="256" y="520"/>
              </a:cxn>
              <a:cxn ang="0">
                <a:pos x="288" y="504"/>
              </a:cxn>
              <a:cxn ang="0">
                <a:pos x="280" y="496"/>
              </a:cxn>
              <a:cxn ang="0">
                <a:pos x="288" y="480"/>
              </a:cxn>
              <a:cxn ang="0">
                <a:pos x="288" y="464"/>
              </a:cxn>
              <a:cxn ang="0">
                <a:pos x="296" y="448"/>
              </a:cxn>
              <a:cxn ang="0">
                <a:pos x="304" y="424"/>
              </a:cxn>
              <a:cxn ang="0">
                <a:pos x="320" y="384"/>
              </a:cxn>
              <a:cxn ang="0">
                <a:pos x="320" y="344"/>
              </a:cxn>
              <a:cxn ang="0">
                <a:pos x="312" y="320"/>
              </a:cxn>
              <a:cxn ang="0">
                <a:pos x="296" y="72"/>
              </a:cxn>
              <a:cxn ang="0">
                <a:pos x="280" y="56"/>
              </a:cxn>
              <a:cxn ang="0">
                <a:pos x="280" y="40"/>
              </a:cxn>
              <a:cxn ang="0">
                <a:pos x="264" y="8"/>
              </a:cxn>
              <a:cxn ang="0">
                <a:pos x="56" y="16"/>
              </a:cxn>
              <a:cxn ang="0">
                <a:pos x="72" y="32"/>
              </a:cxn>
              <a:cxn ang="0">
                <a:pos x="72" y="40"/>
              </a:cxn>
              <a:cxn ang="0">
                <a:pos x="96" y="48"/>
              </a:cxn>
              <a:cxn ang="0">
                <a:pos x="88" y="88"/>
              </a:cxn>
              <a:cxn ang="0">
                <a:pos x="80" y="96"/>
              </a:cxn>
              <a:cxn ang="0">
                <a:pos x="64" y="112"/>
              </a:cxn>
              <a:cxn ang="0">
                <a:pos x="32" y="128"/>
              </a:cxn>
              <a:cxn ang="0">
                <a:pos x="40" y="168"/>
              </a:cxn>
              <a:cxn ang="0">
                <a:pos x="32" y="192"/>
              </a:cxn>
              <a:cxn ang="0">
                <a:pos x="8" y="208"/>
              </a:cxn>
              <a:cxn ang="0">
                <a:pos x="16" y="224"/>
              </a:cxn>
              <a:cxn ang="0">
                <a:pos x="8" y="232"/>
              </a:cxn>
              <a:cxn ang="0">
                <a:pos x="0" y="248"/>
              </a:cxn>
              <a:cxn ang="0">
                <a:pos x="56" y="336"/>
              </a:cxn>
              <a:cxn ang="0">
                <a:pos x="88" y="384"/>
              </a:cxn>
              <a:cxn ang="0">
                <a:pos x="120" y="384"/>
              </a:cxn>
              <a:cxn ang="0">
                <a:pos x="112" y="424"/>
              </a:cxn>
              <a:cxn ang="0">
                <a:pos x="104" y="448"/>
              </a:cxn>
              <a:cxn ang="0">
                <a:pos x="136" y="472"/>
              </a:cxn>
              <a:cxn ang="0">
                <a:pos x="136" y="480"/>
              </a:cxn>
              <a:cxn ang="0">
                <a:pos x="160" y="488"/>
              </a:cxn>
              <a:cxn ang="0">
                <a:pos x="176" y="496"/>
              </a:cxn>
              <a:cxn ang="0">
                <a:pos x="184" y="528"/>
              </a:cxn>
              <a:cxn ang="0">
                <a:pos x="176" y="544"/>
              </a:cxn>
              <a:cxn ang="0">
                <a:pos x="184" y="552"/>
              </a:cxn>
              <a:cxn ang="0">
                <a:pos x="192" y="568"/>
              </a:cxn>
              <a:cxn ang="0">
                <a:pos x="192" y="560"/>
              </a:cxn>
              <a:cxn ang="0">
                <a:pos x="200" y="560"/>
              </a:cxn>
              <a:cxn ang="0">
                <a:pos x="208" y="552"/>
              </a:cxn>
            </a:cxnLst>
            <a:rect l="0" t="0" r="r" b="b"/>
            <a:pathLst>
              <a:path w="320" h="568">
                <a:moveTo>
                  <a:pt x="216" y="544"/>
                </a:moveTo>
                <a:lnTo>
                  <a:pt x="232" y="544"/>
                </a:lnTo>
                <a:lnTo>
                  <a:pt x="240" y="544"/>
                </a:lnTo>
                <a:lnTo>
                  <a:pt x="256" y="552"/>
                </a:lnTo>
                <a:lnTo>
                  <a:pt x="264" y="552"/>
                </a:lnTo>
                <a:lnTo>
                  <a:pt x="264" y="544"/>
                </a:lnTo>
                <a:lnTo>
                  <a:pt x="264" y="544"/>
                </a:lnTo>
                <a:lnTo>
                  <a:pt x="256" y="536"/>
                </a:lnTo>
                <a:lnTo>
                  <a:pt x="256" y="520"/>
                </a:lnTo>
                <a:lnTo>
                  <a:pt x="272" y="512"/>
                </a:lnTo>
                <a:lnTo>
                  <a:pt x="288" y="512"/>
                </a:lnTo>
                <a:lnTo>
                  <a:pt x="288" y="504"/>
                </a:lnTo>
                <a:lnTo>
                  <a:pt x="288" y="504"/>
                </a:lnTo>
                <a:lnTo>
                  <a:pt x="280" y="496"/>
                </a:lnTo>
                <a:lnTo>
                  <a:pt x="280" y="496"/>
                </a:lnTo>
                <a:lnTo>
                  <a:pt x="288" y="488"/>
                </a:lnTo>
                <a:lnTo>
                  <a:pt x="288" y="488"/>
                </a:lnTo>
                <a:lnTo>
                  <a:pt x="288" y="480"/>
                </a:lnTo>
                <a:lnTo>
                  <a:pt x="288" y="480"/>
                </a:lnTo>
                <a:lnTo>
                  <a:pt x="288" y="472"/>
                </a:lnTo>
                <a:lnTo>
                  <a:pt x="288" y="464"/>
                </a:lnTo>
                <a:lnTo>
                  <a:pt x="288" y="456"/>
                </a:lnTo>
                <a:lnTo>
                  <a:pt x="296" y="456"/>
                </a:lnTo>
                <a:lnTo>
                  <a:pt x="296" y="448"/>
                </a:lnTo>
                <a:lnTo>
                  <a:pt x="296" y="432"/>
                </a:lnTo>
                <a:lnTo>
                  <a:pt x="296" y="432"/>
                </a:lnTo>
                <a:lnTo>
                  <a:pt x="304" y="424"/>
                </a:lnTo>
                <a:lnTo>
                  <a:pt x="312" y="400"/>
                </a:lnTo>
                <a:lnTo>
                  <a:pt x="320" y="392"/>
                </a:lnTo>
                <a:lnTo>
                  <a:pt x="320" y="384"/>
                </a:lnTo>
                <a:lnTo>
                  <a:pt x="320" y="376"/>
                </a:lnTo>
                <a:lnTo>
                  <a:pt x="320" y="360"/>
                </a:lnTo>
                <a:lnTo>
                  <a:pt x="320" y="344"/>
                </a:lnTo>
                <a:lnTo>
                  <a:pt x="312" y="344"/>
                </a:lnTo>
                <a:lnTo>
                  <a:pt x="312" y="336"/>
                </a:lnTo>
                <a:lnTo>
                  <a:pt x="312" y="320"/>
                </a:lnTo>
                <a:lnTo>
                  <a:pt x="312" y="320"/>
                </a:lnTo>
                <a:lnTo>
                  <a:pt x="312" y="312"/>
                </a:lnTo>
                <a:lnTo>
                  <a:pt x="296" y="72"/>
                </a:lnTo>
                <a:lnTo>
                  <a:pt x="296" y="72"/>
                </a:lnTo>
                <a:lnTo>
                  <a:pt x="288" y="72"/>
                </a:lnTo>
                <a:lnTo>
                  <a:pt x="280" y="56"/>
                </a:lnTo>
                <a:lnTo>
                  <a:pt x="280" y="48"/>
                </a:lnTo>
                <a:lnTo>
                  <a:pt x="280" y="40"/>
                </a:lnTo>
                <a:lnTo>
                  <a:pt x="280" y="40"/>
                </a:lnTo>
                <a:lnTo>
                  <a:pt x="264" y="32"/>
                </a:lnTo>
                <a:lnTo>
                  <a:pt x="264" y="16"/>
                </a:lnTo>
                <a:lnTo>
                  <a:pt x="264" y="8"/>
                </a:lnTo>
                <a:lnTo>
                  <a:pt x="264" y="0"/>
                </a:lnTo>
                <a:lnTo>
                  <a:pt x="264" y="0"/>
                </a:lnTo>
                <a:lnTo>
                  <a:pt x="56" y="16"/>
                </a:lnTo>
                <a:lnTo>
                  <a:pt x="56" y="16"/>
                </a:lnTo>
                <a:lnTo>
                  <a:pt x="64" y="16"/>
                </a:lnTo>
                <a:lnTo>
                  <a:pt x="72" y="32"/>
                </a:lnTo>
                <a:lnTo>
                  <a:pt x="72" y="32"/>
                </a:lnTo>
                <a:lnTo>
                  <a:pt x="72" y="40"/>
                </a:lnTo>
                <a:lnTo>
                  <a:pt x="72" y="40"/>
                </a:lnTo>
                <a:lnTo>
                  <a:pt x="80" y="40"/>
                </a:lnTo>
                <a:lnTo>
                  <a:pt x="88" y="48"/>
                </a:lnTo>
                <a:lnTo>
                  <a:pt x="96" y="48"/>
                </a:lnTo>
                <a:lnTo>
                  <a:pt x="96" y="64"/>
                </a:lnTo>
                <a:lnTo>
                  <a:pt x="96" y="72"/>
                </a:lnTo>
                <a:lnTo>
                  <a:pt x="88" y="88"/>
                </a:lnTo>
                <a:lnTo>
                  <a:pt x="88" y="88"/>
                </a:lnTo>
                <a:lnTo>
                  <a:pt x="80" y="88"/>
                </a:lnTo>
                <a:lnTo>
                  <a:pt x="80" y="96"/>
                </a:lnTo>
                <a:lnTo>
                  <a:pt x="80" y="104"/>
                </a:lnTo>
                <a:lnTo>
                  <a:pt x="80" y="112"/>
                </a:lnTo>
                <a:lnTo>
                  <a:pt x="64" y="112"/>
                </a:lnTo>
                <a:lnTo>
                  <a:pt x="64" y="120"/>
                </a:lnTo>
                <a:lnTo>
                  <a:pt x="48" y="120"/>
                </a:lnTo>
                <a:lnTo>
                  <a:pt x="32" y="128"/>
                </a:lnTo>
                <a:lnTo>
                  <a:pt x="32" y="144"/>
                </a:lnTo>
                <a:lnTo>
                  <a:pt x="32" y="152"/>
                </a:lnTo>
                <a:lnTo>
                  <a:pt x="40" y="168"/>
                </a:lnTo>
                <a:lnTo>
                  <a:pt x="40" y="176"/>
                </a:lnTo>
                <a:lnTo>
                  <a:pt x="32" y="184"/>
                </a:lnTo>
                <a:lnTo>
                  <a:pt x="32" y="192"/>
                </a:lnTo>
                <a:lnTo>
                  <a:pt x="32" y="200"/>
                </a:lnTo>
                <a:lnTo>
                  <a:pt x="24" y="208"/>
                </a:lnTo>
                <a:lnTo>
                  <a:pt x="8" y="208"/>
                </a:lnTo>
                <a:lnTo>
                  <a:pt x="8" y="224"/>
                </a:lnTo>
                <a:lnTo>
                  <a:pt x="16" y="224"/>
                </a:lnTo>
                <a:lnTo>
                  <a:pt x="16" y="224"/>
                </a:lnTo>
                <a:lnTo>
                  <a:pt x="16" y="224"/>
                </a:lnTo>
                <a:lnTo>
                  <a:pt x="8" y="232"/>
                </a:lnTo>
                <a:lnTo>
                  <a:pt x="8" y="232"/>
                </a:lnTo>
                <a:lnTo>
                  <a:pt x="8" y="232"/>
                </a:lnTo>
                <a:lnTo>
                  <a:pt x="8" y="240"/>
                </a:lnTo>
                <a:lnTo>
                  <a:pt x="0" y="248"/>
                </a:lnTo>
                <a:lnTo>
                  <a:pt x="0" y="272"/>
                </a:lnTo>
                <a:lnTo>
                  <a:pt x="24" y="312"/>
                </a:lnTo>
                <a:lnTo>
                  <a:pt x="56" y="336"/>
                </a:lnTo>
                <a:lnTo>
                  <a:pt x="72" y="344"/>
                </a:lnTo>
                <a:lnTo>
                  <a:pt x="72" y="384"/>
                </a:lnTo>
                <a:lnTo>
                  <a:pt x="88" y="384"/>
                </a:lnTo>
                <a:lnTo>
                  <a:pt x="88" y="368"/>
                </a:lnTo>
                <a:lnTo>
                  <a:pt x="104" y="376"/>
                </a:lnTo>
                <a:lnTo>
                  <a:pt x="120" y="384"/>
                </a:lnTo>
                <a:lnTo>
                  <a:pt x="120" y="392"/>
                </a:lnTo>
                <a:lnTo>
                  <a:pt x="112" y="408"/>
                </a:lnTo>
                <a:lnTo>
                  <a:pt x="112" y="424"/>
                </a:lnTo>
                <a:lnTo>
                  <a:pt x="104" y="432"/>
                </a:lnTo>
                <a:lnTo>
                  <a:pt x="104" y="432"/>
                </a:lnTo>
                <a:lnTo>
                  <a:pt x="104" y="448"/>
                </a:lnTo>
                <a:lnTo>
                  <a:pt x="112" y="464"/>
                </a:lnTo>
                <a:lnTo>
                  <a:pt x="136" y="472"/>
                </a:lnTo>
                <a:lnTo>
                  <a:pt x="136" y="472"/>
                </a:lnTo>
                <a:lnTo>
                  <a:pt x="136" y="472"/>
                </a:lnTo>
                <a:lnTo>
                  <a:pt x="136" y="480"/>
                </a:lnTo>
                <a:lnTo>
                  <a:pt x="136" y="480"/>
                </a:lnTo>
                <a:lnTo>
                  <a:pt x="152" y="480"/>
                </a:lnTo>
                <a:lnTo>
                  <a:pt x="152" y="480"/>
                </a:lnTo>
                <a:lnTo>
                  <a:pt x="160" y="488"/>
                </a:lnTo>
                <a:lnTo>
                  <a:pt x="160" y="488"/>
                </a:lnTo>
                <a:lnTo>
                  <a:pt x="176" y="496"/>
                </a:lnTo>
                <a:lnTo>
                  <a:pt x="176" y="496"/>
                </a:lnTo>
                <a:lnTo>
                  <a:pt x="176" y="512"/>
                </a:lnTo>
                <a:lnTo>
                  <a:pt x="176" y="512"/>
                </a:lnTo>
                <a:lnTo>
                  <a:pt x="184" y="528"/>
                </a:lnTo>
                <a:lnTo>
                  <a:pt x="184" y="528"/>
                </a:lnTo>
                <a:lnTo>
                  <a:pt x="176" y="536"/>
                </a:lnTo>
                <a:lnTo>
                  <a:pt x="176" y="544"/>
                </a:lnTo>
                <a:lnTo>
                  <a:pt x="176" y="544"/>
                </a:lnTo>
                <a:lnTo>
                  <a:pt x="184" y="552"/>
                </a:lnTo>
                <a:lnTo>
                  <a:pt x="184" y="552"/>
                </a:lnTo>
                <a:lnTo>
                  <a:pt x="192" y="560"/>
                </a:lnTo>
                <a:lnTo>
                  <a:pt x="192" y="560"/>
                </a:lnTo>
                <a:lnTo>
                  <a:pt x="192" y="568"/>
                </a:lnTo>
                <a:lnTo>
                  <a:pt x="192" y="568"/>
                </a:lnTo>
                <a:lnTo>
                  <a:pt x="192" y="560"/>
                </a:lnTo>
                <a:lnTo>
                  <a:pt x="192" y="560"/>
                </a:lnTo>
                <a:lnTo>
                  <a:pt x="192" y="552"/>
                </a:lnTo>
                <a:lnTo>
                  <a:pt x="200" y="552"/>
                </a:lnTo>
                <a:lnTo>
                  <a:pt x="200" y="560"/>
                </a:lnTo>
                <a:lnTo>
                  <a:pt x="200" y="560"/>
                </a:lnTo>
                <a:lnTo>
                  <a:pt x="200" y="560"/>
                </a:lnTo>
                <a:lnTo>
                  <a:pt x="208" y="552"/>
                </a:lnTo>
                <a:lnTo>
                  <a:pt x="216" y="54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9" name="Idaho">
            <a:extLst>
              <a:ext uri="{FF2B5EF4-FFF2-40B4-BE49-F238E27FC236}">
                <a16:creationId xmlns:a16="http://schemas.microsoft.com/office/drawing/2014/main" id="{C785AD1A-BD44-4AF9-A53A-42C8183E2182}"/>
              </a:ext>
            </a:extLst>
          </p:cNvPr>
          <p:cNvSpPr>
            <a:spLocks/>
          </p:cNvSpPr>
          <p:nvPr/>
        </p:nvSpPr>
        <p:spPr bwMode="auto">
          <a:xfrm>
            <a:off x="2533515" y="2051501"/>
            <a:ext cx="743397" cy="1178568"/>
          </a:xfrm>
          <a:custGeom>
            <a:avLst/>
            <a:gdLst/>
            <a:ahLst/>
            <a:cxnLst>
              <a:cxn ang="0">
                <a:pos x="208" y="128"/>
              </a:cxn>
              <a:cxn ang="0">
                <a:pos x="216" y="160"/>
              </a:cxn>
              <a:cxn ang="0">
                <a:pos x="216" y="168"/>
              </a:cxn>
              <a:cxn ang="0">
                <a:pos x="208" y="168"/>
              </a:cxn>
              <a:cxn ang="0">
                <a:pos x="224" y="184"/>
              </a:cxn>
              <a:cxn ang="0">
                <a:pos x="224" y="192"/>
              </a:cxn>
              <a:cxn ang="0">
                <a:pos x="248" y="248"/>
              </a:cxn>
              <a:cxn ang="0">
                <a:pos x="256" y="248"/>
              </a:cxn>
              <a:cxn ang="0">
                <a:pos x="264" y="256"/>
              </a:cxn>
              <a:cxn ang="0">
                <a:pos x="272" y="264"/>
              </a:cxn>
              <a:cxn ang="0">
                <a:pos x="288" y="272"/>
              </a:cxn>
              <a:cxn ang="0">
                <a:pos x="280" y="296"/>
              </a:cxn>
              <a:cxn ang="0">
                <a:pos x="272" y="304"/>
              </a:cxn>
              <a:cxn ang="0">
                <a:pos x="272" y="320"/>
              </a:cxn>
              <a:cxn ang="0">
                <a:pos x="272" y="336"/>
              </a:cxn>
              <a:cxn ang="0">
                <a:pos x="264" y="344"/>
              </a:cxn>
              <a:cxn ang="0">
                <a:pos x="256" y="368"/>
              </a:cxn>
              <a:cxn ang="0">
                <a:pos x="256" y="368"/>
              </a:cxn>
              <a:cxn ang="0">
                <a:pos x="264" y="376"/>
              </a:cxn>
              <a:cxn ang="0">
                <a:pos x="280" y="384"/>
              </a:cxn>
              <a:cxn ang="0">
                <a:pos x="296" y="368"/>
              </a:cxn>
              <a:cxn ang="0">
                <a:pos x="304" y="384"/>
              </a:cxn>
              <a:cxn ang="0">
                <a:pos x="304" y="408"/>
              </a:cxn>
              <a:cxn ang="0">
                <a:pos x="320" y="448"/>
              </a:cxn>
              <a:cxn ang="0">
                <a:pos x="320" y="464"/>
              </a:cxn>
              <a:cxn ang="0">
                <a:pos x="336" y="480"/>
              </a:cxn>
              <a:cxn ang="0">
                <a:pos x="344" y="520"/>
              </a:cxn>
              <a:cxn ang="0">
                <a:pos x="360" y="504"/>
              </a:cxn>
              <a:cxn ang="0">
                <a:pos x="376" y="512"/>
              </a:cxn>
              <a:cxn ang="0">
                <a:pos x="392" y="504"/>
              </a:cxn>
              <a:cxn ang="0">
                <a:pos x="400" y="512"/>
              </a:cxn>
              <a:cxn ang="0">
                <a:pos x="424" y="504"/>
              </a:cxn>
              <a:cxn ang="0">
                <a:pos x="440" y="512"/>
              </a:cxn>
              <a:cxn ang="0">
                <a:pos x="456" y="496"/>
              </a:cxn>
              <a:cxn ang="0">
                <a:pos x="464" y="496"/>
              </a:cxn>
              <a:cxn ang="0">
                <a:pos x="480" y="528"/>
              </a:cxn>
              <a:cxn ang="0">
                <a:pos x="224" y="736"/>
              </a:cxn>
              <a:cxn ang="0">
                <a:pos x="0" y="688"/>
              </a:cxn>
              <a:cxn ang="0">
                <a:pos x="40" y="520"/>
              </a:cxn>
              <a:cxn ang="0">
                <a:pos x="56" y="496"/>
              </a:cxn>
              <a:cxn ang="0">
                <a:pos x="56" y="480"/>
              </a:cxn>
              <a:cxn ang="0">
                <a:pos x="56" y="472"/>
              </a:cxn>
              <a:cxn ang="0">
                <a:pos x="40" y="456"/>
              </a:cxn>
              <a:cxn ang="0">
                <a:pos x="72" y="408"/>
              </a:cxn>
              <a:cxn ang="0">
                <a:pos x="80" y="392"/>
              </a:cxn>
              <a:cxn ang="0">
                <a:pos x="120" y="336"/>
              </a:cxn>
              <a:cxn ang="0">
                <a:pos x="112" y="320"/>
              </a:cxn>
              <a:cxn ang="0">
                <a:pos x="96" y="288"/>
              </a:cxn>
              <a:cxn ang="0">
                <a:pos x="96" y="256"/>
              </a:cxn>
              <a:cxn ang="0">
                <a:pos x="152" y="0"/>
              </a:cxn>
              <a:cxn ang="0">
                <a:pos x="216" y="16"/>
              </a:cxn>
            </a:cxnLst>
            <a:rect l="0" t="0" r="r" b="b"/>
            <a:pathLst>
              <a:path w="480" h="776">
                <a:moveTo>
                  <a:pt x="200" y="112"/>
                </a:moveTo>
                <a:lnTo>
                  <a:pt x="200" y="112"/>
                </a:lnTo>
                <a:lnTo>
                  <a:pt x="208" y="128"/>
                </a:lnTo>
                <a:lnTo>
                  <a:pt x="216" y="152"/>
                </a:lnTo>
                <a:lnTo>
                  <a:pt x="216" y="160"/>
                </a:lnTo>
                <a:lnTo>
                  <a:pt x="216" y="160"/>
                </a:lnTo>
                <a:lnTo>
                  <a:pt x="208" y="160"/>
                </a:lnTo>
                <a:lnTo>
                  <a:pt x="208" y="160"/>
                </a:lnTo>
                <a:lnTo>
                  <a:pt x="216" y="168"/>
                </a:lnTo>
                <a:lnTo>
                  <a:pt x="216" y="168"/>
                </a:lnTo>
                <a:lnTo>
                  <a:pt x="208" y="168"/>
                </a:lnTo>
                <a:lnTo>
                  <a:pt x="208" y="168"/>
                </a:lnTo>
                <a:lnTo>
                  <a:pt x="208" y="176"/>
                </a:lnTo>
                <a:lnTo>
                  <a:pt x="208" y="176"/>
                </a:lnTo>
                <a:lnTo>
                  <a:pt x="224" y="184"/>
                </a:lnTo>
                <a:lnTo>
                  <a:pt x="224" y="184"/>
                </a:lnTo>
                <a:lnTo>
                  <a:pt x="224" y="192"/>
                </a:lnTo>
                <a:lnTo>
                  <a:pt x="224" y="192"/>
                </a:lnTo>
                <a:lnTo>
                  <a:pt x="240" y="192"/>
                </a:lnTo>
                <a:lnTo>
                  <a:pt x="248" y="232"/>
                </a:lnTo>
                <a:lnTo>
                  <a:pt x="248" y="248"/>
                </a:lnTo>
                <a:lnTo>
                  <a:pt x="248" y="248"/>
                </a:lnTo>
                <a:lnTo>
                  <a:pt x="256" y="248"/>
                </a:lnTo>
                <a:lnTo>
                  <a:pt x="256" y="248"/>
                </a:lnTo>
                <a:lnTo>
                  <a:pt x="256" y="256"/>
                </a:lnTo>
                <a:lnTo>
                  <a:pt x="256" y="256"/>
                </a:lnTo>
                <a:lnTo>
                  <a:pt x="264" y="256"/>
                </a:lnTo>
                <a:lnTo>
                  <a:pt x="264" y="256"/>
                </a:lnTo>
                <a:lnTo>
                  <a:pt x="272" y="264"/>
                </a:lnTo>
                <a:lnTo>
                  <a:pt x="272" y="264"/>
                </a:lnTo>
                <a:lnTo>
                  <a:pt x="272" y="264"/>
                </a:lnTo>
                <a:lnTo>
                  <a:pt x="288" y="264"/>
                </a:lnTo>
                <a:lnTo>
                  <a:pt x="288" y="272"/>
                </a:lnTo>
                <a:lnTo>
                  <a:pt x="280" y="288"/>
                </a:lnTo>
                <a:lnTo>
                  <a:pt x="280" y="288"/>
                </a:lnTo>
                <a:lnTo>
                  <a:pt x="280" y="296"/>
                </a:lnTo>
                <a:lnTo>
                  <a:pt x="280" y="296"/>
                </a:lnTo>
                <a:lnTo>
                  <a:pt x="272" y="304"/>
                </a:lnTo>
                <a:lnTo>
                  <a:pt x="272" y="304"/>
                </a:lnTo>
                <a:lnTo>
                  <a:pt x="272" y="312"/>
                </a:lnTo>
                <a:lnTo>
                  <a:pt x="272" y="312"/>
                </a:lnTo>
                <a:lnTo>
                  <a:pt x="272" y="320"/>
                </a:lnTo>
                <a:lnTo>
                  <a:pt x="272" y="320"/>
                </a:lnTo>
                <a:lnTo>
                  <a:pt x="264" y="328"/>
                </a:lnTo>
                <a:lnTo>
                  <a:pt x="272" y="336"/>
                </a:lnTo>
                <a:lnTo>
                  <a:pt x="272" y="336"/>
                </a:lnTo>
                <a:lnTo>
                  <a:pt x="264" y="344"/>
                </a:lnTo>
                <a:lnTo>
                  <a:pt x="264" y="344"/>
                </a:lnTo>
                <a:lnTo>
                  <a:pt x="256" y="344"/>
                </a:lnTo>
                <a:lnTo>
                  <a:pt x="256" y="360"/>
                </a:lnTo>
                <a:lnTo>
                  <a:pt x="256" y="368"/>
                </a:lnTo>
                <a:lnTo>
                  <a:pt x="256" y="368"/>
                </a:lnTo>
                <a:lnTo>
                  <a:pt x="256" y="368"/>
                </a:lnTo>
                <a:lnTo>
                  <a:pt x="256" y="368"/>
                </a:lnTo>
                <a:lnTo>
                  <a:pt x="256" y="376"/>
                </a:lnTo>
                <a:lnTo>
                  <a:pt x="256" y="376"/>
                </a:lnTo>
                <a:lnTo>
                  <a:pt x="264" y="376"/>
                </a:lnTo>
                <a:lnTo>
                  <a:pt x="264" y="384"/>
                </a:lnTo>
                <a:lnTo>
                  <a:pt x="264" y="384"/>
                </a:lnTo>
                <a:lnTo>
                  <a:pt x="280" y="384"/>
                </a:lnTo>
                <a:lnTo>
                  <a:pt x="280" y="384"/>
                </a:lnTo>
                <a:lnTo>
                  <a:pt x="296" y="368"/>
                </a:lnTo>
                <a:lnTo>
                  <a:pt x="296" y="368"/>
                </a:lnTo>
                <a:lnTo>
                  <a:pt x="304" y="368"/>
                </a:lnTo>
                <a:lnTo>
                  <a:pt x="304" y="368"/>
                </a:lnTo>
                <a:lnTo>
                  <a:pt x="304" y="384"/>
                </a:lnTo>
                <a:lnTo>
                  <a:pt x="304" y="384"/>
                </a:lnTo>
                <a:lnTo>
                  <a:pt x="304" y="392"/>
                </a:lnTo>
                <a:lnTo>
                  <a:pt x="304" y="408"/>
                </a:lnTo>
                <a:lnTo>
                  <a:pt x="312" y="424"/>
                </a:lnTo>
                <a:lnTo>
                  <a:pt x="320" y="440"/>
                </a:lnTo>
                <a:lnTo>
                  <a:pt x="320" y="448"/>
                </a:lnTo>
                <a:lnTo>
                  <a:pt x="312" y="448"/>
                </a:lnTo>
                <a:lnTo>
                  <a:pt x="312" y="456"/>
                </a:lnTo>
                <a:lnTo>
                  <a:pt x="320" y="464"/>
                </a:lnTo>
                <a:lnTo>
                  <a:pt x="328" y="464"/>
                </a:lnTo>
                <a:lnTo>
                  <a:pt x="336" y="480"/>
                </a:lnTo>
                <a:lnTo>
                  <a:pt x="336" y="480"/>
                </a:lnTo>
                <a:lnTo>
                  <a:pt x="336" y="488"/>
                </a:lnTo>
                <a:lnTo>
                  <a:pt x="344" y="512"/>
                </a:lnTo>
                <a:lnTo>
                  <a:pt x="344" y="520"/>
                </a:lnTo>
                <a:lnTo>
                  <a:pt x="352" y="520"/>
                </a:lnTo>
                <a:lnTo>
                  <a:pt x="352" y="512"/>
                </a:lnTo>
                <a:lnTo>
                  <a:pt x="360" y="504"/>
                </a:lnTo>
                <a:lnTo>
                  <a:pt x="368" y="504"/>
                </a:lnTo>
                <a:lnTo>
                  <a:pt x="368" y="504"/>
                </a:lnTo>
                <a:lnTo>
                  <a:pt x="376" y="512"/>
                </a:lnTo>
                <a:lnTo>
                  <a:pt x="384" y="512"/>
                </a:lnTo>
                <a:lnTo>
                  <a:pt x="392" y="504"/>
                </a:lnTo>
                <a:lnTo>
                  <a:pt x="392" y="504"/>
                </a:lnTo>
                <a:lnTo>
                  <a:pt x="400" y="504"/>
                </a:lnTo>
                <a:lnTo>
                  <a:pt x="400" y="512"/>
                </a:lnTo>
                <a:lnTo>
                  <a:pt x="400" y="512"/>
                </a:lnTo>
                <a:lnTo>
                  <a:pt x="408" y="512"/>
                </a:lnTo>
                <a:lnTo>
                  <a:pt x="424" y="504"/>
                </a:lnTo>
                <a:lnTo>
                  <a:pt x="424" y="504"/>
                </a:lnTo>
                <a:lnTo>
                  <a:pt x="432" y="512"/>
                </a:lnTo>
                <a:lnTo>
                  <a:pt x="432" y="512"/>
                </a:lnTo>
                <a:lnTo>
                  <a:pt x="440" y="512"/>
                </a:lnTo>
                <a:lnTo>
                  <a:pt x="448" y="512"/>
                </a:lnTo>
                <a:lnTo>
                  <a:pt x="448" y="512"/>
                </a:lnTo>
                <a:lnTo>
                  <a:pt x="456" y="496"/>
                </a:lnTo>
                <a:lnTo>
                  <a:pt x="456" y="496"/>
                </a:lnTo>
                <a:lnTo>
                  <a:pt x="464" y="496"/>
                </a:lnTo>
                <a:lnTo>
                  <a:pt x="464" y="496"/>
                </a:lnTo>
                <a:lnTo>
                  <a:pt x="472" y="512"/>
                </a:lnTo>
                <a:lnTo>
                  <a:pt x="480" y="528"/>
                </a:lnTo>
                <a:lnTo>
                  <a:pt x="480" y="528"/>
                </a:lnTo>
                <a:lnTo>
                  <a:pt x="440" y="776"/>
                </a:lnTo>
                <a:lnTo>
                  <a:pt x="440" y="776"/>
                </a:lnTo>
                <a:lnTo>
                  <a:pt x="224" y="736"/>
                </a:lnTo>
                <a:lnTo>
                  <a:pt x="176" y="728"/>
                </a:lnTo>
                <a:lnTo>
                  <a:pt x="72" y="704"/>
                </a:lnTo>
                <a:lnTo>
                  <a:pt x="0" y="688"/>
                </a:lnTo>
                <a:lnTo>
                  <a:pt x="0" y="688"/>
                </a:lnTo>
                <a:lnTo>
                  <a:pt x="40" y="536"/>
                </a:lnTo>
                <a:lnTo>
                  <a:pt x="40" y="520"/>
                </a:lnTo>
                <a:lnTo>
                  <a:pt x="40" y="520"/>
                </a:lnTo>
                <a:lnTo>
                  <a:pt x="56" y="496"/>
                </a:lnTo>
                <a:lnTo>
                  <a:pt x="56" y="496"/>
                </a:lnTo>
                <a:lnTo>
                  <a:pt x="56" y="488"/>
                </a:lnTo>
                <a:lnTo>
                  <a:pt x="56" y="488"/>
                </a:lnTo>
                <a:lnTo>
                  <a:pt x="56" y="480"/>
                </a:lnTo>
                <a:lnTo>
                  <a:pt x="56" y="480"/>
                </a:lnTo>
                <a:lnTo>
                  <a:pt x="56" y="480"/>
                </a:lnTo>
                <a:lnTo>
                  <a:pt x="56" y="472"/>
                </a:lnTo>
                <a:lnTo>
                  <a:pt x="40" y="464"/>
                </a:lnTo>
                <a:lnTo>
                  <a:pt x="40" y="464"/>
                </a:lnTo>
                <a:lnTo>
                  <a:pt x="40" y="456"/>
                </a:lnTo>
                <a:lnTo>
                  <a:pt x="48" y="448"/>
                </a:lnTo>
                <a:lnTo>
                  <a:pt x="48" y="432"/>
                </a:lnTo>
                <a:lnTo>
                  <a:pt x="72" y="408"/>
                </a:lnTo>
                <a:lnTo>
                  <a:pt x="80" y="400"/>
                </a:lnTo>
                <a:lnTo>
                  <a:pt x="80" y="400"/>
                </a:lnTo>
                <a:lnTo>
                  <a:pt x="80" y="392"/>
                </a:lnTo>
                <a:lnTo>
                  <a:pt x="80" y="392"/>
                </a:lnTo>
                <a:lnTo>
                  <a:pt x="120" y="344"/>
                </a:lnTo>
                <a:lnTo>
                  <a:pt x="120" y="336"/>
                </a:lnTo>
                <a:lnTo>
                  <a:pt x="120" y="336"/>
                </a:lnTo>
                <a:lnTo>
                  <a:pt x="120" y="328"/>
                </a:lnTo>
                <a:lnTo>
                  <a:pt x="112" y="320"/>
                </a:lnTo>
                <a:lnTo>
                  <a:pt x="112" y="320"/>
                </a:lnTo>
                <a:lnTo>
                  <a:pt x="96" y="296"/>
                </a:lnTo>
                <a:lnTo>
                  <a:pt x="96" y="288"/>
                </a:lnTo>
                <a:lnTo>
                  <a:pt x="104" y="280"/>
                </a:lnTo>
                <a:lnTo>
                  <a:pt x="104" y="272"/>
                </a:lnTo>
                <a:lnTo>
                  <a:pt x="96" y="256"/>
                </a:lnTo>
                <a:lnTo>
                  <a:pt x="96" y="256"/>
                </a:lnTo>
                <a:lnTo>
                  <a:pt x="104" y="248"/>
                </a:lnTo>
                <a:lnTo>
                  <a:pt x="152" y="0"/>
                </a:lnTo>
                <a:lnTo>
                  <a:pt x="152" y="0"/>
                </a:lnTo>
                <a:lnTo>
                  <a:pt x="216" y="16"/>
                </a:lnTo>
                <a:lnTo>
                  <a:pt x="216" y="16"/>
                </a:lnTo>
                <a:lnTo>
                  <a:pt x="200" y="112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grpSp>
        <p:nvGrpSpPr>
          <p:cNvPr id="50" name="Hawaii">
            <a:extLst>
              <a:ext uri="{FF2B5EF4-FFF2-40B4-BE49-F238E27FC236}">
                <a16:creationId xmlns:a16="http://schemas.microsoft.com/office/drawing/2014/main" id="{039D126B-27CC-4D26-8E6F-F7C2C9E7D77A}"/>
              </a:ext>
            </a:extLst>
          </p:cNvPr>
          <p:cNvGrpSpPr>
            <a:grpSpLocks/>
          </p:cNvGrpSpPr>
          <p:nvPr/>
        </p:nvGrpSpPr>
        <p:grpSpPr bwMode="auto">
          <a:xfrm>
            <a:off x="2948022" y="5721270"/>
            <a:ext cx="563999" cy="376001"/>
            <a:chOff x="2400" y="3800"/>
            <a:chExt cx="449" cy="290"/>
          </a:xfrm>
          <a:solidFill>
            <a:srgbClr val="007896"/>
          </a:solidFill>
        </p:grpSpPr>
        <p:sp>
          <p:nvSpPr>
            <p:cNvPr id="51" name="Freeform 163">
              <a:extLst>
                <a:ext uri="{FF2B5EF4-FFF2-40B4-BE49-F238E27FC236}">
                  <a16:creationId xmlns:a16="http://schemas.microsoft.com/office/drawing/2014/main" id="{48A8AFE5-2E8D-47AB-B8F7-8F2CB8E08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3800"/>
              <a:ext cx="38" cy="3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2" name="Freeform 164">
              <a:extLst>
                <a:ext uri="{FF2B5EF4-FFF2-40B4-BE49-F238E27FC236}">
                  <a16:creationId xmlns:a16="http://schemas.microsoft.com/office/drawing/2014/main" id="{70AF1289-52FD-4037-BDB1-11C7D0F2A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3847"/>
              <a:ext cx="47" cy="47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16"/>
                </a:cxn>
                <a:cxn ang="0">
                  <a:pos x="32" y="24"/>
                </a:cxn>
                <a:cxn ang="0">
                  <a:pos x="40" y="32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40" h="40">
                  <a:moveTo>
                    <a:pt x="8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3" name="Freeform 167">
              <a:extLst>
                <a:ext uri="{FF2B5EF4-FFF2-40B4-BE49-F238E27FC236}">
                  <a16:creationId xmlns:a16="http://schemas.microsoft.com/office/drawing/2014/main" id="{F39787BB-81DD-455B-B16E-09B0427A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884"/>
              <a:ext cx="47" cy="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4" name="Freeform 168">
              <a:extLst>
                <a:ext uri="{FF2B5EF4-FFF2-40B4-BE49-F238E27FC236}">
                  <a16:creationId xmlns:a16="http://schemas.microsoft.com/office/drawing/2014/main" id="{3F7B202A-768F-4651-A09D-BC5110342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3912"/>
              <a:ext cx="5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0"/>
                </a:cxn>
              </a:cxnLst>
              <a:rect l="0" t="0" r="r" b="b"/>
              <a:pathLst>
                <a:path w="48" h="3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5" name="Freeform 171">
              <a:extLst>
                <a:ext uri="{FF2B5EF4-FFF2-40B4-BE49-F238E27FC236}">
                  <a16:creationId xmlns:a16="http://schemas.microsoft.com/office/drawing/2014/main" id="{7AAF36A8-51EE-4E85-B693-0DA063A9A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3968"/>
              <a:ext cx="103" cy="122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72" y="32"/>
                </a:cxn>
                <a:cxn ang="0">
                  <a:pos x="72" y="40"/>
                </a:cxn>
                <a:cxn ang="0">
                  <a:pos x="72" y="40"/>
                </a:cxn>
                <a:cxn ang="0">
                  <a:pos x="80" y="56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88" y="72"/>
                </a:cxn>
                <a:cxn ang="0">
                  <a:pos x="72" y="80"/>
                </a:cxn>
                <a:cxn ang="0">
                  <a:pos x="40" y="88"/>
                </a:cxn>
                <a:cxn ang="0">
                  <a:pos x="32" y="104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8" y="96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16" y="8"/>
                </a:cxn>
              </a:cxnLst>
              <a:rect l="0" t="0" r="r" b="b"/>
              <a:pathLst>
                <a:path w="88" h="104">
                  <a:moveTo>
                    <a:pt x="16" y="8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40" y="88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6" name="Freeform 173">
              <a:extLst>
                <a:ext uri="{FF2B5EF4-FFF2-40B4-BE49-F238E27FC236}">
                  <a16:creationId xmlns:a16="http://schemas.microsoft.com/office/drawing/2014/main" id="{B95059A0-20EB-4329-AEE0-427AB1F4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922"/>
              <a:ext cx="10" cy="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7" name="Oval 174">
              <a:extLst>
                <a:ext uri="{FF2B5EF4-FFF2-40B4-BE49-F238E27FC236}">
                  <a16:creationId xmlns:a16="http://schemas.microsoft.com/office/drawing/2014/main" id="{4329B3BE-F80A-44E9-A439-D01F9542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950"/>
              <a:ext cx="19" cy="1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58" name="Oval 175">
              <a:extLst>
                <a:ext uri="{FF2B5EF4-FFF2-40B4-BE49-F238E27FC236}">
                  <a16:creationId xmlns:a16="http://schemas.microsoft.com/office/drawing/2014/main" id="{8F1E487A-DC3D-4CE1-B748-16818E3E8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828"/>
              <a:ext cx="28" cy="1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</p:grpSp>
      <p:sp>
        <p:nvSpPr>
          <p:cNvPr id="59" name="Georgia">
            <a:extLst>
              <a:ext uri="{FF2B5EF4-FFF2-40B4-BE49-F238E27FC236}">
                <a16:creationId xmlns:a16="http://schemas.microsoft.com/office/drawing/2014/main" id="{63C1C316-AB08-4DBF-8C7B-BA662C67D182}"/>
              </a:ext>
            </a:extLst>
          </p:cNvPr>
          <p:cNvSpPr>
            <a:spLocks/>
          </p:cNvSpPr>
          <p:nvPr/>
        </p:nvSpPr>
        <p:spPr bwMode="auto">
          <a:xfrm>
            <a:off x="6080775" y="4334733"/>
            <a:ext cx="644188" cy="680690"/>
          </a:xfrm>
          <a:custGeom>
            <a:avLst/>
            <a:gdLst/>
            <a:ahLst/>
            <a:cxnLst>
              <a:cxn ang="0">
                <a:pos x="392" y="392"/>
              </a:cxn>
              <a:cxn ang="0">
                <a:pos x="400" y="392"/>
              </a:cxn>
              <a:cxn ang="0">
                <a:pos x="400" y="384"/>
              </a:cxn>
              <a:cxn ang="0">
                <a:pos x="392" y="384"/>
              </a:cxn>
              <a:cxn ang="0">
                <a:pos x="392" y="376"/>
              </a:cxn>
              <a:cxn ang="0">
                <a:pos x="400" y="376"/>
              </a:cxn>
              <a:cxn ang="0">
                <a:pos x="392" y="376"/>
              </a:cxn>
              <a:cxn ang="0">
                <a:pos x="392" y="368"/>
              </a:cxn>
              <a:cxn ang="0">
                <a:pos x="384" y="360"/>
              </a:cxn>
              <a:cxn ang="0">
                <a:pos x="392" y="360"/>
              </a:cxn>
              <a:cxn ang="0">
                <a:pos x="392" y="368"/>
              </a:cxn>
              <a:cxn ang="0">
                <a:pos x="392" y="344"/>
              </a:cxn>
              <a:cxn ang="0">
                <a:pos x="400" y="344"/>
              </a:cxn>
              <a:cxn ang="0">
                <a:pos x="400" y="344"/>
              </a:cxn>
              <a:cxn ang="0">
                <a:pos x="400" y="320"/>
              </a:cxn>
              <a:cxn ang="0">
                <a:pos x="408" y="320"/>
              </a:cxn>
              <a:cxn ang="0">
                <a:pos x="408" y="312"/>
              </a:cxn>
              <a:cxn ang="0">
                <a:pos x="400" y="312"/>
              </a:cxn>
              <a:cxn ang="0">
                <a:pos x="408" y="304"/>
              </a:cxn>
              <a:cxn ang="0">
                <a:pos x="408" y="296"/>
              </a:cxn>
              <a:cxn ang="0">
                <a:pos x="408" y="288"/>
              </a:cxn>
              <a:cxn ang="0">
                <a:pos x="408" y="280"/>
              </a:cxn>
              <a:cxn ang="0">
                <a:pos x="416" y="272"/>
              </a:cxn>
              <a:cxn ang="0">
                <a:pos x="416" y="264"/>
              </a:cxn>
              <a:cxn ang="0">
                <a:pos x="408" y="264"/>
              </a:cxn>
              <a:cxn ang="0">
                <a:pos x="408" y="256"/>
              </a:cxn>
              <a:cxn ang="0">
                <a:pos x="384" y="216"/>
              </a:cxn>
              <a:cxn ang="0">
                <a:pos x="376" y="208"/>
              </a:cxn>
              <a:cxn ang="0">
                <a:pos x="352" y="176"/>
              </a:cxn>
              <a:cxn ang="0">
                <a:pos x="344" y="168"/>
              </a:cxn>
              <a:cxn ang="0">
                <a:pos x="320" y="152"/>
              </a:cxn>
              <a:cxn ang="0">
                <a:pos x="312" y="128"/>
              </a:cxn>
              <a:cxn ang="0">
                <a:pos x="304" y="128"/>
              </a:cxn>
              <a:cxn ang="0">
                <a:pos x="288" y="104"/>
              </a:cxn>
              <a:cxn ang="0">
                <a:pos x="280" y="104"/>
              </a:cxn>
              <a:cxn ang="0">
                <a:pos x="256" y="88"/>
              </a:cxn>
              <a:cxn ang="0">
                <a:pos x="240" y="56"/>
              </a:cxn>
              <a:cxn ang="0">
                <a:pos x="232" y="48"/>
              </a:cxn>
              <a:cxn ang="0">
                <a:pos x="216" y="48"/>
              </a:cxn>
              <a:cxn ang="0">
                <a:pos x="200" y="40"/>
              </a:cxn>
              <a:cxn ang="0">
                <a:pos x="184" y="40"/>
              </a:cxn>
              <a:cxn ang="0">
                <a:pos x="200" y="0"/>
              </a:cxn>
              <a:cxn ang="0">
                <a:pos x="200" y="0"/>
              </a:cxn>
              <a:cxn ang="0">
                <a:pos x="0" y="24"/>
              </a:cxn>
              <a:cxn ang="0">
                <a:pos x="56" y="232"/>
              </a:cxn>
              <a:cxn ang="0">
                <a:pos x="72" y="264"/>
              </a:cxn>
              <a:cxn ang="0">
                <a:pos x="80" y="288"/>
              </a:cxn>
              <a:cxn ang="0">
                <a:pos x="88" y="288"/>
              </a:cxn>
              <a:cxn ang="0">
                <a:pos x="72" y="304"/>
              </a:cxn>
              <a:cxn ang="0">
                <a:pos x="72" y="336"/>
              </a:cxn>
              <a:cxn ang="0">
                <a:pos x="80" y="368"/>
              </a:cxn>
              <a:cxn ang="0">
                <a:pos x="80" y="392"/>
              </a:cxn>
              <a:cxn ang="0">
                <a:pos x="96" y="424"/>
              </a:cxn>
              <a:cxn ang="0">
                <a:pos x="112" y="448"/>
              </a:cxn>
              <a:cxn ang="0">
                <a:pos x="336" y="432"/>
              </a:cxn>
              <a:cxn ang="0">
                <a:pos x="344" y="448"/>
              </a:cxn>
              <a:cxn ang="0">
                <a:pos x="360" y="448"/>
              </a:cxn>
              <a:cxn ang="0">
                <a:pos x="352" y="432"/>
              </a:cxn>
              <a:cxn ang="0">
                <a:pos x="352" y="408"/>
              </a:cxn>
              <a:cxn ang="0">
                <a:pos x="360" y="400"/>
              </a:cxn>
              <a:cxn ang="0">
                <a:pos x="384" y="408"/>
              </a:cxn>
              <a:cxn ang="0">
                <a:pos x="400" y="408"/>
              </a:cxn>
              <a:cxn ang="0">
                <a:pos x="400" y="400"/>
              </a:cxn>
            </a:cxnLst>
            <a:rect l="0" t="0" r="r" b="b"/>
            <a:pathLst>
              <a:path w="416" h="448">
                <a:moveTo>
                  <a:pt x="392" y="400"/>
                </a:moveTo>
                <a:lnTo>
                  <a:pt x="392" y="392"/>
                </a:lnTo>
                <a:lnTo>
                  <a:pt x="392" y="392"/>
                </a:lnTo>
                <a:lnTo>
                  <a:pt x="400" y="392"/>
                </a:lnTo>
                <a:lnTo>
                  <a:pt x="400" y="392"/>
                </a:lnTo>
                <a:lnTo>
                  <a:pt x="400" y="384"/>
                </a:lnTo>
                <a:lnTo>
                  <a:pt x="400" y="384"/>
                </a:lnTo>
                <a:lnTo>
                  <a:pt x="392" y="384"/>
                </a:lnTo>
                <a:lnTo>
                  <a:pt x="392" y="384"/>
                </a:lnTo>
                <a:lnTo>
                  <a:pt x="392" y="376"/>
                </a:lnTo>
                <a:lnTo>
                  <a:pt x="400" y="376"/>
                </a:lnTo>
                <a:lnTo>
                  <a:pt x="400" y="376"/>
                </a:lnTo>
                <a:lnTo>
                  <a:pt x="392" y="376"/>
                </a:lnTo>
                <a:lnTo>
                  <a:pt x="392" y="376"/>
                </a:lnTo>
                <a:lnTo>
                  <a:pt x="392" y="376"/>
                </a:lnTo>
                <a:lnTo>
                  <a:pt x="392" y="368"/>
                </a:lnTo>
                <a:lnTo>
                  <a:pt x="392" y="368"/>
                </a:lnTo>
                <a:lnTo>
                  <a:pt x="384" y="360"/>
                </a:lnTo>
                <a:lnTo>
                  <a:pt x="384" y="360"/>
                </a:lnTo>
                <a:lnTo>
                  <a:pt x="392" y="360"/>
                </a:lnTo>
                <a:lnTo>
                  <a:pt x="392" y="368"/>
                </a:lnTo>
                <a:lnTo>
                  <a:pt x="392" y="368"/>
                </a:lnTo>
                <a:lnTo>
                  <a:pt x="392" y="352"/>
                </a:lnTo>
                <a:lnTo>
                  <a:pt x="392" y="344"/>
                </a:lnTo>
                <a:lnTo>
                  <a:pt x="392" y="344"/>
                </a:lnTo>
                <a:lnTo>
                  <a:pt x="400" y="344"/>
                </a:lnTo>
                <a:lnTo>
                  <a:pt x="400" y="344"/>
                </a:lnTo>
                <a:lnTo>
                  <a:pt x="400" y="344"/>
                </a:lnTo>
                <a:lnTo>
                  <a:pt x="400" y="328"/>
                </a:lnTo>
                <a:lnTo>
                  <a:pt x="400" y="320"/>
                </a:lnTo>
                <a:lnTo>
                  <a:pt x="400" y="320"/>
                </a:lnTo>
                <a:lnTo>
                  <a:pt x="408" y="320"/>
                </a:lnTo>
                <a:lnTo>
                  <a:pt x="408" y="320"/>
                </a:lnTo>
                <a:lnTo>
                  <a:pt x="408" y="312"/>
                </a:lnTo>
                <a:lnTo>
                  <a:pt x="400" y="312"/>
                </a:lnTo>
                <a:lnTo>
                  <a:pt x="400" y="312"/>
                </a:lnTo>
                <a:lnTo>
                  <a:pt x="400" y="304"/>
                </a:lnTo>
                <a:lnTo>
                  <a:pt x="408" y="304"/>
                </a:lnTo>
                <a:lnTo>
                  <a:pt x="408" y="304"/>
                </a:lnTo>
                <a:lnTo>
                  <a:pt x="408" y="296"/>
                </a:lnTo>
                <a:lnTo>
                  <a:pt x="408" y="288"/>
                </a:lnTo>
                <a:lnTo>
                  <a:pt x="408" y="288"/>
                </a:lnTo>
                <a:lnTo>
                  <a:pt x="408" y="280"/>
                </a:lnTo>
                <a:lnTo>
                  <a:pt x="408" y="280"/>
                </a:lnTo>
                <a:lnTo>
                  <a:pt x="416" y="272"/>
                </a:lnTo>
                <a:lnTo>
                  <a:pt x="416" y="272"/>
                </a:lnTo>
                <a:lnTo>
                  <a:pt x="416" y="264"/>
                </a:lnTo>
                <a:lnTo>
                  <a:pt x="416" y="264"/>
                </a:lnTo>
                <a:lnTo>
                  <a:pt x="408" y="264"/>
                </a:lnTo>
                <a:lnTo>
                  <a:pt x="408" y="264"/>
                </a:lnTo>
                <a:lnTo>
                  <a:pt x="408" y="264"/>
                </a:lnTo>
                <a:lnTo>
                  <a:pt x="408" y="256"/>
                </a:lnTo>
                <a:lnTo>
                  <a:pt x="408" y="240"/>
                </a:lnTo>
                <a:lnTo>
                  <a:pt x="384" y="216"/>
                </a:lnTo>
                <a:lnTo>
                  <a:pt x="376" y="208"/>
                </a:lnTo>
                <a:lnTo>
                  <a:pt x="376" y="208"/>
                </a:lnTo>
                <a:lnTo>
                  <a:pt x="376" y="184"/>
                </a:lnTo>
                <a:lnTo>
                  <a:pt x="352" y="176"/>
                </a:lnTo>
                <a:lnTo>
                  <a:pt x="344" y="168"/>
                </a:lnTo>
                <a:lnTo>
                  <a:pt x="344" y="168"/>
                </a:lnTo>
                <a:lnTo>
                  <a:pt x="336" y="160"/>
                </a:lnTo>
                <a:lnTo>
                  <a:pt x="320" y="152"/>
                </a:lnTo>
                <a:lnTo>
                  <a:pt x="320" y="136"/>
                </a:lnTo>
                <a:lnTo>
                  <a:pt x="312" y="128"/>
                </a:lnTo>
                <a:lnTo>
                  <a:pt x="304" y="128"/>
                </a:lnTo>
                <a:lnTo>
                  <a:pt x="304" y="128"/>
                </a:lnTo>
                <a:lnTo>
                  <a:pt x="296" y="120"/>
                </a:lnTo>
                <a:lnTo>
                  <a:pt x="288" y="104"/>
                </a:lnTo>
                <a:lnTo>
                  <a:pt x="280" y="104"/>
                </a:lnTo>
                <a:lnTo>
                  <a:pt x="280" y="104"/>
                </a:lnTo>
                <a:lnTo>
                  <a:pt x="264" y="104"/>
                </a:lnTo>
                <a:lnTo>
                  <a:pt x="256" y="88"/>
                </a:lnTo>
                <a:lnTo>
                  <a:pt x="248" y="80"/>
                </a:lnTo>
                <a:lnTo>
                  <a:pt x="240" y="56"/>
                </a:lnTo>
                <a:lnTo>
                  <a:pt x="232" y="48"/>
                </a:lnTo>
                <a:lnTo>
                  <a:pt x="232" y="48"/>
                </a:lnTo>
                <a:lnTo>
                  <a:pt x="224" y="48"/>
                </a:lnTo>
                <a:lnTo>
                  <a:pt x="216" y="48"/>
                </a:lnTo>
                <a:lnTo>
                  <a:pt x="208" y="40"/>
                </a:lnTo>
                <a:lnTo>
                  <a:pt x="200" y="40"/>
                </a:lnTo>
                <a:lnTo>
                  <a:pt x="200" y="40"/>
                </a:lnTo>
                <a:lnTo>
                  <a:pt x="184" y="40"/>
                </a:lnTo>
                <a:lnTo>
                  <a:pt x="184" y="16"/>
                </a:lnTo>
                <a:lnTo>
                  <a:pt x="200" y="0"/>
                </a:lnTo>
                <a:lnTo>
                  <a:pt x="200" y="0"/>
                </a:lnTo>
                <a:lnTo>
                  <a:pt x="200" y="0"/>
                </a:lnTo>
                <a:lnTo>
                  <a:pt x="104" y="16"/>
                </a:lnTo>
                <a:lnTo>
                  <a:pt x="0" y="24"/>
                </a:lnTo>
                <a:lnTo>
                  <a:pt x="0" y="24"/>
                </a:lnTo>
                <a:lnTo>
                  <a:pt x="56" y="232"/>
                </a:lnTo>
                <a:lnTo>
                  <a:pt x="72" y="264"/>
                </a:lnTo>
                <a:lnTo>
                  <a:pt x="72" y="264"/>
                </a:lnTo>
                <a:lnTo>
                  <a:pt x="80" y="272"/>
                </a:lnTo>
                <a:lnTo>
                  <a:pt x="80" y="288"/>
                </a:lnTo>
                <a:lnTo>
                  <a:pt x="80" y="288"/>
                </a:lnTo>
                <a:lnTo>
                  <a:pt x="88" y="288"/>
                </a:lnTo>
                <a:lnTo>
                  <a:pt x="88" y="296"/>
                </a:lnTo>
                <a:lnTo>
                  <a:pt x="72" y="304"/>
                </a:lnTo>
                <a:lnTo>
                  <a:pt x="72" y="312"/>
                </a:lnTo>
                <a:lnTo>
                  <a:pt x="72" y="336"/>
                </a:lnTo>
                <a:lnTo>
                  <a:pt x="72" y="360"/>
                </a:lnTo>
                <a:lnTo>
                  <a:pt x="80" y="368"/>
                </a:lnTo>
                <a:lnTo>
                  <a:pt x="80" y="384"/>
                </a:lnTo>
                <a:lnTo>
                  <a:pt x="80" y="392"/>
                </a:lnTo>
                <a:lnTo>
                  <a:pt x="80" y="392"/>
                </a:lnTo>
                <a:lnTo>
                  <a:pt x="96" y="424"/>
                </a:lnTo>
                <a:lnTo>
                  <a:pt x="112" y="448"/>
                </a:lnTo>
                <a:lnTo>
                  <a:pt x="112" y="448"/>
                </a:lnTo>
                <a:lnTo>
                  <a:pt x="336" y="432"/>
                </a:lnTo>
                <a:lnTo>
                  <a:pt x="336" y="432"/>
                </a:lnTo>
                <a:lnTo>
                  <a:pt x="344" y="448"/>
                </a:lnTo>
                <a:lnTo>
                  <a:pt x="344" y="448"/>
                </a:lnTo>
                <a:lnTo>
                  <a:pt x="360" y="448"/>
                </a:lnTo>
                <a:lnTo>
                  <a:pt x="360" y="448"/>
                </a:lnTo>
                <a:lnTo>
                  <a:pt x="360" y="440"/>
                </a:lnTo>
                <a:lnTo>
                  <a:pt x="352" y="432"/>
                </a:lnTo>
                <a:lnTo>
                  <a:pt x="352" y="424"/>
                </a:lnTo>
                <a:lnTo>
                  <a:pt x="352" y="408"/>
                </a:lnTo>
                <a:lnTo>
                  <a:pt x="360" y="400"/>
                </a:lnTo>
                <a:lnTo>
                  <a:pt x="360" y="400"/>
                </a:lnTo>
                <a:lnTo>
                  <a:pt x="368" y="408"/>
                </a:lnTo>
                <a:lnTo>
                  <a:pt x="384" y="408"/>
                </a:lnTo>
                <a:lnTo>
                  <a:pt x="392" y="408"/>
                </a:lnTo>
                <a:lnTo>
                  <a:pt x="400" y="408"/>
                </a:lnTo>
                <a:lnTo>
                  <a:pt x="400" y="400"/>
                </a:lnTo>
                <a:lnTo>
                  <a:pt x="400" y="400"/>
                </a:lnTo>
                <a:lnTo>
                  <a:pt x="392" y="400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0" name="Florida">
            <a:extLst>
              <a:ext uri="{FF2B5EF4-FFF2-40B4-BE49-F238E27FC236}">
                <a16:creationId xmlns:a16="http://schemas.microsoft.com/office/drawing/2014/main" id="{98745C18-EB71-4083-A8C0-C4D496065FD4}"/>
              </a:ext>
            </a:extLst>
          </p:cNvPr>
          <p:cNvSpPr>
            <a:spLocks/>
          </p:cNvSpPr>
          <p:nvPr/>
        </p:nvSpPr>
        <p:spPr bwMode="auto">
          <a:xfrm>
            <a:off x="5868031" y="4942817"/>
            <a:ext cx="1127000" cy="849243"/>
          </a:xfrm>
          <a:custGeom>
            <a:avLst/>
            <a:gdLst/>
            <a:ahLst/>
            <a:cxnLst>
              <a:cxn ang="0">
                <a:pos x="536" y="40"/>
              </a:cxn>
              <a:cxn ang="0">
                <a:pos x="520" y="64"/>
              </a:cxn>
              <a:cxn ang="0">
                <a:pos x="528" y="40"/>
              </a:cxn>
              <a:cxn ang="0">
                <a:pos x="552" y="80"/>
              </a:cxn>
              <a:cxn ang="0">
                <a:pos x="568" y="104"/>
              </a:cxn>
              <a:cxn ang="0">
                <a:pos x="600" y="160"/>
              </a:cxn>
              <a:cxn ang="0">
                <a:pos x="584" y="144"/>
              </a:cxn>
              <a:cxn ang="0">
                <a:pos x="616" y="192"/>
              </a:cxn>
              <a:cxn ang="0">
                <a:pos x="664" y="296"/>
              </a:cxn>
              <a:cxn ang="0">
                <a:pos x="704" y="368"/>
              </a:cxn>
              <a:cxn ang="0">
                <a:pos x="720" y="384"/>
              </a:cxn>
              <a:cxn ang="0">
                <a:pos x="720" y="472"/>
              </a:cxn>
              <a:cxn ang="0">
                <a:pos x="712" y="544"/>
              </a:cxn>
              <a:cxn ang="0">
                <a:pos x="672" y="552"/>
              </a:cxn>
              <a:cxn ang="0">
                <a:pos x="640" y="544"/>
              </a:cxn>
              <a:cxn ang="0">
                <a:pos x="656" y="552"/>
              </a:cxn>
              <a:cxn ang="0">
                <a:pos x="656" y="536"/>
              </a:cxn>
              <a:cxn ang="0">
                <a:pos x="648" y="520"/>
              </a:cxn>
              <a:cxn ang="0">
                <a:pos x="640" y="536"/>
              </a:cxn>
              <a:cxn ang="0">
                <a:pos x="584" y="488"/>
              </a:cxn>
              <a:cxn ang="0">
                <a:pos x="552" y="440"/>
              </a:cxn>
              <a:cxn ang="0">
                <a:pos x="536" y="408"/>
              </a:cxn>
              <a:cxn ang="0">
                <a:pos x="528" y="392"/>
              </a:cxn>
              <a:cxn ang="0">
                <a:pos x="528" y="408"/>
              </a:cxn>
              <a:cxn ang="0">
                <a:pos x="496" y="384"/>
              </a:cxn>
              <a:cxn ang="0">
                <a:pos x="480" y="344"/>
              </a:cxn>
              <a:cxn ang="0">
                <a:pos x="480" y="312"/>
              </a:cxn>
              <a:cxn ang="0">
                <a:pos x="464" y="328"/>
              </a:cxn>
              <a:cxn ang="0">
                <a:pos x="456" y="288"/>
              </a:cxn>
              <a:cxn ang="0">
                <a:pos x="456" y="216"/>
              </a:cxn>
              <a:cxn ang="0">
                <a:pos x="440" y="184"/>
              </a:cxn>
              <a:cxn ang="0">
                <a:pos x="408" y="184"/>
              </a:cxn>
              <a:cxn ang="0">
                <a:pos x="392" y="160"/>
              </a:cxn>
              <a:cxn ang="0">
                <a:pos x="328" y="104"/>
              </a:cxn>
              <a:cxn ang="0">
                <a:pos x="288" y="120"/>
              </a:cxn>
              <a:cxn ang="0">
                <a:pos x="248" y="144"/>
              </a:cxn>
              <a:cxn ang="0">
                <a:pos x="248" y="136"/>
              </a:cxn>
              <a:cxn ang="0">
                <a:pos x="208" y="160"/>
              </a:cxn>
              <a:cxn ang="0">
                <a:pos x="208" y="152"/>
              </a:cxn>
              <a:cxn ang="0">
                <a:pos x="200" y="136"/>
              </a:cxn>
              <a:cxn ang="0">
                <a:pos x="192" y="120"/>
              </a:cxn>
              <a:cxn ang="0">
                <a:pos x="184" y="96"/>
              </a:cxn>
              <a:cxn ang="0">
                <a:pos x="168" y="112"/>
              </a:cxn>
              <a:cxn ang="0">
                <a:pos x="104" y="96"/>
              </a:cxn>
              <a:cxn ang="0">
                <a:pos x="120" y="88"/>
              </a:cxn>
              <a:cxn ang="0">
                <a:pos x="80" y="96"/>
              </a:cxn>
              <a:cxn ang="0">
                <a:pos x="48" y="104"/>
              </a:cxn>
              <a:cxn ang="0">
                <a:pos x="56" y="88"/>
              </a:cxn>
              <a:cxn ang="0">
                <a:pos x="40" y="80"/>
              </a:cxn>
              <a:cxn ang="0">
                <a:pos x="32" y="104"/>
              </a:cxn>
              <a:cxn ang="0">
                <a:pos x="24" y="104"/>
              </a:cxn>
              <a:cxn ang="0">
                <a:pos x="24" y="96"/>
              </a:cxn>
              <a:cxn ang="0">
                <a:pos x="8" y="64"/>
              </a:cxn>
              <a:cxn ang="0">
                <a:pos x="224" y="24"/>
              </a:cxn>
              <a:cxn ang="0">
                <a:pos x="464" y="32"/>
              </a:cxn>
              <a:cxn ang="0">
                <a:pos x="488" y="40"/>
              </a:cxn>
              <a:cxn ang="0">
                <a:pos x="488" y="0"/>
              </a:cxn>
              <a:cxn ang="0">
                <a:pos x="528" y="16"/>
              </a:cxn>
            </a:cxnLst>
            <a:rect l="0" t="0" r="r" b="b"/>
            <a:pathLst>
              <a:path w="728" h="560">
                <a:moveTo>
                  <a:pt x="528" y="32"/>
                </a:moveTo>
                <a:lnTo>
                  <a:pt x="528" y="32"/>
                </a:lnTo>
                <a:lnTo>
                  <a:pt x="536" y="32"/>
                </a:lnTo>
                <a:lnTo>
                  <a:pt x="536" y="32"/>
                </a:lnTo>
                <a:lnTo>
                  <a:pt x="536" y="40"/>
                </a:lnTo>
                <a:lnTo>
                  <a:pt x="536" y="40"/>
                </a:lnTo>
                <a:lnTo>
                  <a:pt x="528" y="40"/>
                </a:lnTo>
                <a:lnTo>
                  <a:pt x="520" y="40"/>
                </a:lnTo>
                <a:lnTo>
                  <a:pt x="520" y="56"/>
                </a:lnTo>
                <a:lnTo>
                  <a:pt x="520" y="64"/>
                </a:lnTo>
                <a:lnTo>
                  <a:pt x="520" y="64"/>
                </a:lnTo>
                <a:lnTo>
                  <a:pt x="520" y="56"/>
                </a:lnTo>
                <a:lnTo>
                  <a:pt x="520" y="56"/>
                </a:lnTo>
                <a:lnTo>
                  <a:pt x="520" y="48"/>
                </a:lnTo>
                <a:lnTo>
                  <a:pt x="528" y="40"/>
                </a:lnTo>
                <a:lnTo>
                  <a:pt x="536" y="40"/>
                </a:lnTo>
                <a:lnTo>
                  <a:pt x="536" y="40"/>
                </a:lnTo>
                <a:lnTo>
                  <a:pt x="536" y="40"/>
                </a:lnTo>
                <a:lnTo>
                  <a:pt x="552" y="80"/>
                </a:lnTo>
                <a:lnTo>
                  <a:pt x="552" y="80"/>
                </a:lnTo>
                <a:lnTo>
                  <a:pt x="552" y="96"/>
                </a:lnTo>
                <a:lnTo>
                  <a:pt x="552" y="96"/>
                </a:lnTo>
                <a:lnTo>
                  <a:pt x="560" y="112"/>
                </a:lnTo>
                <a:lnTo>
                  <a:pt x="560" y="112"/>
                </a:lnTo>
                <a:lnTo>
                  <a:pt x="568" y="104"/>
                </a:lnTo>
                <a:lnTo>
                  <a:pt x="568" y="104"/>
                </a:lnTo>
                <a:lnTo>
                  <a:pt x="576" y="112"/>
                </a:lnTo>
                <a:lnTo>
                  <a:pt x="584" y="136"/>
                </a:lnTo>
                <a:lnTo>
                  <a:pt x="592" y="144"/>
                </a:lnTo>
                <a:lnTo>
                  <a:pt x="600" y="160"/>
                </a:lnTo>
                <a:lnTo>
                  <a:pt x="600" y="168"/>
                </a:lnTo>
                <a:lnTo>
                  <a:pt x="584" y="144"/>
                </a:lnTo>
                <a:lnTo>
                  <a:pt x="584" y="144"/>
                </a:lnTo>
                <a:lnTo>
                  <a:pt x="584" y="144"/>
                </a:lnTo>
                <a:lnTo>
                  <a:pt x="584" y="144"/>
                </a:lnTo>
                <a:lnTo>
                  <a:pt x="600" y="168"/>
                </a:lnTo>
                <a:lnTo>
                  <a:pt x="608" y="176"/>
                </a:lnTo>
                <a:lnTo>
                  <a:pt x="616" y="192"/>
                </a:lnTo>
                <a:lnTo>
                  <a:pt x="616" y="192"/>
                </a:lnTo>
                <a:lnTo>
                  <a:pt x="616" y="192"/>
                </a:lnTo>
                <a:lnTo>
                  <a:pt x="616" y="192"/>
                </a:lnTo>
                <a:lnTo>
                  <a:pt x="616" y="192"/>
                </a:lnTo>
                <a:lnTo>
                  <a:pt x="616" y="192"/>
                </a:lnTo>
                <a:lnTo>
                  <a:pt x="624" y="224"/>
                </a:lnTo>
                <a:lnTo>
                  <a:pt x="664" y="296"/>
                </a:lnTo>
                <a:lnTo>
                  <a:pt x="688" y="328"/>
                </a:lnTo>
                <a:lnTo>
                  <a:pt x="696" y="344"/>
                </a:lnTo>
                <a:lnTo>
                  <a:pt x="704" y="352"/>
                </a:lnTo>
                <a:lnTo>
                  <a:pt x="704" y="360"/>
                </a:lnTo>
                <a:lnTo>
                  <a:pt x="704" y="368"/>
                </a:lnTo>
                <a:lnTo>
                  <a:pt x="704" y="368"/>
                </a:lnTo>
                <a:lnTo>
                  <a:pt x="720" y="376"/>
                </a:lnTo>
                <a:lnTo>
                  <a:pt x="712" y="376"/>
                </a:lnTo>
                <a:lnTo>
                  <a:pt x="712" y="376"/>
                </a:lnTo>
                <a:lnTo>
                  <a:pt x="720" y="384"/>
                </a:lnTo>
                <a:lnTo>
                  <a:pt x="720" y="384"/>
                </a:lnTo>
                <a:lnTo>
                  <a:pt x="720" y="408"/>
                </a:lnTo>
                <a:lnTo>
                  <a:pt x="728" y="448"/>
                </a:lnTo>
                <a:lnTo>
                  <a:pt x="720" y="472"/>
                </a:lnTo>
                <a:lnTo>
                  <a:pt x="720" y="472"/>
                </a:lnTo>
                <a:lnTo>
                  <a:pt x="720" y="480"/>
                </a:lnTo>
                <a:lnTo>
                  <a:pt x="712" y="496"/>
                </a:lnTo>
                <a:lnTo>
                  <a:pt x="712" y="512"/>
                </a:lnTo>
                <a:lnTo>
                  <a:pt x="712" y="520"/>
                </a:lnTo>
                <a:lnTo>
                  <a:pt x="712" y="544"/>
                </a:lnTo>
                <a:lnTo>
                  <a:pt x="704" y="544"/>
                </a:lnTo>
                <a:lnTo>
                  <a:pt x="696" y="544"/>
                </a:lnTo>
                <a:lnTo>
                  <a:pt x="696" y="544"/>
                </a:lnTo>
                <a:lnTo>
                  <a:pt x="688" y="552"/>
                </a:lnTo>
                <a:lnTo>
                  <a:pt x="672" y="552"/>
                </a:lnTo>
                <a:lnTo>
                  <a:pt x="672" y="552"/>
                </a:lnTo>
                <a:lnTo>
                  <a:pt x="672" y="552"/>
                </a:lnTo>
                <a:lnTo>
                  <a:pt x="664" y="560"/>
                </a:lnTo>
                <a:lnTo>
                  <a:pt x="648" y="560"/>
                </a:lnTo>
                <a:lnTo>
                  <a:pt x="640" y="544"/>
                </a:lnTo>
                <a:lnTo>
                  <a:pt x="640" y="544"/>
                </a:lnTo>
                <a:lnTo>
                  <a:pt x="640" y="544"/>
                </a:lnTo>
                <a:lnTo>
                  <a:pt x="640" y="544"/>
                </a:lnTo>
                <a:lnTo>
                  <a:pt x="648" y="544"/>
                </a:lnTo>
                <a:lnTo>
                  <a:pt x="656" y="552"/>
                </a:lnTo>
                <a:lnTo>
                  <a:pt x="656" y="552"/>
                </a:lnTo>
                <a:lnTo>
                  <a:pt x="664" y="544"/>
                </a:lnTo>
                <a:lnTo>
                  <a:pt x="664" y="544"/>
                </a:lnTo>
                <a:lnTo>
                  <a:pt x="656" y="536"/>
                </a:lnTo>
                <a:lnTo>
                  <a:pt x="656" y="536"/>
                </a:lnTo>
                <a:lnTo>
                  <a:pt x="664" y="528"/>
                </a:lnTo>
                <a:lnTo>
                  <a:pt x="664" y="528"/>
                </a:lnTo>
                <a:lnTo>
                  <a:pt x="656" y="512"/>
                </a:lnTo>
                <a:lnTo>
                  <a:pt x="648" y="520"/>
                </a:lnTo>
                <a:lnTo>
                  <a:pt x="648" y="520"/>
                </a:lnTo>
                <a:lnTo>
                  <a:pt x="656" y="528"/>
                </a:lnTo>
                <a:lnTo>
                  <a:pt x="648" y="536"/>
                </a:lnTo>
                <a:lnTo>
                  <a:pt x="640" y="536"/>
                </a:lnTo>
                <a:lnTo>
                  <a:pt x="640" y="536"/>
                </a:lnTo>
                <a:lnTo>
                  <a:pt x="640" y="536"/>
                </a:lnTo>
                <a:lnTo>
                  <a:pt x="624" y="504"/>
                </a:lnTo>
                <a:lnTo>
                  <a:pt x="600" y="488"/>
                </a:lnTo>
                <a:lnTo>
                  <a:pt x="584" y="488"/>
                </a:lnTo>
                <a:lnTo>
                  <a:pt x="584" y="488"/>
                </a:lnTo>
                <a:lnTo>
                  <a:pt x="584" y="488"/>
                </a:lnTo>
                <a:lnTo>
                  <a:pt x="576" y="488"/>
                </a:lnTo>
                <a:lnTo>
                  <a:pt x="568" y="480"/>
                </a:lnTo>
                <a:lnTo>
                  <a:pt x="568" y="448"/>
                </a:lnTo>
                <a:lnTo>
                  <a:pt x="552" y="440"/>
                </a:lnTo>
                <a:lnTo>
                  <a:pt x="552" y="440"/>
                </a:lnTo>
                <a:lnTo>
                  <a:pt x="552" y="440"/>
                </a:lnTo>
                <a:lnTo>
                  <a:pt x="544" y="432"/>
                </a:lnTo>
                <a:lnTo>
                  <a:pt x="536" y="424"/>
                </a:lnTo>
                <a:lnTo>
                  <a:pt x="536" y="408"/>
                </a:lnTo>
                <a:lnTo>
                  <a:pt x="536" y="408"/>
                </a:lnTo>
                <a:lnTo>
                  <a:pt x="528" y="400"/>
                </a:lnTo>
                <a:lnTo>
                  <a:pt x="528" y="400"/>
                </a:lnTo>
                <a:lnTo>
                  <a:pt x="536" y="384"/>
                </a:lnTo>
                <a:lnTo>
                  <a:pt x="536" y="384"/>
                </a:lnTo>
                <a:lnTo>
                  <a:pt x="528" y="392"/>
                </a:lnTo>
                <a:lnTo>
                  <a:pt x="528" y="392"/>
                </a:lnTo>
                <a:lnTo>
                  <a:pt x="512" y="384"/>
                </a:lnTo>
                <a:lnTo>
                  <a:pt x="512" y="384"/>
                </a:lnTo>
                <a:lnTo>
                  <a:pt x="528" y="400"/>
                </a:lnTo>
                <a:lnTo>
                  <a:pt x="528" y="408"/>
                </a:lnTo>
                <a:lnTo>
                  <a:pt x="520" y="408"/>
                </a:lnTo>
                <a:lnTo>
                  <a:pt x="520" y="408"/>
                </a:lnTo>
                <a:lnTo>
                  <a:pt x="504" y="392"/>
                </a:lnTo>
                <a:lnTo>
                  <a:pt x="496" y="384"/>
                </a:lnTo>
                <a:lnTo>
                  <a:pt x="496" y="384"/>
                </a:lnTo>
                <a:lnTo>
                  <a:pt x="496" y="376"/>
                </a:lnTo>
                <a:lnTo>
                  <a:pt x="496" y="376"/>
                </a:lnTo>
                <a:lnTo>
                  <a:pt x="472" y="344"/>
                </a:lnTo>
                <a:lnTo>
                  <a:pt x="472" y="344"/>
                </a:lnTo>
                <a:lnTo>
                  <a:pt x="480" y="344"/>
                </a:lnTo>
                <a:lnTo>
                  <a:pt x="480" y="344"/>
                </a:lnTo>
                <a:lnTo>
                  <a:pt x="480" y="344"/>
                </a:lnTo>
                <a:lnTo>
                  <a:pt x="480" y="328"/>
                </a:lnTo>
                <a:lnTo>
                  <a:pt x="480" y="312"/>
                </a:lnTo>
                <a:lnTo>
                  <a:pt x="480" y="312"/>
                </a:lnTo>
                <a:lnTo>
                  <a:pt x="472" y="296"/>
                </a:lnTo>
                <a:lnTo>
                  <a:pt x="472" y="296"/>
                </a:lnTo>
                <a:lnTo>
                  <a:pt x="464" y="312"/>
                </a:lnTo>
                <a:lnTo>
                  <a:pt x="464" y="320"/>
                </a:lnTo>
                <a:lnTo>
                  <a:pt x="464" y="328"/>
                </a:lnTo>
                <a:lnTo>
                  <a:pt x="464" y="328"/>
                </a:lnTo>
                <a:lnTo>
                  <a:pt x="448" y="312"/>
                </a:lnTo>
                <a:lnTo>
                  <a:pt x="448" y="312"/>
                </a:lnTo>
                <a:lnTo>
                  <a:pt x="456" y="304"/>
                </a:lnTo>
                <a:lnTo>
                  <a:pt x="456" y="288"/>
                </a:lnTo>
                <a:lnTo>
                  <a:pt x="448" y="272"/>
                </a:lnTo>
                <a:lnTo>
                  <a:pt x="448" y="272"/>
                </a:lnTo>
                <a:lnTo>
                  <a:pt x="456" y="264"/>
                </a:lnTo>
                <a:lnTo>
                  <a:pt x="456" y="224"/>
                </a:lnTo>
                <a:lnTo>
                  <a:pt x="456" y="216"/>
                </a:lnTo>
                <a:lnTo>
                  <a:pt x="456" y="216"/>
                </a:lnTo>
                <a:lnTo>
                  <a:pt x="448" y="200"/>
                </a:lnTo>
                <a:lnTo>
                  <a:pt x="448" y="200"/>
                </a:lnTo>
                <a:lnTo>
                  <a:pt x="448" y="200"/>
                </a:lnTo>
                <a:lnTo>
                  <a:pt x="440" y="184"/>
                </a:lnTo>
                <a:lnTo>
                  <a:pt x="432" y="184"/>
                </a:lnTo>
                <a:lnTo>
                  <a:pt x="432" y="184"/>
                </a:lnTo>
                <a:lnTo>
                  <a:pt x="432" y="184"/>
                </a:lnTo>
                <a:lnTo>
                  <a:pt x="416" y="184"/>
                </a:lnTo>
                <a:lnTo>
                  <a:pt x="408" y="184"/>
                </a:lnTo>
                <a:lnTo>
                  <a:pt x="408" y="176"/>
                </a:lnTo>
                <a:lnTo>
                  <a:pt x="416" y="176"/>
                </a:lnTo>
                <a:lnTo>
                  <a:pt x="408" y="168"/>
                </a:lnTo>
                <a:lnTo>
                  <a:pt x="392" y="160"/>
                </a:lnTo>
                <a:lnTo>
                  <a:pt x="392" y="160"/>
                </a:lnTo>
                <a:lnTo>
                  <a:pt x="376" y="152"/>
                </a:lnTo>
                <a:lnTo>
                  <a:pt x="376" y="144"/>
                </a:lnTo>
                <a:lnTo>
                  <a:pt x="360" y="128"/>
                </a:lnTo>
                <a:lnTo>
                  <a:pt x="352" y="112"/>
                </a:lnTo>
                <a:lnTo>
                  <a:pt x="328" y="104"/>
                </a:lnTo>
                <a:lnTo>
                  <a:pt x="312" y="104"/>
                </a:lnTo>
                <a:lnTo>
                  <a:pt x="296" y="104"/>
                </a:lnTo>
                <a:lnTo>
                  <a:pt x="288" y="112"/>
                </a:lnTo>
                <a:lnTo>
                  <a:pt x="288" y="120"/>
                </a:lnTo>
                <a:lnTo>
                  <a:pt x="288" y="120"/>
                </a:lnTo>
                <a:lnTo>
                  <a:pt x="288" y="120"/>
                </a:lnTo>
                <a:lnTo>
                  <a:pt x="272" y="120"/>
                </a:lnTo>
                <a:lnTo>
                  <a:pt x="264" y="136"/>
                </a:lnTo>
                <a:lnTo>
                  <a:pt x="256" y="144"/>
                </a:lnTo>
                <a:lnTo>
                  <a:pt x="248" y="144"/>
                </a:lnTo>
                <a:lnTo>
                  <a:pt x="248" y="144"/>
                </a:lnTo>
                <a:lnTo>
                  <a:pt x="248" y="144"/>
                </a:lnTo>
                <a:lnTo>
                  <a:pt x="248" y="144"/>
                </a:lnTo>
                <a:lnTo>
                  <a:pt x="248" y="136"/>
                </a:lnTo>
                <a:lnTo>
                  <a:pt x="248" y="136"/>
                </a:lnTo>
                <a:lnTo>
                  <a:pt x="240" y="152"/>
                </a:lnTo>
                <a:lnTo>
                  <a:pt x="232" y="152"/>
                </a:lnTo>
                <a:lnTo>
                  <a:pt x="224" y="152"/>
                </a:lnTo>
                <a:lnTo>
                  <a:pt x="208" y="160"/>
                </a:lnTo>
                <a:lnTo>
                  <a:pt x="208" y="160"/>
                </a:lnTo>
                <a:lnTo>
                  <a:pt x="208" y="160"/>
                </a:lnTo>
                <a:lnTo>
                  <a:pt x="200" y="152"/>
                </a:lnTo>
                <a:lnTo>
                  <a:pt x="200" y="152"/>
                </a:lnTo>
                <a:lnTo>
                  <a:pt x="200" y="152"/>
                </a:lnTo>
                <a:lnTo>
                  <a:pt x="208" y="152"/>
                </a:lnTo>
                <a:lnTo>
                  <a:pt x="208" y="152"/>
                </a:lnTo>
                <a:lnTo>
                  <a:pt x="208" y="144"/>
                </a:lnTo>
                <a:lnTo>
                  <a:pt x="208" y="144"/>
                </a:lnTo>
                <a:lnTo>
                  <a:pt x="200" y="136"/>
                </a:lnTo>
                <a:lnTo>
                  <a:pt x="200" y="136"/>
                </a:lnTo>
                <a:lnTo>
                  <a:pt x="176" y="120"/>
                </a:lnTo>
                <a:lnTo>
                  <a:pt x="176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84" y="112"/>
                </a:lnTo>
                <a:lnTo>
                  <a:pt x="176" y="112"/>
                </a:lnTo>
                <a:lnTo>
                  <a:pt x="176" y="112"/>
                </a:lnTo>
                <a:lnTo>
                  <a:pt x="184" y="96"/>
                </a:lnTo>
                <a:lnTo>
                  <a:pt x="184" y="96"/>
                </a:lnTo>
                <a:lnTo>
                  <a:pt x="168" y="96"/>
                </a:lnTo>
                <a:lnTo>
                  <a:pt x="168" y="96"/>
                </a:lnTo>
                <a:lnTo>
                  <a:pt x="168" y="112"/>
                </a:lnTo>
                <a:lnTo>
                  <a:pt x="168" y="112"/>
                </a:lnTo>
                <a:lnTo>
                  <a:pt x="152" y="104"/>
                </a:lnTo>
                <a:lnTo>
                  <a:pt x="120" y="96"/>
                </a:lnTo>
                <a:lnTo>
                  <a:pt x="104" y="96"/>
                </a:lnTo>
                <a:lnTo>
                  <a:pt x="104" y="96"/>
                </a:lnTo>
                <a:lnTo>
                  <a:pt x="104" y="96"/>
                </a:lnTo>
                <a:lnTo>
                  <a:pt x="112" y="96"/>
                </a:lnTo>
                <a:lnTo>
                  <a:pt x="128" y="96"/>
                </a:lnTo>
                <a:lnTo>
                  <a:pt x="136" y="88"/>
                </a:lnTo>
                <a:lnTo>
                  <a:pt x="136" y="88"/>
                </a:lnTo>
                <a:lnTo>
                  <a:pt x="120" y="88"/>
                </a:lnTo>
                <a:lnTo>
                  <a:pt x="120" y="88"/>
                </a:lnTo>
                <a:lnTo>
                  <a:pt x="88" y="88"/>
                </a:lnTo>
                <a:lnTo>
                  <a:pt x="88" y="88"/>
                </a:lnTo>
                <a:lnTo>
                  <a:pt x="80" y="96"/>
                </a:lnTo>
                <a:lnTo>
                  <a:pt x="80" y="96"/>
                </a:lnTo>
                <a:lnTo>
                  <a:pt x="64" y="96"/>
                </a:lnTo>
                <a:lnTo>
                  <a:pt x="56" y="104"/>
                </a:lnTo>
                <a:lnTo>
                  <a:pt x="48" y="104"/>
                </a:lnTo>
                <a:lnTo>
                  <a:pt x="48" y="104"/>
                </a:lnTo>
                <a:lnTo>
                  <a:pt x="48" y="104"/>
                </a:lnTo>
                <a:lnTo>
                  <a:pt x="48" y="96"/>
                </a:lnTo>
                <a:lnTo>
                  <a:pt x="56" y="96"/>
                </a:lnTo>
                <a:lnTo>
                  <a:pt x="64" y="88"/>
                </a:lnTo>
                <a:lnTo>
                  <a:pt x="64" y="88"/>
                </a:lnTo>
                <a:lnTo>
                  <a:pt x="56" y="88"/>
                </a:lnTo>
                <a:lnTo>
                  <a:pt x="48" y="88"/>
                </a:lnTo>
                <a:lnTo>
                  <a:pt x="48" y="88"/>
                </a:lnTo>
                <a:lnTo>
                  <a:pt x="40" y="80"/>
                </a:lnTo>
                <a:lnTo>
                  <a:pt x="40" y="80"/>
                </a:lnTo>
                <a:lnTo>
                  <a:pt x="40" y="80"/>
                </a:lnTo>
                <a:lnTo>
                  <a:pt x="40" y="88"/>
                </a:lnTo>
                <a:lnTo>
                  <a:pt x="40" y="88"/>
                </a:lnTo>
                <a:lnTo>
                  <a:pt x="40" y="96"/>
                </a:lnTo>
                <a:lnTo>
                  <a:pt x="40" y="96"/>
                </a:lnTo>
                <a:lnTo>
                  <a:pt x="32" y="104"/>
                </a:lnTo>
                <a:lnTo>
                  <a:pt x="32" y="112"/>
                </a:lnTo>
                <a:lnTo>
                  <a:pt x="32" y="112"/>
                </a:lnTo>
                <a:lnTo>
                  <a:pt x="16" y="112"/>
                </a:lnTo>
                <a:lnTo>
                  <a:pt x="16" y="112"/>
                </a:lnTo>
                <a:lnTo>
                  <a:pt x="24" y="104"/>
                </a:lnTo>
                <a:lnTo>
                  <a:pt x="24" y="96"/>
                </a:lnTo>
                <a:lnTo>
                  <a:pt x="24" y="96"/>
                </a:lnTo>
                <a:lnTo>
                  <a:pt x="16" y="96"/>
                </a:lnTo>
                <a:lnTo>
                  <a:pt x="16" y="96"/>
                </a:lnTo>
                <a:lnTo>
                  <a:pt x="24" y="96"/>
                </a:lnTo>
                <a:lnTo>
                  <a:pt x="16" y="88"/>
                </a:lnTo>
                <a:lnTo>
                  <a:pt x="16" y="88"/>
                </a:lnTo>
                <a:lnTo>
                  <a:pt x="24" y="88"/>
                </a:lnTo>
                <a:lnTo>
                  <a:pt x="24" y="72"/>
                </a:lnTo>
                <a:lnTo>
                  <a:pt x="8" y="64"/>
                </a:lnTo>
                <a:lnTo>
                  <a:pt x="0" y="64"/>
                </a:lnTo>
                <a:lnTo>
                  <a:pt x="0" y="64"/>
                </a:lnTo>
                <a:lnTo>
                  <a:pt x="0" y="48"/>
                </a:lnTo>
                <a:lnTo>
                  <a:pt x="0" y="48"/>
                </a:lnTo>
                <a:lnTo>
                  <a:pt x="224" y="24"/>
                </a:lnTo>
                <a:lnTo>
                  <a:pt x="224" y="24"/>
                </a:lnTo>
                <a:lnTo>
                  <a:pt x="240" y="48"/>
                </a:lnTo>
                <a:lnTo>
                  <a:pt x="240" y="48"/>
                </a:lnTo>
                <a:lnTo>
                  <a:pt x="464" y="32"/>
                </a:lnTo>
                <a:lnTo>
                  <a:pt x="464" y="32"/>
                </a:lnTo>
                <a:lnTo>
                  <a:pt x="472" y="48"/>
                </a:lnTo>
                <a:lnTo>
                  <a:pt x="472" y="48"/>
                </a:lnTo>
                <a:lnTo>
                  <a:pt x="488" y="48"/>
                </a:lnTo>
                <a:lnTo>
                  <a:pt x="488" y="48"/>
                </a:lnTo>
                <a:lnTo>
                  <a:pt x="488" y="40"/>
                </a:lnTo>
                <a:lnTo>
                  <a:pt x="480" y="32"/>
                </a:lnTo>
                <a:lnTo>
                  <a:pt x="480" y="24"/>
                </a:lnTo>
                <a:lnTo>
                  <a:pt x="480" y="8"/>
                </a:lnTo>
                <a:lnTo>
                  <a:pt x="488" y="0"/>
                </a:lnTo>
                <a:lnTo>
                  <a:pt x="488" y="0"/>
                </a:lnTo>
                <a:lnTo>
                  <a:pt x="496" y="8"/>
                </a:lnTo>
                <a:lnTo>
                  <a:pt x="512" y="8"/>
                </a:lnTo>
                <a:lnTo>
                  <a:pt x="520" y="8"/>
                </a:lnTo>
                <a:lnTo>
                  <a:pt x="528" y="8"/>
                </a:lnTo>
                <a:lnTo>
                  <a:pt x="528" y="16"/>
                </a:lnTo>
                <a:lnTo>
                  <a:pt x="528" y="16"/>
                </a:lnTo>
                <a:lnTo>
                  <a:pt x="528" y="32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1" name="Delaware">
            <a:extLst>
              <a:ext uri="{FF2B5EF4-FFF2-40B4-BE49-F238E27FC236}">
                <a16:creationId xmlns:a16="http://schemas.microsoft.com/office/drawing/2014/main" id="{E904C011-A932-4698-800B-66D89A09611B}"/>
              </a:ext>
            </a:extLst>
          </p:cNvPr>
          <p:cNvSpPr>
            <a:spLocks/>
          </p:cNvSpPr>
          <p:nvPr/>
        </p:nvSpPr>
        <p:spPr bwMode="auto">
          <a:xfrm>
            <a:off x="7129450" y="3424552"/>
            <a:ext cx="124341" cy="217822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6" y="24"/>
              </a:cxn>
              <a:cxn ang="0">
                <a:pos x="16" y="24"/>
              </a:cxn>
              <a:cxn ang="0">
                <a:pos x="16" y="32"/>
              </a:cxn>
              <a:cxn ang="0">
                <a:pos x="16" y="40"/>
              </a:cxn>
              <a:cxn ang="0">
                <a:pos x="24" y="56"/>
              </a:cxn>
              <a:cxn ang="0">
                <a:pos x="40" y="56"/>
              </a:cxn>
              <a:cxn ang="0">
                <a:pos x="40" y="72"/>
              </a:cxn>
              <a:cxn ang="0">
                <a:pos x="40" y="72"/>
              </a:cxn>
              <a:cxn ang="0">
                <a:pos x="40" y="72"/>
              </a:cxn>
              <a:cxn ang="0">
                <a:pos x="40" y="80"/>
              </a:cxn>
              <a:cxn ang="0">
                <a:pos x="48" y="88"/>
              </a:cxn>
              <a:cxn ang="0">
                <a:pos x="48" y="88"/>
              </a:cxn>
              <a:cxn ang="0">
                <a:pos x="48" y="96"/>
              </a:cxn>
              <a:cxn ang="0">
                <a:pos x="56" y="96"/>
              </a:cxn>
              <a:cxn ang="0">
                <a:pos x="64" y="104"/>
              </a:cxn>
              <a:cxn ang="0">
                <a:pos x="72" y="104"/>
              </a:cxn>
              <a:cxn ang="0">
                <a:pos x="72" y="104"/>
              </a:cxn>
              <a:cxn ang="0">
                <a:pos x="72" y="104"/>
              </a:cxn>
              <a:cxn ang="0">
                <a:pos x="72" y="112"/>
              </a:cxn>
              <a:cxn ang="0">
                <a:pos x="72" y="112"/>
              </a:cxn>
              <a:cxn ang="0">
                <a:pos x="64" y="112"/>
              </a:cxn>
              <a:cxn ang="0">
                <a:pos x="64" y="112"/>
              </a:cxn>
              <a:cxn ang="0">
                <a:pos x="64" y="120"/>
              </a:cxn>
              <a:cxn ang="0">
                <a:pos x="64" y="120"/>
              </a:cxn>
              <a:cxn ang="0">
                <a:pos x="64" y="120"/>
              </a:cxn>
              <a:cxn ang="0">
                <a:pos x="64" y="120"/>
              </a:cxn>
              <a:cxn ang="0">
                <a:pos x="64" y="120"/>
              </a:cxn>
              <a:cxn ang="0">
                <a:pos x="64" y="128"/>
              </a:cxn>
              <a:cxn ang="0">
                <a:pos x="64" y="128"/>
              </a:cxn>
              <a:cxn ang="0">
                <a:pos x="72" y="120"/>
              </a:cxn>
              <a:cxn ang="0">
                <a:pos x="72" y="120"/>
              </a:cxn>
              <a:cxn ang="0">
                <a:pos x="72" y="120"/>
              </a:cxn>
              <a:cxn ang="0">
                <a:pos x="80" y="120"/>
              </a:cxn>
              <a:cxn ang="0">
                <a:pos x="80" y="120"/>
              </a:cxn>
              <a:cxn ang="0">
                <a:pos x="80" y="128"/>
              </a:cxn>
              <a:cxn ang="0">
                <a:pos x="80" y="128"/>
              </a:cxn>
              <a:cxn ang="0">
                <a:pos x="80" y="136"/>
              </a:cxn>
              <a:cxn ang="0">
                <a:pos x="80" y="136"/>
              </a:cxn>
              <a:cxn ang="0">
                <a:pos x="32" y="144"/>
              </a:cxn>
              <a:cxn ang="0">
                <a:pos x="32" y="144"/>
              </a:cxn>
              <a:cxn ang="0">
                <a:pos x="0" y="16"/>
              </a:cxn>
              <a:cxn ang="0">
                <a:pos x="0" y="24"/>
              </a:cxn>
              <a:cxn ang="0">
                <a:pos x="0" y="0"/>
              </a:cxn>
              <a:cxn ang="0">
                <a:pos x="16" y="0"/>
              </a:cxn>
              <a:cxn ang="0">
                <a:pos x="24" y="8"/>
              </a:cxn>
              <a:cxn ang="0">
                <a:pos x="24" y="8"/>
              </a:cxn>
              <a:cxn ang="0">
                <a:pos x="16" y="8"/>
              </a:cxn>
              <a:cxn ang="0">
                <a:pos x="16" y="16"/>
              </a:cxn>
            </a:cxnLst>
            <a:rect l="0" t="0" r="r" b="b"/>
            <a:pathLst>
              <a:path w="80" h="144">
                <a:moveTo>
                  <a:pt x="16" y="16"/>
                </a:moveTo>
                <a:lnTo>
                  <a:pt x="16" y="24"/>
                </a:lnTo>
                <a:lnTo>
                  <a:pt x="16" y="24"/>
                </a:lnTo>
                <a:lnTo>
                  <a:pt x="16" y="32"/>
                </a:lnTo>
                <a:lnTo>
                  <a:pt x="16" y="40"/>
                </a:lnTo>
                <a:lnTo>
                  <a:pt x="24" y="56"/>
                </a:lnTo>
                <a:lnTo>
                  <a:pt x="40" y="56"/>
                </a:lnTo>
                <a:lnTo>
                  <a:pt x="40" y="72"/>
                </a:lnTo>
                <a:lnTo>
                  <a:pt x="40" y="72"/>
                </a:lnTo>
                <a:lnTo>
                  <a:pt x="40" y="72"/>
                </a:lnTo>
                <a:lnTo>
                  <a:pt x="40" y="80"/>
                </a:lnTo>
                <a:lnTo>
                  <a:pt x="48" y="88"/>
                </a:lnTo>
                <a:lnTo>
                  <a:pt x="48" y="88"/>
                </a:lnTo>
                <a:lnTo>
                  <a:pt x="48" y="96"/>
                </a:lnTo>
                <a:lnTo>
                  <a:pt x="56" y="96"/>
                </a:lnTo>
                <a:lnTo>
                  <a:pt x="64" y="104"/>
                </a:lnTo>
                <a:lnTo>
                  <a:pt x="72" y="104"/>
                </a:lnTo>
                <a:lnTo>
                  <a:pt x="72" y="104"/>
                </a:lnTo>
                <a:lnTo>
                  <a:pt x="72" y="104"/>
                </a:lnTo>
                <a:lnTo>
                  <a:pt x="72" y="112"/>
                </a:lnTo>
                <a:lnTo>
                  <a:pt x="72" y="112"/>
                </a:lnTo>
                <a:lnTo>
                  <a:pt x="64" y="112"/>
                </a:lnTo>
                <a:lnTo>
                  <a:pt x="64" y="112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0"/>
                </a:lnTo>
                <a:lnTo>
                  <a:pt x="64" y="128"/>
                </a:lnTo>
                <a:lnTo>
                  <a:pt x="64" y="128"/>
                </a:lnTo>
                <a:lnTo>
                  <a:pt x="72" y="120"/>
                </a:lnTo>
                <a:lnTo>
                  <a:pt x="72" y="120"/>
                </a:lnTo>
                <a:lnTo>
                  <a:pt x="72" y="120"/>
                </a:lnTo>
                <a:lnTo>
                  <a:pt x="80" y="120"/>
                </a:lnTo>
                <a:lnTo>
                  <a:pt x="80" y="120"/>
                </a:lnTo>
                <a:lnTo>
                  <a:pt x="80" y="128"/>
                </a:lnTo>
                <a:lnTo>
                  <a:pt x="80" y="128"/>
                </a:lnTo>
                <a:lnTo>
                  <a:pt x="80" y="136"/>
                </a:lnTo>
                <a:lnTo>
                  <a:pt x="80" y="136"/>
                </a:lnTo>
                <a:lnTo>
                  <a:pt x="32" y="144"/>
                </a:lnTo>
                <a:lnTo>
                  <a:pt x="32" y="144"/>
                </a:lnTo>
                <a:lnTo>
                  <a:pt x="0" y="16"/>
                </a:lnTo>
                <a:lnTo>
                  <a:pt x="0" y="24"/>
                </a:lnTo>
                <a:lnTo>
                  <a:pt x="0" y="0"/>
                </a:lnTo>
                <a:lnTo>
                  <a:pt x="16" y="0"/>
                </a:lnTo>
                <a:lnTo>
                  <a:pt x="24" y="8"/>
                </a:lnTo>
                <a:lnTo>
                  <a:pt x="24" y="8"/>
                </a:lnTo>
                <a:lnTo>
                  <a:pt x="16" y="8"/>
                </a:lnTo>
                <a:lnTo>
                  <a:pt x="16" y="1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2" name="Connecticut">
            <a:extLst>
              <a:ext uri="{FF2B5EF4-FFF2-40B4-BE49-F238E27FC236}">
                <a16:creationId xmlns:a16="http://schemas.microsoft.com/office/drawing/2014/main" id="{652D47C5-95B4-403C-9AB7-8CBA1C51E439}"/>
              </a:ext>
            </a:extLst>
          </p:cNvPr>
          <p:cNvSpPr>
            <a:spLocks/>
          </p:cNvSpPr>
          <p:nvPr/>
        </p:nvSpPr>
        <p:spPr bwMode="auto">
          <a:xfrm>
            <a:off x="7290327" y="2999283"/>
            <a:ext cx="222226" cy="206152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88" y="96"/>
              </a:cxn>
              <a:cxn ang="0">
                <a:pos x="64" y="96"/>
              </a:cxn>
              <a:cxn ang="0">
                <a:pos x="64" y="96"/>
              </a:cxn>
              <a:cxn ang="0">
                <a:pos x="40" y="112"/>
              </a:cxn>
              <a:cxn ang="0">
                <a:pos x="40" y="112"/>
              </a:cxn>
              <a:cxn ang="0">
                <a:pos x="24" y="136"/>
              </a:cxn>
              <a:cxn ang="0">
                <a:pos x="16" y="136"/>
              </a:cxn>
              <a:cxn ang="0">
                <a:pos x="16" y="136"/>
              </a:cxn>
              <a:cxn ang="0">
                <a:pos x="8" y="128"/>
              </a:cxn>
              <a:cxn ang="0">
                <a:pos x="8" y="128"/>
              </a:cxn>
              <a:cxn ang="0">
                <a:pos x="24" y="112"/>
              </a:cxn>
              <a:cxn ang="0">
                <a:pos x="24" y="112"/>
              </a:cxn>
              <a:cxn ang="0">
                <a:pos x="16" y="104"/>
              </a:cxn>
              <a:cxn ang="0">
                <a:pos x="16" y="104"/>
              </a:cxn>
              <a:cxn ang="0">
                <a:pos x="0" y="32"/>
              </a:cxn>
              <a:cxn ang="0">
                <a:pos x="0" y="32"/>
              </a:cxn>
              <a:cxn ang="0">
                <a:pos x="56" y="16"/>
              </a:cxn>
              <a:cxn ang="0">
                <a:pos x="56" y="16"/>
              </a:cxn>
              <a:cxn ang="0">
                <a:pos x="56" y="24"/>
              </a:cxn>
              <a:cxn ang="0">
                <a:pos x="56" y="24"/>
              </a:cxn>
              <a:cxn ang="0">
                <a:pos x="56" y="16"/>
              </a:cxn>
              <a:cxn ang="0">
                <a:pos x="56" y="16"/>
              </a:cxn>
              <a:cxn ang="0">
                <a:pos x="128" y="0"/>
              </a:cxn>
              <a:cxn ang="0">
                <a:pos x="128" y="0"/>
              </a:cxn>
              <a:cxn ang="0">
                <a:pos x="128" y="0"/>
              </a:cxn>
              <a:cxn ang="0">
                <a:pos x="144" y="56"/>
              </a:cxn>
              <a:cxn ang="0">
                <a:pos x="144" y="56"/>
              </a:cxn>
              <a:cxn ang="0">
                <a:pos x="136" y="64"/>
              </a:cxn>
              <a:cxn ang="0">
                <a:pos x="136" y="64"/>
              </a:cxn>
              <a:cxn ang="0">
                <a:pos x="136" y="72"/>
              </a:cxn>
              <a:cxn ang="0">
                <a:pos x="136" y="72"/>
              </a:cxn>
              <a:cxn ang="0">
                <a:pos x="136" y="72"/>
              </a:cxn>
              <a:cxn ang="0">
                <a:pos x="104" y="88"/>
              </a:cxn>
            </a:cxnLst>
            <a:rect l="0" t="0" r="r" b="b"/>
            <a:pathLst>
              <a:path w="144" h="136">
                <a:moveTo>
                  <a:pt x="104" y="88"/>
                </a:moveTo>
                <a:lnTo>
                  <a:pt x="88" y="96"/>
                </a:lnTo>
                <a:lnTo>
                  <a:pt x="64" y="96"/>
                </a:lnTo>
                <a:lnTo>
                  <a:pt x="64" y="96"/>
                </a:lnTo>
                <a:lnTo>
                  <a:pt x="40" y="112"/>
                </a:lnTo>
                <a:lnTo>
                  <a:pt x="40" y="112"/>
                </a:lnTo>
                <a:lnTo>
                  <a:pt x="24" y="136"/>
                </a:lnTo>
                <a:lnTo>
                  <a:pt x="16" y="136"/>
                </a:lnTo>
                <a:lnTo>
                  <a:pt x="16" y="136"/>
                </a:lnTo>
                <a:lnTo>
                  <a:pt x="8" y="128"/>
                </a:lnTo>
                <a:lnTo>
                  <a:pt x="8" y="128"/>
                </a:lnTo>
                <a:lnTo>
                  <a:pt x="24" y="112"/>
                </a:lnTo>
                <a:lnTo>
                  <a:pt x="24" y="112"/>
                </a:lnTo>
                <a:lnTo>
                  <a:pt x="16" y="104"/>
                </a:lnTo>
                <a:lnTo>
                  <a:pt x="16" y="104"/>
                </a:lnTo>
                <a:lnTo>
                  <a:pt x="0" y="32"/>
                </a:lnTo>
                <a:lnTo>
                  <a:pt x="0" y="32"/>
                </a:lnTo>
                <a:lnTo>
                  <a:pt x="56" y="16"/>
                </a:lnTo>
                <a:lnTo>
                  <a:pt x="56" y="16"/>
                </a:lnTo>
                <a:lnTo>
                  <a:pt x="56" y="24"/>
                </a:lnTo>
                <a:lnTo>
                  <a:pt x="56" y="24"/>
                </a:lnTo>
                <a:lnTo>
                  <a:pt x="56" y="16"/>
                </a:lnTo>
                <a:lnTo>
                  <a:pt x="56" y="16"/>
                </a:lnTo>
                <a:lnTo>
                  <a:pt x="128" y="0"/>
                </a:lnTo>
                <a:lnTo>
                  <a:pt x="128" y="0"/>
                </a:lnTo>
                <a:lnTo>
                  <a:pt x="128" y="0"/>
                </a:lnTo>
                <a:lnTo>
                  <a:pt x="144" y="56"/>
                </a:lnTo>
                <a:lnTo>
                  <a:pt x="144" y="56"/>
                </a:lnTo>
                <a:lnTo>
                  <a:pt x="136" y="64"/>
                </a:lnTo>
                <a:lnTo>
                  <a:pt x="136" y="64"/>
                </a:lnTo>
                <a:lnTo>
                  <a:pt x="136" y="72"/>
                </a:lnTo>
                <a:lnTo>
                  <a:pt x="136" y="72"/>
                </a:lnTo>
                <a:lnTo>
                  <a:pt x="136" y="72"/>
                </a:lnTo>
                <a:lnTo>
                  <a:pt x="104" y="88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3" name="Colorado">
            <a:extLst>
              <a:ext uri="{FF2B5EF4-FFF2-40B4-BE49-F238E27FC236}">
                <a16:creationId xmlns:a16="http://schemas.microsoft.com/office/drawing/2014/main" id="{580BD1C3-E126-407A-B985-ED2BBB1F8572}"/>
              </a:ext>
            </a:extLst>
          </p:cNvPr>
          <p:cNvSpPr>
            <a:spLocks/>
          </p:cNvSpPr>
          <p:nvPr/>
        </p:nvSpPr>
        <p:spPr bwMode="auto">
          <a:xfrm>
            <a:off x="3290430" y="3411587"/>
            <a:ext cx="903452" cy="705326"/>
          </a:xfrm>
          <a:custGeom>
            <a:avLst/>
            <a:gdLst/>
            <a:ahLst/>
            <a:cxnLst>
              <a:cxn ang="0">
                <a:pos x="432" y="456"/>
              </a:cxn>
              <a:cxn ang="0">
                <a:pos x="248" y="440"/>
              </a:cxn>
              <a:cxn ang="0">
                <a:pos x="48" y="416"/>
              </a:cxn>
              <a:cxn ang="0">
                <a:pos x="0" y="408"/>
              </a:cxn>
              <a:cxn ang="0">
                <a:pos x="0" y="408"/>
              </a:cxn>
              <a:cxn ang="0">
                <a:pos x="56" y="0"/>
              </a:cxn>
              <a:cxn ang="0">
                <a:pos x="56" y="0"/>
              </a:cxn>
              <a:cxn ang="0">
                <a:pos x="248" y="24"/>
              </a:cxn>
              <a:cxn ang="0">
                <a:pos x="384" y="40"/>
              </a:cxn>
              <a:cxn ang="0">
                <a:pos x="424" y="40"/>
              </a:cxn>
              <a:cxn ang="0">
                <a:pos x="424" y="40"/>
              </a:cxn>
              <a:cxn ang="0">
                <a:pos x="584" y="56"/>
              </a:cxn>
              <a:cxn ang="0">
                <a:pos x="584" y="56"/>
              </a:cxn>
              <a:cxn ang="0">
                <a:pos x="576" y="152"/>
              </a:cxn>
              <a:cxn ang="0">
                <a:pos x="552" y="464"/>
              </a:cxn>
              <a:cxn ang="0">
                <a:pos x="552" y="464"/>
              </a:cxn>
              <a:cxn ang="0">
                <a:pos x="480" y="456"/>
              </a:cxn>
              <a:cxn ang="0">
                <a:pos x="432" y="456"/>
              </a:cxn>
            </a:cxnLst>
            <a:rect l="0" t="0" r="r" b="b"/>
            <a:pathLst>
              <a:path w="584" h="464">
                <a:moveTo>
                  <a:pt x="432" y="456"/>
                </a:moveTo>
                <a:lnTo>
                  <a:pt x="248" y="440"/>
                </a:lnTo>
                <a:lnTo>
                  <a:pt x="48" y="416"/>
                </a:lnTo>
                <a:lnTo>
                  <a:pt x="0" y="408"/>
                </a:lnTo>
                <a:lnTo>
                  <a:pt x="0" y="408"/>
                </a:lnTo>
                <a:lnTo>
                  <a:pt x="56" y="0"/>
                </a:lnTo>
                <a:lnTo>
                  <a:pt x="56" y="0"/>
                </a:lnTo>
                <a:lnTo>
                  <a:pt x="248" y="24"/>
                </a:lnTo>
                <a:lnTo>
                  <a:pt x="384" y="40"/>
                </a:lnTo>
                <a:lnTo>
                  <a:pt x="424" y="40"/>
                </a:lnTo>
                <a:lnTo>
                  <a:pt x="424" y="40"/>
                </a:lnTo>
                <a:lnTo>
                  <a:pt x="584" y="56"/>
                </a:lnTo>
                <a:lnTo>
                  <a:pt x="584" y="56"/>
                </a:lnTo>
                <a:lnTo>
                  <a:pt x="576" y="152"/>
                </a:lnTo>
                <a:lnTo>
                  <a:pt x="552" y="464"/>
                </a:lnTo>
                <a:lnTo>
                  <a:pt x="552" y="464"/>
                </a:lnTo>
                <a:lnTo>
                  <a:pt x="480" y="456"/>
                </a:lnTo>
                <a:lnTo>
                  <a:pt x="432" y="45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E7982E"/>
              </a:solidFill>
            </a:endParaRPr>
          </a:p>
        </p:txBody>
      </p:sp>
      <p:sp>
        <p:nvSpPr>
          <p:cNvPr id="64" name="California">
            <a:extLst>
              <a:ext uri="{FF2B5EF4-FFF2-40B4-BE49-F238E27FC236}">
                <a16:creationId xmlns:a16="http://schemas.microsoft.com/office/drawing/2014/main" id="{8B458217-EF04-4B35-B78D-578B97EB0E85}"/>
              </a:ext>
            </a:extLst>
          </p:cNvPr>
          <p:cNvSpPr>
            <a:spLocks/>
          </p:cNvSpPr>
          <p:nvPr/>
        </p:nvSpPr>
        <p:spPr bwMode="auto">
          <a:xfrm>
            <a:off x="1674427" y="2890372"/>
            <a:ext cx="990754" cy="1675148"/>
          </a:xfrm>
          <a:custGeom>
            <a:avLst/>
            <a:gdLst/>
            <a:ahLst/>
            <a:cxnLst>
              <a:cxn ang="0">
                <a:pos x="288" y="384"/>
              </a:cxn>
              <a:cxn ang="0">
                <a:pos x="632" y="920"/>
              </a:cxn>
              <a:cxn ang="0">
                <a:pos x="640" y="960"/>
              </a:cxn>
              <a:cxn ang="0">
                <a:pos x="600" y="976"/>
              </a:cxn>
              <a:cxn ang="0">
                <a:pos x="592" y="1032"/>
              </a:cxn>
              <a:cxn ang="0">
                <a:pos x="576" y="1056"/>
              </a:cxn>
              <a:cxn ang="0">
                <a:pos x="584" y="1080"/>
              </a:cxn>
              <a:cxn ang="0">
                <a:pos x="368" y="1080"/>
              </a:cxn>
              <a:cxn ang="0">
                <a:pos x="368" y="1064"/>
              </a:cxn>
              <a:cxn ang="0">
                <a:pos x="352" y="1064"/>
              </a:cxn>
              <a:cxn ang="0">
                <a:pos x="352" y="1000"/>
              </a:cxn>
              <a:cxn ang="0">
                <a:pos x="296" y="936"/>
              </a:cxn>
              <a:cxn ang="0">
                <a:pos x="288" y="928"/>
              </a:cxn>
              <a:cxn ang="0">
                <a:pos x="264" y="904"/>
              </a:cxn>
              <a:cxn ang="0">
                <a:pos x="232" y="872"/>
              </a:cxn>
              <a:cxn ang="0">
                <a:pos x="192" y="848"/>
              </a:cxn>
              <a:cxn ang="0">
                <a:pos x="176" y="832"/>
              </a:cxn>
              <a:cxn ang="0">
                <a:pos x="136" y="816"/>
              </a:cxn>
              <a:cxn ang="0">
                <a:pos x="128" y="808"/>
              </a:cxn>
              <a:cxn ang="0">
                <a:pos x="136" y="784"/>
              </a:cxn>
              <a:cxn ang="0">
                <a:pos x="144" y="744"/>
              </a:cxn>
              <a:cxn ang="0">
                <a:pos x="128" y="736"/>
              </a:cxn>
              <a:cxn ang="0">
                <a:pos x="112" y="696"/>
              </a:cxn>
              <a:cxn ang="0">
                <a:pos x="96" y="648"/>
              </a:cxn>
              <a:cxn ang="0">
                <a:pos x="80" y="616"/>
              </a:cxn>
              <a:cxn ang="0">
                <a:pos x="72" y="592"/>
              </a:cxn>
              <a:cxn ang="0">
                <a:pos x="80" y="584"/>
              </a:cxn>
              <a:cxn ang="0">
                <a:pos x="88" y="584"/>
              </a:cxn>
              <a:cxn ang="0">
                <a:pos x="88" y="544"/>
              </a:cxn>
              <a:cxn ang="0">
                <a:pos x="64" y="520"/>
              </a:cxn>
              <a:cxn ang="0">
                <a:pos x="64" y="496"/>
              </a:cxn>
              <a:cxn ang="0">
                <a:pos x="64" y="472"/>
              </a:cxn>
              <a:cxn ang="0">
                <a:pos x="80" y="456"/>
              </a:cxn>
              <a:cxn ang="0">
                <a:pos x="80" y="480"/>
              </a:cxn>
              <a:cxn ang="0">
                <a:pos x="96" y="496"/>
              </a:cxn>
              <a:cxn ang="0">
                <a:pos x="88" y="464"/>
              </a:cxn>
              <a:cxn ang="0">
                <a:pos x="80" y="440"/>
              </a:cxn>
              <a:cxn ang="0">
                <a:pos x="104" y="440"/>
              </a:cxn>
              <a:cxn ang="0">
                <a:pos x="120" y="432"/>
              </a:cxn>
              <a:cxn ang="0">
                <a:pos x="104" y="432"/>
              </a:cxn>
              <a:cxn ang="0">
                <a:pos x="80" y="424"/>
              </a:cxn>
              <a:cxn ang="0">
                <a:pos x="64" y="448"/>
              </a:cxn>
              <a:cxn ang="0">
                <a:pos x="56" y="440"/>
              </a:cxn>
              <a:cxn ang="0">
                <a:pos x="40" y="416"/>
              </a:cxn>
              <a:cxn ang="0">
                <a:pos x="48" y="400"/>
              </a:cxn>
              <a:cxn ang="0">
                <a:pos x="32" y="368"/>
              </a:cxn>
              <a:cxn ang="0">
                <a:pos x="24" y="344"/>
              </a:cxn>
              <a:cxn ang="0">
                <a:pos x="8" y="312"/>
              </a:cxn>
              <a:cxn ang="0">
                <a:pos x="16" y="280"/>
              </a:cxn>
              <a:cxn ang="0">
                <a:pos x="24" y="216"/>
              </a:cxn>
              <a:cxn ang="0">
                <a:pos x="16" y="192"/>
              </a:cxn>
              <a:cxn ang="0">
                <a:pos x="32" y="112"/>
              </a:cxn>
              <a:cxn ang="0">
                <a:pos x="56" y="56"/>
              </a:cxn>
              <a:cxn ang="0">
                <a:pos x="56" y="40"/>
              </a:cxn>
              <a:cxn ang="0">
                <a:pos x="56" y="24"/>
              </a:cxn>
              <a:cxn ang="0">
                <a:pos x="80" y="16"/>
              </a:cxn>
            </a:cxnLst>
            <a:rect l="0" t="0" r="r" b="b"/>
            <a:pathLst>
              <a:path w="640" h="1104">
                <a:moveTo>
                  <a:pt x="80" y="16"/>
                </a:moveTo>
                <a:lnTo>
                  <a:pt x="336" y="80"/>
                </a:lnTo>
                <a:lnTo>
                  <a:pt x="368" y="88"/>
                </a:lnTo>
                <a:lnTo>
                  <a:pt x="368" y="88"/>
                </a:lnTo>
                <a:lnTo>
                  <a:pt x="288" y="384"/>
                </a:lnTo>
                <a:lnTo>
                  <a:pt x="288" y="384"/>
                </a:lnTo>
                <a:lnTo>
                  <a:pt x="616" y="872"/>
                </a:lnTo>
                <a:lnTo>
                  <a:pt x="616" y="888"/>
                </a:lnTo>
                <a:lnTo>
                  <a:pt x="616" y="896"/>
                </a:lnTo>
                <a:lnTo>
                  <a:pt x="632" y="920"/>
                </a:lnTo>
                <a:lnTo>
                  <a:pt x="632" y="920"/>
                </a:lnTo>
                <a:lnTo>
                  <a:pt x="632" y="936"/>
                </a:lnTo>
                <a:lnTo>
                  <a:pt x="632" y="936"/>
                </a:lnTo>
                <a:lnTo>
                  <a:pt x="640" y="952"/>
                </a:lnTo>
                <a:lnTo>
                  <a:pt x="640" y="960"/>
                </a:lnTo>
                <a:lnTo>
                  <a:pt x="640" y="960"/>
                </a:lnTo>
                <a:lnTo>
                  <a:pt x="640" y="968"/>
                </a:lnTo>
                <a:lnTo>
                  <a:pt x="640" y="968"/>
                </a:lnTo>
                <a:lnTo>
                  <a:pt x="624" y="968"/>
                </a:lnTo>
                <a:lnTo>
                  <a:pt x="600" y="976"/>
                </a:lnTo>
                <a:lnTo>
                  <a:pt x="600" y="992"/>
                </a:lnTo>
                <a:lnTo>
                  <a:pt x="600" y="1000"/>
                </a:lnTo>
                <a:lnTo>
                  <a:pt x="600" y="1008"/>
                </a:lnTo>
                <a:lnTo>
                  <a:pt x="600" y="1024"/>
                </a:lnTo>
                <a:lnTo>
                  <a:pt x="592" y="1032"/>
                </a:lnTo>
                <a:lnTo>
                  <a:pt x="576" y="1040"/>
                </a:lnTo>
                <a:lnTo>
                  <a:pt x="576" y="1040"/>
                </a:lnTo>
                <a:lnTo>
                  <a:pt x="576" y="1048"/>
                </a:lnTo>
                <a:lnTo>
                  <a:pt x="576" y="1056"/>
                </a:lnTo>
                <a:lnTo>
                  <a:pt x="576" y="1056"/>
                </a:lnTo>
                <a:lnTo>
                  <a:pt x="576" y="1072"/>
                </a:lnTo>
                <a:lnTo>
                  <a:pt x="576" y="1072"/>
                </a:lnTo>
                <a:lnTo>
                  <a:pt x="584" y="1080"/>
                </a:lnTo>
                <a:lnTo>
                  <a:pt x="584" y="1080"/>
                </a:lnTo>
                <a:lnTo>
                  <a:pt x="584" y="1080"/>
                </a:lnTo>
                <a:lnTo>
                  <a:pt x="584" y="1104"/>
                </a:lnTo>
                <a:lnTo>
                  <a:pt x="576" y="1104"/>
                </a:lnTo>
                <a:lnTo>
                  <a:pt x="568" y="1104"/>
                </a:lnTo>
                <a:lnTo>
                  <a:pt x="368" y="1080"/>
                </a:lnTo>
                <a:lnTo>
                  <a:pt x="368" y="1080"/>
                </a:lnTo>
                <a:lnTo>
                  <a:pt x="360" y="1072"/>
                </a:lnTo>
                <a:lnTo>
                  <a:pt x="360" y="1072"/>
                </a:lnTo>
                <a:lnTo>
                  <a:pt x="368" y="1072"/>
                </a:lnTo>
                <a:lnTo>
                  <a:pt x="368" y="1072"/>
                </a:lnTo>
                <a:lnTo>
                  <a:pt x="368" y="1064"/>
                </a:lnTo>
                <a:lnTo>
                  <a:pt x="368" y="1064"/>
                </a:lnTo>
                <a:lnTo>
                  <a:pt x="360" y="1064"/>
                </a:lnTo>
                <a:lnTo>
                  <a:pt x="360" y="1064"/>
                </a:lnTo>
                <a:lnTo>
                  <a:pt x="352" y="1064"/>
                </a:lnTo>
                <a:lnTo>
                  <a:pt x="352" y="1064"/>
                </a:lnTo>
                <a:lnTo>
                  <a:pt x="352" y="1048"/>
                </a:lnTo>
                <a:lnTo>
                  <a:pt x="360" y="1048"/>
                </a:lnTo>
                <a:lnTo>
                  <a:pt x="360" y="1040"/>
                </a:lnTo>
                <a:lnTo>
                  <a:pt x="360" y="1016"/>
                </a:lnTo>
                <a:lnTo>
                  <a:pt x="352" y="1000"/>
                </a:lnTo>
                <a:lnTo>
                  <a:pt x="344" y="992"/>
                </a:lnTo>
                <a:lnTo>
                  <a:pt x="328" y="968"/>
                </a:lnTo>
                <a:lnTo>
                  <a:pt x="312" y="944"/>
                </a:lnTo>
                <a:lnTo>
                  <a:pt x="304" y="936"/>
                </a:lnTo>
                <a:lnTo>
                  <a:pt x="296" y="936"/>
                </a:lnTo>
                <a:lnTo>
                  <a:pt x="296" y="944"/>
                </a:lnTo>
                <a:lnTo>
                  <a:pt x="296" y="944"/>
                </a:lnTo>
                <a:lnTo>
                  <a:pt x="288" y="936"/>
                </a:lnTo>
                <a:lnTo>
                  <a:pt x="288" y="936"/>
                </a:lnTo>
                <a:lnTo>
                  <a:pt x="288" y="928"/>
                </a:lnTo>
                <a:lnTo>
                  <a:pt x="288" y="920"/>
                </a:lnTo>
                <a:lnTo>
                  <a:pt x="288" y="912"/>
                </a:lnTo>
                <a:lnTo>
                  <a:pt x="280" y="904"/>
                </a:lnTo>
                <a:lnTo>
                  <a:pt x="264" y="904"/>
                </a:lnTo>
                <a:lnTo>
                  <a:pt x="264" y="904"/>
                </a:lnTo>
                <a:lnTo>
                  <a:pt x="256" y="904"/>
                </a:lnTo>
                <a:lnTo>
                  <a:pt x="248" y="896"/>
                </a:lnTo>
                <a:lnTo>
                  <a:pt x="232" y="880"/>
                </a:lnTo>
                <a:lnTo>
                  <a:pt x="232" y="880"/>
                </a:lnTo>
                <a:lnTo>
                  <a:pt x="232" y="872"/>
                </a:lnTo>
                <a:lnTo>
                  <a:pt x="224" y="856"/>
                </a:lnTo>
                <a:lnTo>
                  <a:pt x="208" y="848"/>
                </a:lnTo>
                <a:lnTo>
                  <a:pt x="200" y="848"/>
                </a:lnTo>
                <a:lnTo>
                  <a:pt x="200" y="848"/>
                </a:lnTo>
                <a:lnTo>
                  <a:pt x="192" y="848"/>
                </a:lnTo>
                <a:lnTo>
                  <a:pt x="192" y="840"/>
                </a:lnTo>
                <a:lnTo>
                  <a:pt x="192" y="840"/>
                </a:lnTo>
                <a:lnTo>
                  <a:pt x="184" y="840"/>
                </a:lnTo>
                <a:lnTo>
                  <a:pt x="184" y="840"/>
                </a:lnTo>
                <a:lnTo>
                  <a:pt x="176" y="832"/>
                </a:lnTo>
                <a:lnTo>
                  <a:pt x="160" y="824"/>
                </a:lnTo>
                <a:lnTo>
                  <a:pt x="144" y="824"/>
                </a:lnTo>
                <a:lnTo>
                  <a:pt x="136" y="824"/>
                </a:lnTo>
                <a:lnTo>
                  <a:pt x="136" y="824"/>
                </a:lnTo>
                <a:lnTo>
                  <a:pt x="136" y="816"/>
                </a:lnTo>
                <a:lnTo>
                  <a:pt x="128" y="816"/>
                </a:lnTo>
                <a:lnTo>
                  <a:pt x="128" y="816"/>
                </a:lnTo>
                <a:lnTo>
                  <a:pt x="128" y="816"/>
                </a:lnTo>
                <a:lnTo>
                  <a:pt x="128" y="808"/>
                </a:lnTo>
                <a:lnTo>
                  <a:pt x="128" y="808"/>
                </a:lnTo>
                <a:lnTo>
                  <a:pt x="136" y="800"/>
                </a:lnTo>
                <a:lnTo>
                  <a:pt x="136" y="800"/>
                </a:lnTo>
                <a:lnTo>
                  <a:pt x="136" y="792"/>
                </a:lnTo>
                <a:lnTo>
                  <a:pt x="136" y="792"/>
                </a:lnTo>
                <a:lnTo>
                  <a:pt x="136" y="784"/>
                </a:lnTo>
                <a:lnTo>
                  <a:pt x="136" y="784"/>
                </a:lnTo>
                <a:lnTo>
                  <a:pt x="136" y="768"/>
                </a:lnTo>
                <a:lnTo>
                  <a:pt x="136" y="768"/>
                </a:lnTo>
                <a:lnTo>
                  <a:pt x="144" y="760"/>
                </a:lnTo>
                <a:lnTo>
                  <a:pt x="144" y="744"/>
                </a:lnTo>
                <a:lnTo>
                  <a:pt x="136" y="744"/>
                </a:lnTo>
                <a:lnTo>
                  <a:pt x="136" y="744"/>
                </a:lnTo>
                <a:lnTo>
                  <a:pt x="128" y="736"/>
                </a:lnTo>
                <a:lnTo>
                  <a:pt x="128" y="736"/>
                </a:lnTo>
                <a:lnTo>
                  <a:pt x="128" y="736"/>
                </a:lnTo>
                <a:lnTo>
                  <a:pt x="136" y="728"/>
                </a:lnTo>
                <a:lnTo>
                  <a:pt x="136" y="712"/>
                </a:lnTo>
                <a:lnTo>
                  <a:pt x="128" y="712"/>
                </a:lnTo>
                <a:lnTo>
                  <a:pt x="128" y="712"/>
                </a:lnTo>
                <a:lnTo>
                  <a:pt x="112" y="696"/>
                </a:lnTo>
                <a:lnTo>
                  <a:pt x="104" y="688"/>
                </a:lnTo>
                <a:lnTo>
                  <a:pt x="104" y="688"/>
                </a:lnTo>
                <a:lnTo>
                  <a:pt x="104" y="672"/>
                </a:lnTo>
                <a:lnTo>
                  <a:pt x="96" y="656"/>
                </a:lnTo>
                <a:lnTo>
                  <a:pt x="96" y="648"/>
                </a:lnTo>
                <a:lnTo>
                  <a:pt x="96" y="648"/>
                </a:lnTo>
                <a:lnTo>
                  <a:pt x="88" y="640"/>
                </a:lnTo>
                <a:lnTo>
                  <a:pt x="96" y="640"/>
                </a:lnTo>
                <a:lnTo>
                  <a:pt x="96" y="632"/>
                </a:lnTo>
                <a:lnTo>
                  <a:pt x="80" y="616"/>
                </a:lnTo>
                <a:lnTo>
                  <a:pt x="72" y="616"/>
                </a:lnTo>
                <a:lnTo>
                  <a:pt x="72" y="608"/>
                </a:lnTo>
                <a:lnTo>
                  <a:pt x="80" y="608"/>
                </a:lnTo>
                <a:lnTo>
                  <a:pt x="80" y="608"/>
                </a:lnTo>
                <a:lnTo>
                  <a:pt x="72" y="592"/>
                </a:lnTo>
                <a:lnTo>
                  <a:pt x="72" y="592"/>
                </a:lnTo>
                <a:lnTo>
                  <a:pt x="80" y="584"/>
                </a:lnTo>
                <a:lnTo>
                  <a:pt x="80" y="584"/>
                </a:lnTo>
                <a:lnTo>
                  <a:pt x="80" y="584"/>
                </a:lnTo>
                <a:lnTo>
                  <a:pt x="80" y="584"/>
                </a:lnTo>
                <a:lnTo>
                  <a:pt x="80" y="576"/>
                </a:lnTo>
                <a:lnTo>
                  <a:pt x="80" y="576"/>
                </a:lnTo>
                <a:lnTo>
                  <a:pt x="80" y="584"/>
                </a:lnTo>
                <a:lnTo>
                  <a:pt x="88" y="584"/>
                </a:lnTo>
                <a:lnTo>
                  <a:pt x="88" y="584"/>
                </a:lnTo>
                <a:lnTo>
                  <a:pt x="96" y="568"/>
                </a:lnTo>
                <a:lnTo>
                  <a:pt x="96" y="544"/>
                </a:lnTo>
                <a:lnTo>
                  <a:pt x="88" y="544"/>
                </a:lnTo>
                <a:lnTo>
                  <a:pt x="88" y="544"/>
                </a:lnTo>
                <a:lnTo>
                  <a:pt x="88" y="544"/>
                </a:lnTo>
                <a:lnTo>
                  <a:pt x="88" y="544"/>
                </a:lnTo>
                <a:lnTo>
                  <a:pt x="80" y="544"/>
                </a:lnTo>
                <a:lnTo>
                  <a:pt x="80" y="544"/>
                </a:lnTo>
                <a:lnTo>
                  <a:pt x="64" y="520"/>
                </a:lnTo>
                <a:lnTo>
                  <a:pt x="64" y="520"/>
                </a:lnTo>
                <a:lnTo>
                  <a:pt x="64" y="512"/>
                </a:lnTo>
                <a:lnTo>
                  <a:pt x="64" y="512"/>
                </a:lnTo>
                <a:lnTo>
                  <a:pt x="64" y="504"/>
                </a:lnTo>
                <a:lnTo>
                  <a:pt x="64" y="504"/>
                </a:lnTo>
                <a:lnTo>
                  <a:pt x="64" y="496"/>
                </a:lnTo>
                <a:lnTo>
                  <a:pt x="64" y="496"/>
                </a:lnTo>
                <a:lnTo>
                  <a:pt x="64" y="488"/>
                </a:lnTo>
                <a:lnTo>
                  <a:pt x="64" y="488"/>
                </a:lnTo>
                <a:lnTo>
                  <a:pt x="64" y="480"/>
                </a:lnTo>
                <a:lnTo>
                  <a:pt x="64" y="472"/>
                </a:lnTo>
                <a:lnTo>
                  <a:pt x="64" y="472"/>
                </a:lnTo>
                <a:lnTo>
                  <a:pt x="64" y="456"/>
                </a:lnTo>
                <a:lnTo>
                  <a:pt x="72" y="456"/>
                </a:lnTo>
                <a:lnTo>
                  <a:pt x="80" y="456"/>
                </a:lnTo>
                <a:lnTo>
                  <a:pt x="80" y="456"/>
                </a:lnTo>
                <a:lnTo>
                  <a:pt x="80" y="464"/>
                </a:lnTo>
                <a:lnTo>
                  <a:pt x="72" y="464"/>
                </a:lnTo>
                <a:lnTo>
                  <a:pt x="72" y="472"/>
                </a:lnTo>
                <a:lnTo>
                  <a:pt x="72" y="472"/>
                </a:lnTo>
                <a:lnTo>
                  <a:pt x="80" y="480"/>
                </a:lnTo>
                <a:lnTo>
                  <a:pt x="80" y="488"/>
                </a:lnTo>
                <a:lnTo>
                  <a:pt x="96" y="496"/>
                </a:lnTo>
                <a:lnTo>
                  <a:pt x="96" y="496"/>
                </a:lnTo>
                <a:lnTo>
                  <a:pt x="96" y="496"/>
                </a:lnTo>
                <a:lnTo>
                  <a:pt x="96" y="496"/>
                </a:lnTo>
                <a:lnTo>
                  <a:pt x="96" y="488"/>
                </a:lnTo>
                <a:lnTo>
                  <a:pt x="88" y="480"/>
                </a:lnTo>
                <a:lnTo>
                  <a:pt x="88" y="472"/>
                </a:lnTo>
                <a:lnTo>
                  <a:pt x="88" y="472"/>
                </a:lnTo>
                <a:lnTo>
                  <a:pt x="88" y="464"/>
                </a:lnTo>
                <a:lnTo>
                  <a:pt x="88" y="464"/>
                </a:lnTo>
                <a:lnTo>
                  <a:pt x="88" y="464"/>
                </a:lnTo>
                <a:lnTo>
                  <a:pt x="88" y="456"/>
                </a:lnTo>
                <a:lnTo>
                  <a:pt x="80" y="448"/>
                </a:lnTo>
                <a:lnTo>
                  <a:pt x="80" y="440"/>
                </a:lnTo>
                <a:lnTo>
                  <a:pt x="80" y="440"/>
                </a:lnTo>
                <a:lnTo>
                  <a:pt x="88" y="440"/>
                </a:lnTo>
                <a:lnTo>
                  <a:pt x="96" y="432"/>
                </a:lnTo>
                <a:lnTo>
                  <a:pt x="96" y="432"/>
                </a:lnTo>
                <a:lnTo>
                  <a:pt x="104" y="440"/>
                </a:lnTo>
                <a:lnTo>
                  <a:pt x="120" y="440"/>
                </a:lnTo>
                <a:lnTo>
                  <a:pt x="120" y="440"/>
                </a:lnTo>
                <a:lnTo>
                  <a:pt x="128" y="440"/>
                </a:lnTo>
                <a:lnTo>
                  <a:pt x="128" y="440"/>
                </a:lnTo>
                <a:lnTo>
                  <a:pt x="120" y="432"/>
                </a:lnTo>
                <a:lnTo>
                  <a:pt x="120" y="432"/>
                </a:lnTo>
                <a:lnTo>
                  <a:pt x="120" y="432"/>
                </a:lnTo>
                <a:lnTo>
                  <a:pt x="120" y="432"/>
                </a:lnTo>
                <a:lnTo>
                  <a:pt x="112" y="432"/>
                </a:lnTo>
                <a:lnTo>
                  <a:pt x="104" y="432"/>
                </a:lnTo>
                <a:lnTo>
                  <a:pt x="104" y="432"/>
                </a:lnTo>
                <a:lnTo>
                  <a:pt x="96" y="432"/>
                </a:lnTo>
                <a:lnTo>
                  <a:pt x="96" y="424"/>
                </a:lnTo>
                <a:lnTo>
                  <a:pt x="88" y="416"/>
                </a:lnTo>
                <a:lnTo>
                  <a:pt x="80" y="424"/>
                </a:lnTo>
                <a:lnTo>
                  <a:pt x="80" y="424"/>
                </a:lnTo>
                <a:lnTo>
                  <a:pt x="72" y="432"/>
                </a:lnTo>
                <a:lnTo>
                  <a:pt x="72" y="448"/>
                </a:lnTo>
                <a:lnTo>
                  <a:pt x="72" y="448"/>
                </a:lnTo>
                <a:lnTo>
                  <a:pt x="64" y="448"/>
                </a:lnTo>
                <a:lnTo>
                  <a:pt x="64" y="448"/>
                </a:lnTo>
                <a:lnTo>
                  <a:pt x="64" y="440"/>
                </a:lnTo>
                <a:lnTo>
                  <a:pt x="64" y="440"/>
                </a:lnTo>
                <a:lnTo>
                  <a:pt x="56" y="440"/>
                </a:lnTo>
                <a:lnTo>
                  <a:pt x="56" y="440"/>
                </a:lnTo>
                <a:lnTo>
                  <a:pt x="56" y="432"/>
                </a:lnTo>
                <a:lnTo>
                  <a:pt x="48" y="416"/>
                </a:lnTo>
                <a:lnTo>
                  <a:pt x="40" y="424"/>
                </a:lnTo>
                <a:lnTo>
                  <a:pt x="40" y="424"/>
                </a:lnTo>
                <a:lnTo>
                  <a:pt x="40" y="416"/>
                </a:lnTo>
                <a:lnTo>
                  <a:pt x="40" y="408"/>
                </a:lnTo>
                <a:lnTo>
                  <a:pt x="48" y="408"/>
                </a:lnTo>
                <a:lnTo>
                  <a:pt x="48" y="400"/>
                </a:lnTo>
                <a:lnTo>
                  <a:pt x="48" y="400"/>
                </a:lnTo>
                <a:lnTo>
                  <a:pt x="48" y="400"/>
                </a:lnTo>
                <a:lnTo>
                  <a:pt x="40" y="392"/>
                </a:lnTo>
                <a:lnTo>
                  <a:pt x="40" y="392"/>
                </a:lnTo>
                <a:lnTo>
                  <a:pt x="40" y="376"/>
                </a:lnTo>
                <a:lnTo>
                  <a:pt x="40" y="376"/>
                </a:lnTo>
                <a:lnTo>
                  <a:pt x="32" y="368"/>
                </a:lnTo>
                <a:lnTo>
                  <a:pt x="32" y="368"/>
                </a:lnTo>
                <a:lnTo>
                  <a:pt x="32" y="368"/>
                </a:lnTo>
                <a:lnTo>
                  <a:pt x="24" y="352"/>
                </a:lnTo>
                <a:lnTo>
                  <a:pt x="24" y="344"/>
                </a:lnTo>
                <a:lnTo>
                  <a:pt x="24" y="344"/>
                </a:lnTo>
                <a:lnTo>
                  <a:pt x="24" y="336"/>
                </a:lnTo>
                <a:lnTo>
                  <a:pt x="16" y="328"/>
                </a:lnTo>
                <a:lnTo>
                  <a:pt x="8" y="320"/>
                </a:lnTo>
                <a:lnTo>
                  <a:pt x="8" y="320"/>
                </a:lnTo>
                <a:lnTo>
                  <a:pt x="8" y="312"/>
                </a:lnTo>
                <a:lnTo>
                  <a:pt x="8" y="312"/>
                </a:lnTo>
                <a:lnTo>
                  <a:pt x="16" y="304"/>
                </a:lnTo>
                <a:lnTo>
                  <a:pt x="16" y="304"/>
                </a:lnTo>
                <a:lnTo>
                  <a:pt x="16" y="296"/>
                </a:lnTo>
                <a:lnTo>
                  <a:pt x="16" y="280"/>
                </a:lnTo>
                <a:lnTo>
                  <a:pt x="16" y="264"/>
                </a:lnTo>
                <a:lnTo>
                  <a:pt x="16" y="256"/>
                </a:lnTo>
                <a:lnTo>
                  <a:pt x="24" y="248"/>
                </a:lnTo>
                <a:lnTo>
                  <a:pt x="24" y="248"/>
                </a:lnTo>
                <a:lnTo>
                  <a:pt x="24" y="216"/>
                </a:lnTo>
                <a:lnTo>
                  <a:pt x="24" y="216"/>
                </a:lnTo>
                <a:lnTo>
                  <a:pt x="16" y="200"/>
                </a:lnTo>
                <a:lnTo>
                  <a:pt x="16" y="200"/>
                </a:lnTo>
                <a:lnTo>
                  <a:pt x="16" y="200"/>
                </a:lnTo>
                <a:lnTo>
                  <a:pt x="16" y="192"/>
                </a:lnTo>
                <a:lnTo>
                  <a:pt x="8" y="192"/>
                </a:lnTo>
                <a:lnTo>
                  <a:pt x="0" y="176"/>
                </a:lnTo>
                <a:lnTo>
                  <a:pt x="0" y="152"/>
                </a:lnTo>
                <a:lnTo>
                  <a:pt x="16" y="128"/>
                </a:lnTo>
                <a:lnTo>
                  <a:pt x="32" y="112"/>
                </a:lnTo>
                <a:lnTo>
                  <a:pt x="40" y="104"/>
                </a:lnTo>
                <a:lnTo>
                  <a:pt x="40" y="96"/>
                </a:lnTo>
                <a:lnTo>
                  <a:pt x="40" y="88"/>
                </a:lnTo>
                <a:lnTo>
                  <a:pt x="48" y="80"/>
                </a:lnTo>
                <a:lnTo>
                  <a:pt x="56" y="56"/>
                </a:lnTo>
                <a:lnTo>
                  <a:pt x="56" y="48"/>
                </a:lnTo>
                <a:lnTo>
                  <a:pt x="56" y="48"/>
                </a:lnTo>
                <a:lnTo>
                  <a:pt x="56" y="48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32"/>
                </a:lnTo>
                <a:lnTo>
                  <a:pt x="56" y="24"/>
                </a:lnTo>
                <a:lnTo>
                  <a:pt x="56" y="24"/>
                </a:lnTo>
                <a:lnTo>
                  <a:pt x="64" y="16"/>
                </a:lnTo>
                <a:lnTo>
                  <a:pt x="64" y="8"/>
                </a:lnTo>
                <a:lnTo>
                  <a:pt x="64" y="0"/>
                </a:lnTo>
                <a:lnTo>
                  <a:pt x="64" y="0"/>
                </a:lnTo>
                <a:lnTo>
                  <a:pt x="80" y="1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5" name="Arkansas">
            <a:extLst>
              <a:ext uri="{FF2B5EF4-FFF2-40B4-BE49-F238E27FC236}">
                <a16:creationId xmlns:a16="http://schemas.microsoft.com/office/drawing/2014/main" id="{883BFAD9-9283-4C93-85E1-405B3E058747}"/>
              </a:ext>
            </a:extLst>
          </p:cNvPr>
          <p:cNvSpPr>
            <a:spLocks/>
          </p:cNvSpPr>
          <p:nvPr/>
        </p:nvSpPr>
        <p:spPr bwMode="auto">
          <a:xfrm>
            <a:off x="4999199" y="4189519"/>
            <a:ext cx="620378" cy="558814"/>
          </a:xfrm>
          <a:custGeom>
            <a:avLst/>
            <a:gdLst/>
            <a:ahLst/>
            <a:cxnLst>
              <a:cxn ang="0">
                <a:pos x="296" y="344"/>
              </a:cxn>
              <a:cxn ang="0">
                <a:pos x="296" y="336"/>
              </a:cxn>
              <a:cxn ang="0">
                <a:pos x="296" y="336"/>
              </a:cxn>
              <a:cxn ang="0">
                <a:pos x="288" y="312"/>
              </a:cxn>
              <a:cxn ang="0">
                <a:pos x="280" y="304"/>
              </a:cxn>
              <a:cxn ang="0">
                <a:pos x="288" y="296"/>
              </a:cxn>
              <a:cxn ang="0">
                <a:pos x="288" y="288"/>
              </a:cxn>
              <a:cxn ang="0">
                <a:pos x="296" y="288"/>
              </a:cxn>
              <a:cxn ang="0">
                <a:pos x="288" y="280"/>
              </a:cxn>
              <a:cxn ang="0">
                <a:pos x="296" y="280"/>
              </a:cxn>
              <a:cxn ang="0">
                <a:pos x="296" y="272"/>
              </a:cxn>
              <a:cxn ang="0">
                <a:pos x="296" y="256"/>
              </a:cxn>
              <a:cxn ang="0">
                <a:pos x="304" y="248"/>
              </a:cxn>
              <a:cxn ang="0">
                <a:pos x="304" y="248"/>
              </a:cxn>
              <a:cxn ang="0">
                <a:pos x="312" y="240"/>
              </a:cxn>
              <a:cxn ang="0">
                <a:pos x="312" y="232"/>
              </a:cxn>
              <a:cxn ang="0">
                <a:pos x="328" y="216"/>
              </a:cxn>
              <a:cxn ang="0">
                <a:pos x="328" y="216"/>
              </a:cxn>
              <a:cxn ang="0">
                <a:pos x="336" y="208"/>
              </a:cxn>
              <a:cxn ang="0">
                <a:pos x="336" y="184"/>
              </a:cxn>
              <a:cxn ang="0">
                <a:pos x="344" y="176"/>
              </a:cxn>
              <a:cxn ang="0">
                <a:pos x="352" y="168"/>
              </a:cxn>
              <a:cxn ang="0">
                <a:pos x="360" y="152"/>
              </a:cxn>
              <a:cxn ang="0">
                <a:pos x="352" y="152"/>
              </a:cxn>
              <a:cxn ang="0">
                <a:pos x="360" y="144"/>
              </a:cxn>
              <a:cxn ang="0">
                <a:pos x="368" y="136"/>
              </a:cxn>
              <a:cxn ang="0">
                <a:pos x="368" y="120"/>
              </a:cxn>
              <a:cxn ang="0">
                <a:pos x="368" y="112"/>
              </a:cxn>
              <a:cxn ang="0">
                <a:pos x="384" y="88"/>
              </a:cxn>
              <a:cxn ang="0">
                <a:pos x="376" y="80"/>
              </a:cxn>
              <a:cxn ang="0">
                <a:pos x="384" y="80"/>
              </a:cxn>
              <a:cxn ang="0">
                <a:pos x="400" y="64"/>
              </a:cxn>
              <a:cxn ang="0">
                <a:pos x="392" y="48"/>
              </a:cxn>
              <a:cxn ang="0">
                <a:pos x="344" y="48"/>
              </a:cxn>
              <a:cxn ang="0">
                <a:pos x="344" y="48"/>
              </a:cxn>
              <a:cxn ang="0">
                <a:pos x="360" y="16"/>
              </a:cxn>
              <a:cxn ang="0">
                <a:pos x="352" y="0"/>
              </a:cxn>
              <a:cxn ang="0">
                <a:pos x="344" y="0"/>
              </a:cxn>
              <a:cxn ang="0">
                <a:pos x="0" y="16"/>
              </a:cxn>
              <a:cxn ang="0">
                <a:pos x="0" y="16"/>
              </a:cxn>
              <a:cxn ang="0">
                <a:pos x="16" y="128"/>
              </a:cxn>
              <a:cxn ang="0">
                <a:pos x="8" y="304"/>
              </a:cxn>
              <a:cxn ang="0">
                <a:pos x="16" y="312"/>
              </a:cxn>
              <a:cxn ang="0">
                <a:pos x="48" y="312"/>
              </a:cxn>
              <a:cxn ang="0">
                <a:pos x="48" y="368"/>
              </a:cxn>
              <a:cxn ang="0">
                <a:pos x="288" y="360"/>
              </a:cxn>
              <a:cxn ang="0">
                <a:pos x="296" y="344"/>
              </a:cxn>
            </a:cxnLst>
            <a:rect l="0" t="0" r="r" b="b"/>
            <a:pathLst>
              <a:path w="400" h="368">
                <a:moveTo>
                  <a:pt x="296" y="344"/>
                </a:moveTo>
                <a:lnTo>
                  <a:pt x="296" y="344"/>
                </a:lnTo>
                <a:lnTo>
                  <a:pt x="296" y="344"/>
                </a:lnTo>
                <a:lnTo>
                  <a:pt x="296" y="336"/>
                </a:lnTo>
                <a:lnTo>
                  <a:pt x="296" y="336"/>
                </a:lnTo>
                <a:lnTo>
                  <a:pt x="296" y="336"/>
                </a:lnTo>
                <a:lnTo>
                  <a:pt x="288" y="320"/>
                </a:lnTo>
                <a:lnTo>
                  <a:pt x="288" y="312"/>
                </a:lnTo>
                <a:lnTo>
                  <a:pt x="280" y="304"/>
                </a:lnTo>
                <a:lnTo>
                  <a:pt x="280" y="304"/>
                </a:lnTo>
                <a:lnTo>
                  <a:pt x="288" y="296"/>
                </a:lnTo>
                <a:lnTo>
                  <a:pt x="288" y="296"/>
                </a:lnTo>
                <a:lnTo>
                  <a:pt x="288" y="296"/>
                </a:lnTo>
                <a:lnTo>
                  <a:pt x="288" y="288"/>
                </a:lnTo>
                <a:lnTo>
                  <a:pt x="296" y="288"/>
                </a:lnTo>
                <a:lnTo>
                  <a:pt x="296" y="288"/>
                </a:lnTo>
                <a:lnTo>
                  <a:pt x="296" y="288"/>
                </a:lnTo>
                <a:lnTo>
                  <a:pt x="288" y="280"/>
                </a:lnTo>
                <a:lnTo>
                  <a:pt x="288" y="280"/>
                </a:lnTo>
                <a:lnTo>
                  <a:pt x="296" y="280"/>
                </a:lnTo>
                <a:lnTo>
                  <a:pt x="296" y="272"/>
                </a:lnTo>
                <a:lnTo>
                  <a:pt x="296" y="272"/>
                </a:lnTo>
                <a:lnTo>
                  <a:pt x="296" y="264"/>
                </a:lnTo>
                <a:lnTo>
                  <a:pt x="296" y="256"/>
                </a:lnTo>
                <a:lnTo>
                  <a:pt x="304" y="256"/>
                </a:lnTo>
                <a:lnTo>
                  <a:pt x="304" y="248"/>
                </a:lnTo>
                <a:lnTo>
                  <a:pt x="304" y="248"/>
                </a:lnTo>
                <a:lnTo>
                  <a:pt x="304" y="248"/>
                </a:lnTo>
                <a:lnTo>
                  <a:pt x="312" y="240"/>
                </a:lnTo>
                <a:lnTo>
                  <a:pt x="312" y="240"/>
                </a:lnTo>
                <a:lnTo>
                  <a:pt x="312" y="232"/>
                </a:lnTo>
                <a:lnTo>
                  <a:pt x="312" y="232"/>
                </a:lnTo>
                <a:lnTo>
                  <a:pt x="328" y="216"/>
                </a:lnTo>
                <a:lnTo>
                  <a:pt x="328" y="216"/>
                </a:lnTo>
                <a:lnTo>
                  <a:pt x="328" y="216"/>
                </a:lnTo>
                <a:lnTo>
                  <a:pt x="328" y="216"/>
                </a:lnTo>
                <a:lnTo>
                  <a:pt x="336" y="208"/>
                </a:lnTo>
                <a:lnTo>
                  <a:pt x="336" y="208"/>
                </a:lnTo>
                <a:lnTo>
                  <a:pt x="336" y="184"/>
                </a:lnTo>
                <a:lnTo>
                  <a:pt x="336" y="184"/>
                </a:lnTo>
                <a:lnTo>
                  <a:pt x="344" y="176"/>
                </a:lnTo>
                <a:lnTo>
                  <a:pt x="344" y="176"/>
                </a:lnTo>
                <a:lnTo>
                  <a:pt x="352" y="168"/>
                </a:lnTo>
                <a:lnTo>
                  <a:pt x="352" y="168"/>
                </a:lnTo>
                <a:lnTo>
                  <a:pt x="360" y="152"/>
                </a:lnTo>
                <a:lnTo>
                  <a:pt x="360" y="152"/>
                </a:lnTo>
                <a:lnTo>
                  <a:pt x="352" y="152"/>
                </a:lnTo>
                <a:lnTo>
                  <a:pt x="352" y="152"/>
                </a:lnTo>
                <a:lnTo>
                  <a:pt x="352" y="152"/>
                </a:lnTo>
                <a:lnTo>
                  <a:pt x="360" y="144"/>
                </a:lnTo>
                <a:lnTo>
                  <a:pt x="368" y="144"/>
                </a:lnTo>
                <a:lnTo>
                  <a:pt x="368" y="136"/>
                </a:lnTo>
                <a:lnTo>
                  <a:pt x="368" y="128"/>
                </a:lnTo>
                <a:lnTo>
                  <a:pt x="368" y="120"/>
                </a:lnTo>
                <a:lnTo>
                  <a:pt x="368" y="120"/>
                </a:lnTo>
                <a:lnTo>
                  <a:pt x="368" y="112"/>
                </a:lnTo>
                <a:lnTo>
                  <a:pt x="376" y="96"/>
                </a:lnTo>
                <a:lnTo>
                  <a:pt x="384" y="88"/>
                </a:lnTo>
                <a:lnTo>
                  <a:pt x="384" y="80"/>
                </a:lnTo>
                <a:lnTo>
                  <a:pt x="376" y="80"/>
                </a:lnTo>
                <a:lnTo>
                  <a:pt x="376" y="80"/>
                </a:lnTo>
                <a:lnTo>
                  <a:pt x="384" y="80"/>
                </a:lnTo>
                <a:lnTo>
                  <a:pt x="384" y="72"/>
                </a:lnTo>
                <a:lnTo>
                  <a:pt x="400" y="64"/>
                </a:lnTo>
                <a:lnTo>
                  <a:pt x="400" y="56"/>
                </a:lnTo>
                <a:lnTo>
                  <a:pt x="392" y="48"/>
                </a:lnTo>
                <a:lnTo>
                  <a:pt x="392" y="48"/>
                </a:lnTo>
                <a:lnTo>
                  <a:pt x="344" y="48"/>
                </a:lnTo>
                <a:lnTo>
                  <a:pt x="344" y="48"/>
                </a:lnTo>
                <a:lnTo>
                  <a:pt x="344" y="48"/>
                </a:lnTo>
                <a:lnTo>
                  <a:pt x="352" y="24"/>
                </a:lnTo>
                <a:lnTo>
                  <a:pt x="360" y="16"/>
                </a:lnTo>
                <a:lnTo>
                  <a:pt x="360" y="8"/>
                </a:lnTo>
                <a:lnTo>
                  <a:pt x="352" y="0"/>
                </a:lnTo>
                <a:lnTo>
                  <a:pt x="344" y="0"/>
                </a:lnTo>
                <a:lnTo>
                  <a:pt x="344" y="0"/>
                </a:lnTo>
                <a:lnTo>
                  <a:pt x="344" y="0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16" y="128"/>
                </a:lnTo>
                <a:lnTo>
                  <a:pt x="16" y="128"/>
                </a:lnTo>
                <a:lnTo>
                  <a:pt x="8" y="304"/>
                </a:lnTo>
                <a:lnTo>
                  <a:pt x="8" y="304"/>
                </a:lnTo>
                <a:lnTo>
                  <a:pt x="16" y="312"/>
                </a:lnTo>
                <a:lnTo>
                  <a:pt x="16" y="312"/>
                </a:lnTo>
                <a:lnTo>
                  <a:pt x="40" y="312"/>
                </a:lnTo>
                <a:lnTo>
                  <a:pt x="48" y="312"/>
                </a:lnTo>
                <a:lnTo>
                  <a:pt x="48" y="312"/>
                </a:lnTo>
                <a:lnTo>
                  <a:pt x="48" y="368"/>
                </a:lnTo>
                <a:lnTo>
                  <a:pt x="48" y="368"/>
                </a:lnTo>
                <a:lnTo>
                  <a:pt x="288" y="360"/>
                </a:lnTo>
                <a:lnTo>
                  <a:pt x="288" y="360"/>
                </a:lnTo>
                <a:lnTo>
                  <a:pt x="296" y="344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66" name="Arizona">
            <a:extLst>
              <a:ext uri="{FF2B5EF4-FFF2-40B4-BE49-F238E27FC236}">
                <a16:creationId xmlns:a16="http://schemas.microsoft.com/office/drawing/2014/main" id="{B5CF1099-A2AB-4482-813E-955CBD0B6D2F}"/>
              </a:ext>
            </a:extLst>
          </p:cNvPr>
          <p:cNvSpPr>
            <a:spLocks/>
          </p:cNvSpPr>
          <p:nvPr/>
        </p:nvSpPr>
        <p:spPr bwMode="auto">
          <a:xfrm>
            <a:off x="2493346" y="3934098"/>
            <a:ext cx="842603" cy="959450"/>
          </a:xfrm>
          <a:custGeom>
            <a:avLst/>
            <a:gdLst/>
            <a:ahLst/>
            <a:cxnLst>
              <a:cxn ang="0">
                <a:pos x="32" y="416"/>
              </a:cxn>
              <a:cxn ang="0">
                <a:pos x="32" y="392"/>
              </a:cxn>
              <a:cxn ang="0">
                <a:pos x="24" y="384"/>
              </a:cxn>
              <a:cxn ang="0">
                <a:pos x="24" y="368"/>
              </a:cxn>
              <a:cxn ang="0">
                <a:pos x="24" y="360"/>
              </a:cxn>
              <a:cxn ang="0">
                <a:pos x="24" y="352"/>
              </a:cxn>
              <a:cxn ang="0">
                <a:pos x="48" y="336"/>
              </a:cxn>
              <a:cxn ang="0">
                <a:pos x="48" y="312"/>
              </a:cxn>
              <a:cxn ang="0">
                <a:pos x="48" y="296"/>
              </a:cxn>
              <a:cxn ang="0">
                <a:pos x="88" y="280"/>
              </a:cxn>
              <a:cxn ang="0">
                <a:pos x="88" y="272"/>
              </a:cxn>
              <a:cxn ang="0">
                <a:pos x="88" y="264"/>
              </a:cxn>
              <a:cxn ang="0">
                <a:pos x="80" y="248"/>
              </a:cxn>
              <a:cxn ang="0">
                <a:pos x="80" y="232"/>
              </a:cxn>
              <a:cxn ang="0">
                <a:pos x="64" y="200"/>
              </a:cxn>
              <a:cxn ang="0">
                <a:pos x="64" y="184"/>
              </a:cxn>
              <a:cxn ang="0">
                <a:pos x="72" y="176"/>
              </a:cxn>
              <a:cxn ang="0">
                <a:pos x="72" y="152"/>
              </a:cxn>
              <a:cxn ang="0">
                <a:pos x="72" y="144"/>
              </a:cxn>
              <a:cxn ang="0">
                <a:pos x="80" y="104"/>
              </a:cxn>
              <a:cxn ang="0">
                <a:pos x="80" y="80"/>
              </a:cxn>
              <a:cxn ang="0">
                <a:pos x="88" y="72"/>
              </a:cxn>
              <a:cxn ang="0">
                <a:pos x="96" y="72"/>
              </a:cxn>
              <a:cxn ang="0">
                <a:pos x="112" y="80"/>
              </a:cxn>
              <a:cxn ang="0">
                <a:pos x="120" y="96"/>
              </a:cxn>
              <a:cxn ang="0">
                <a:pos x="136" y="80"/>
              </a:cxn>
              <a:cxn ang="0">
                <a:pos x="152" y="0"/>
              </a:cxn>
              <a:cxn ang="0">
                <a:pos x="544" y="64"/>
              </a:cxn>
              <a:cxn ang="0">
                <a:pos x="464" y="632"/>
              </a:cxn>
              <a:cxn ang="0">
                <a:pos x="296" y="608"/>
              </a:cxn>
              <a:cxn ang="0">
                <a:pos x="0" y="440"/>
              </a:cxn>
              <a:cxn ang="0">
                <a:pos x="16" y="416"/>
              </a:cxn>
              <a:cxn ang="0">
                <a:pos x="24" y="416"/>
              </a:cxn>
            </a:cxnLst>
            <a:rect l="0" t="0" r="r" b="b"/>
            <a:pathLst>
              <a:path w="544" h="632">
                <a:moveTo>
                  <a:pt x="24" y="416"/>
                </a:moveTo>
                <a:lnTo>
                  <a:pt x="32" y="416"/>
                </a:lnTo>
                <a:lnTo>
                  <a:pt x="32" y="392"/>
                </a:lnTo>
                <a:lnTo>
                  <a:pt x="32" y="392"/>
                </a:lnTo>
                <a:lnTo>
                  <a:pt x="32" y="392"/>
                </a:lnTo>
                <a:lnTo>
                  <a:pt x="24" y="384"/>
                </a:lnTo>
                <a:lnTo>
                  <a:pt x="24" y="384"/>
                </a:lnTo>
                <a:lnTo>
                  <a:pt x="24" y="368"/>
                </a:lnTo>
                <a:lnTo>
                  <a:pt x="24" y="368"/>
                </a:lnTo>
                <a:lnTo>
                  <a:pt x="24" y="360"/>
                </a:lnTo>
                <a:lnTo>
                  <a:pt x="24" y="352"/>
                </a:lnTo>
                <a:lnTo>
                  <a:pt x="24" y="352"/>
                </a:lnTo>
                <a:lnTo>
                  <a:pt x="40" y="344"/>
                </a:lnTo>
                <a:lnTo>
                  <a:pt x="48" y="336"/>
                </a:lnTo>
                <a:lnTo>
                  <a:pt x="48" y="320"/>
                </a:lnTo>
                <a:lnTo>
                  <a:pt x="48" y="312"/>
                </a:lnTo>
                <a:lnTo>
                  <a:pt x="48" y="304"/>
                </a:lnTo>
                <a:lnTo>
                  <a:pt x="48" y="296"/>
                </a:lnTo>
                <a:lnTo>
                  <a:pt x="72" y="280"/>
                </a:lnTo>
                <a:lnTo>
                  <a:pt x="88" y="280"/>
                </a:lnTo>
                <a:lnTo>
                  <a:pt x="88" y="280"/>
                </a:lnTo>
                <a:lnTo>
                  <a:pt x="88" y="272"/>
                </a:lnTo>
                <a:lnTo>
                  <a:pt x="88" y="272"/>
                </a:lnTo>
                <a:lnTo>
                  <a:pt x="88" y="264"/>
                </a:lnTo>
                <a:lnTo>
                  <a:pt x="80" y="248"/>
                </a:lnTo>
                <a:lnTo>
                  <a:pt x="80" y="248"/>
                </a:lnTo>
                <a:lnTo>
                  <a:pt x="80" y="232"/>
                </a:lnTo>
                <a:lnTo>
                  <a:pt x="80" y="232"/>
                </a:lnTo>
                <a:lnTo>
                  <a:pt x="64" y="208"/>
                </a:lnTo>
                <a:lnTo>
                  <a:pt x="64" y="200"/>
                </a:lnTo>
                <a:lnTo>
                  <a:pt x="64" y="184"/>
                </a:lnTo>
                <a:lnTo>
                  <a:pt x="64" y="184"/>
                </a:lnTo>
                <a:lnTo>
                  <a:pt x="72" y="176"/>
                </a:lnTo>
                <a:lnTo>
                  <a:pt x="72" y="176"/>
                </a:lnTo>
                <a:lnTo>
                  <a:pt x="72" y="168"/>
                </a:lnTo>
                <a:lnTo>
                  <a:pt x="72" y="152"/>
                </a:lnTo>
                <a:lnTo>
                  <a:pt x="72" y="144"/>
                </a:lnTo>
                <a:lnTo>
                  <a:pt x="72" y="144"/>
                </a:lnTo>
                <a:lnTo>
                  <a:pt x="80" y="136"/>
                </a:lnTo>
                <a:lnTo>
                  <a:pt x="80" y="104"/>
                </a:lnTo>
                <a:lnTo>
                  <a:pt x="80" y="88"/>
                </a:lnTo>
                <a:lnTo>
                  <a:pt x="80" y="80"/>
                </a:lnTo>
                <a:lnTo>
                  <a:pt x="88" y="80"/>
                </a:lnTo>
                <a:lnTo>
                  <a:pt x="88" y="72"/>
                </a:lnTo>
                <a:lnTo>
                  <a:pt x="88" y="72"/>
                </a:lnTo>
                <a:lnTo>
                  <a:pt x="96" y="72"/>
                </a:lnTo>
                <a:lnTo>
                  <a:pt x="96" y="80"/>
                </a:lnTo>
                <a:lnTo>
                  <a:pt x="112" y="80"/>
                </a:lnTo>
                <a:lnTo>
                  <a:pt x="112" y="88"/>
                </a:lnTo>
                <a:lnTo>
                  <a:pt x="120" y="96"/>
                </a:lnTo>
                <a:lnTo>
                  <a:pt x="128" y="96"/>
                </a:lnTo>
                <a:lnTo>
                  <a:pt x="136" y="80"/>
                </a:lnTo>
                <a:lnTo>
                  <a:pt x="136" y="72"/>
                </a:lnTo>
                <a:lnTo>
                  <a:pt x="152" y="0"/>
                </a:lnTo>
                <a:lnTo>
                  <a:pt x="152" y="0"/>
                </a:lnTo>
                <a:lnTo>
                  <a:pt x="544" y="64"/>
                </a:lnTo>
                <a:lnTo>
                  <a:pt x="544" y="64"/>
                </a:lnTo>
                <a:lnTo>
                  <a:pt x="464" y="632"/>
                </a:lnTo>
                <a:lnTo>
                  <a:pt x="464" y="632"/>
                </a:lnTo>
                <a:lnTo>
                  <a:pt x="296" y="608"/>
                </a:lnTo>
                <a:lnTo>
                  <a:pt x="296" y="608"/>
                </a:lnTo>
                <a:lnTo>
                  <a:pt x="0" y="440"/>
                </a:lnTo>
                <a:lnTo>
                  <a:pt x="0" y="440"/>
                </a:lnTo>
                <a:lnTo>
                  <a:pt x="16" y="416"/>
                </a:lnTo>
                <a:lnTo>
                  <a:pt x="16" y="416"/>
                </a:lnTo>
                <a:lnTo>
                  <a:pt x="24" y="41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grpSp>
        <p:nvGrpSpPr>
          <p:cNvPr id="67" name="Alaska">
            <a:extLst>
              <a:ext uri="{FF2B5EF4-FFF2-40B4-BE49-F238E27FC236}">
                <a16:creationId xmlns:a16="http://schemas.microsoft.com/office/drawing/2014/main" id="{D5B19AAD-DF78-4255-8AE3-C52120C79D4A}"/>
              </a:ext>
            </a:extLst>
          </p:cNvPr>
          <p:cNvGrpSpPr/>
          <p:nvPr/>
        </p:nvGrpSpPr>
        <p:grpSpPr>
          <a:xfrm>
            <a:off x="1092669" y="4884993"/>
            <a:ext cx="1621715" cy="1080030"/>
            <a:chOff x="997829" y="4913605"/>
            <a:chExt cx="1540004" cy="1080030"/>
          </a:xfrm>
          <a:solidFill>
            <a:schemeClr val="bg1">
              <a:lumMod val="85000"/>
            </a:schemeClr>
          </a:solidFill>
        </p:grpSpPr>
        <p:sp>
          <p:nvSpPr>
            <p:cNvPr id="68" name="Freeform 74">
              <a:extLst>
                <a:ext uri="{FF2B5EF4-FFF2-40B4-BE49-F238E27FC236}">
                  <a16:creationId xmlns:a16="http://schemas.microsoft.com/office/drawing/2014/main" id="{5B5F6F17-3F59-4EFB-A276-41DD8FD4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447" y="4913605"/>
              <a:ext cx="1105386" cy="946485"/>
            </a:xfrm>
            <a:custGeom>
              <a:avLst/>
              <a:gdLst/>
              <a:ahLst/>
              <a:cxnLst>
                <a:cxn ang="0">
                  <a:pos x="736" y="432"/>
                </a:cxn>
                <a:cxn ang="0">
                  <a:pos x="600" y="360"/>
                </a:cxn>
                <a:cxn ang="0">
                  <a:pos x="576" y="368"/>
                </a:cxn>
                <a:cxn ang="0">
                  <a:pos x="496" y="352"/>
                </a:cxn>
                <a:cxn ang="0">
                  <a:pos x="352" y="16"/>
                </a:cxn>
                <a:cxn ang="0">
                  <a:pos x="264" y="24"/>
                </a:cxn>
                <a:cxn ang="0">
                  <a:pos x="216" y="8"/>
                </a:cxn>
                <a:cxn ang="0">
                  <a:pos x="184" y="8"/>
                </a:cxn>
                <a:cxn ang="0">
                  <a:pos x="160" y="8"/>
                </a:cxn>
                <a:cxn ang="0">
                  <a:pos x="112" y="32"/>
                </a:cxn>
                <a:cxn ang="0">
                  <a:pos x="48" y="88"/>
                </a:cxn>
                <a:cxn ang="0">
                  <a:pos x="72" y="152"/>
                </a:cxn>
                <a:cxn ang="0">
                  <a:pos x="112" y="176"/>
                </a:cxn>
                <a:cxn ang="0">
                  <a:pos x="88" y="168"/>
                </a:cxn>
                <a:cxn ang="0">
                  <a:pos x="112" y="192"/>
                </a:cxn>
                <a:cxn ang="0">
                  <a:pos x="72" y="176"/>
                </a:cxn>
                <a:cxn ang="0">
                  <a:pos x="32" y="192"/>
                </a:cxn>
                <a:cxn ang="0">
                  <a:pos x="16" y="224"/>
                </a:cxn>
                <a:cxn ang="0">
                  <a:pos x="56" y="248"/>
                </a:cxn>
                <a:cxn ang="0">
                  <a:pos x="112" y="240"/>
                </a:cxn>
                <a:cxn ang="0">
                  <a:pos x="104" y="256"/>
                </a:cxn>
                <a:cxn ang="0">
                  <a:pos x="72" y="312"/>
                </a:cxn>
                <a:cxn ang="0">
                  <a:pos x="48" y="336"/>
                </a:cxn>
                <a:cxn ang="0">
                  <a:pos x="16" y="368"/>
                </a:cxn>
                <a:cxn ang="0">
                  <a:pos x="32" y="384"/>
                </a:cxn>
                <a:cxn ang="0">
                  <a:pos x="40" y="424"/>
                </a:cxn>
                <a:cxn ang="0">
                  <a:pos x="80" y="416"/>
                </a:cxn>
                <a:cxn ang="0">
                  <a:pos x="96" y="456"/>
                </a:cxn>
                <a:cxn ang="0">
                  <a:pos x="112" y="464"/>
                </a:cxn>
                <a:cxn ang="0">
                  <a:pos x="144" y="472"/>
                </a:cxn>
                <a:cxn ang="0">
                  <a:pos x="176" y="472"/>
                </a:cxn>
                <a:cxn ang="0">
                  <a:pos x="176" y="504"/>
                </a:cxn>
                <a:cxn ang="0">
                  <a:pos x="136" y="560"/>
                </a:cxn>
                <a:cxn ang="0">
                  <a:pos x="112" y="592"/>
                </a:cxn>
                <a:cxn ang="0">
                  <a:pos x="64" y="608"/>
                </a:cxn>
                <a:cxn ang="0">
                  <a:pos x="80" y="608"/>
                </a:cxn>
                <a:cxn ang="0">
                  <a:pos x="104" y="608"/>
                </a:cxn>
                <a:cxn ang="0">
                  <a:pos x="136" y="584"/>
                </a:cxn>
                <a:cxn ang="0">
                  <a:pos x="184" y="544"/>
                </a:cxn>
                <a:cxn ang="0">
                  <a:pos x="248" y="480"/>
                </a:cxn>
                <a:cxn ang="0">
                  <a:pos x="248" y="432"/>
                </a:cxn>
                <a:cxn ang="0">
                  <a:pos x="320" y="368"/>
                </a:cxn>
                <a:cxn ang="0">
                  <a:pos x="296" y="408"/>
                </a:cxn>
                <a:cxn ang="0">
                  <a:pos x="296" y="424"/>
                </a:cxn>
                <a:cxn ang="0">
                  <a:pos x="320" y="416"/>
                </a:cxn>
                <a:cxn ang="0">
                  <a:pos x="336" y="376"/>
                </a:cxn>
                <a:cxn ang="0">
                  <a:pos x="352" y="368"/>
                </a:cxn>
                <a:cxn ang="0">
                  <a:pos x="400" y="384"/>
                </a:cxn>
                <a:cxn ang="0">
                  <a:pos x="448" y="376"/>
                </a:cxn>
                <a:cxn ang="0">
                  <a:pos x="512" y="376"/>
                </a:cxn>
                <a:cxn ang="0">
                  <a:pos x="592" y="408"/>
                </a:cxn>
                <a:cxn ang="0">
                  <a:pos x="592" y="384"/>
                </a:cxn>
                <a:cxn ang="0">
                  <a:pos x="592" y="368"/>
                </a:cxn>
                <a:cxn ang="0">
                  <a:pos x="632" y="384"/>
                </a:cxn>
                <a:cxn ang="0">
                  <a:pos x="672" y="424"/>
                </a:cxn>
                <a:cxn ang="0">
                  <a:pos x="704" y="456"/>
                </a:cxn>
                <a:cxn ang="0">
                  <a:pos x="744" y="472"/>
                </a:cxn>
              </a:cxnLst>
              <a:rect l="0" t="0" r="r" b="b"/>
              <a:pathLst>
                <a:path w="752" h="624">
                  <a:moveTo>
                    <a:pt x="744" y="480"/>
                  </a:moveTo>
                  <a:lnTo>
                    <a:pt x="752" y="472"/>
                  </a:lnTo>
                  <a:lnTo>
                    <a:pt x="752" y="464"/>
                  </a:lnTo>
                  <a:lnTo>
                    <a:pt x="752" y="456"/>
                  </a:lnTo>
                  <a:lnTo>
                    <a:pt x="752" y="440"/>
                  </a:lnTo>
                  <a:lnTo>
                    <a:pt x="736" y="432"/>
                  </a:lnTo>
                  <a:lnTo>
                    <a:pt x="720" y="432"/>
                  </a:lnTo>
                  <a:lnTo>
                    <a:pt x="712" y="424"/>
                  </a:lnTo>
                  <a:lnTo>
                    <a:pt x="696" y="424"/>
                  </a:lnTo>
                  <a:lnTo>
                    <a:pt x="696" y="424"/>
                  </a:lnTo>
                  <a:lnTo>
                    <a:pt x="624" y="368"/>
                  </a:lnTo>
                  <a:lnTo>
                    <a:pt x="600" y="360"/>
                  </a:lnTo>
                  <a:lnTo>
                    <a:pt x="584" y="344"/>
                  </a:lnTo>
                  <a:lnTo>
                    <a:pt x="584" y="344"/>
                  </a:lnTo>
                  <a:lnTo>
                    <a:pt x="568" y="360"/>
                  </a:lnTo>
                  <a:lnTo>
                    <a:pt x="568" y="360"/>
                  </a:lnTo>
                  <a:lnTo>
                    <a:pt x="576" y="368"/>
                  </a:lnTo>
                  <a:lnTo>
                    <a:pt x="576" y="368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28" y="368"/>
                  </a:lnTo>
                  <a:lnTo>
                    <a:pt x="528" y="360"/>
                  </a:lnTo>
                  <a:lnTo>
                    <a:pt x="512" y="352"/>
                  </a:lnTo>
                  <a:lnTo>
                    <a:pt x="496" y="352"/>
                  </a:lnTo>
                  <a:lnTo>
                    <a:pt x="488" y="360"/>
                  </a:lnTo>
                  <a:lnTo>
                    <a:pt x="480" y="360"/>
                  </a:lnTo>
                  <a:lnTo>
                    <a:pt x="480" y="368"/>
                  </a:lnTo>
                  <a:lnTo>
                    <a:pt x="376" y="24"/>
                  </a:lnTo>
                  <a:lnTo>
                    <a:pt x="368" y="24"/>
                  </a:lnTo>
                  <a:lnTo>
                    <a:pt x="352" y="16"/>
                  </a:lnTo>
                  <a:lnTo>
                    <a:pt x="328" y="16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12" y="24"/>
                  </a:lnTo>
                  <a:lnTo>
                    <a:pt x="280" y="24"/>
                  </a:lnTo>
                  <a:lnTo>
                    <a:pt x="264" y="24"/>
                  </a:lnTo>
                  <a:lnTo>
                    <a:pt x="256" y="24"/>
                  </a:lnTo>
                  <a:lnTo>
                    <a:pt x="248" y="24"/>
                  </a:lnTo>
                  <a:lnTo>
                    <a:pt x="232" y="24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16" y="8"/>
                  </a:lnTo>
                  <a:lnTo>
                    <a:pt x="208" y="8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0" y="8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96" y="4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48" y="112"/>
                  </a:lnTo>
                  <a:lnTo>
                    <a:pt x="72" y="136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2" y="184"/>
                  </a:lnTo>
                  <a:lnTo>
                    <a:pt x="112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32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72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12" y="272"/>
                  </a:lnTo>
                  <a:lnTo>
                    <a:pt x="112" y="288"/>
                  </a:lnTo>
                  <a:lnTo>
                    <a:pt x="88" y="288"/>
                  </a:lnTo>
                  <a:lnTo>
                    <a:pt x="88" y="288"/>
                  </a:lnTo>
                  <a:lnTo>
                    <a:pt x="72" y="312"/>
                  </a:lnTo>
                  <a:lnTo>
                    <a:pt x="72" y="312"/>
                  </a:lnTo>
                  <a:lnTo>
                    <a:pt x="72" y="304"/>
                  </a:lnTo>
                  <a:lnTo>
                    <a:pt x="64" y="304"/>
                  </a:lnTo>
                  <a:lnTo>
                    <a:pt x="48" y="304"/>
                  </a:lnTo>
                  <a:lnTo>
                    <a:pt x="48" y="312"/>
                  </a:lnTo>
                  <a:lnTo>
                    <a:pt x="48" y="320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16" y="360"/>
                  </a:lnTo>
                  <a:lnTo>
                    <a:pt x="16" y="368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32" y="38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56" y="400"/>
                  </a:lnTo>
                  <a:lnTo>
                    <a:pt x="56" y="400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48" y="424"/>
                  </a:lnTo>
                  <a:lnTo>
                    <a:pt x="48" y="424"/>
                  </a:lnTo>
                  <a:lnTo>
                    <a:pt x="56" y="432"/>
                  </a:lnTo>
                  <a:lnTo>
                    <a:pt x="56" y="440"/>
                  </a:lnTo>
                  <a:lnTo>
                    <a:pt x="72" y="440"/>
                  </a:lnTo>
                  <a:lnTo>
                    <a:pt x="80" y="416"/>
                  </a:lnTo>
                  <a:lnTo>
                    <a:pt x="88" y="408"/>
                  </a:lnTo>
                  <a:lnTo>
                    <a:pt x="88" y="416"/>
                  </a:lnTo>
                  <a:lnTo>
                    <a:pt x="88" y="432"/>
                  </a:lnTo>
                  <a:lnTo>
                    <a:pt x="96" y="440"/>
                  </a:lnTo>
                  <a:lnTo>
                    <a:pt x="96" y="448"/>
                  </a:lnTo>
                  <a:lnTo>
                    <a:pt x="96" y="456"/>
                  </a:lnTo>
                  <a:lnTo>
                    <a:pt x="96" y="464"/>
                  </a:lnTo>
                  <a:lnTo>
                    <a:pt x="96" y="472"/>
                  </a:lnTo>
                  <a:lnTo>
                    <a:pt x="96" y="480"/>
                  </a:lnTo>
                  <a:lnTo>
                    <a:pt x="96" y="488"/>
                  </a:lnTo>
                  <a:lnTo>
                    <a:pt x="104" y="488"/>
                  </a:lnTo>
                  <a:lnTo>
                    <a:pt x="112" y="464"/>
                  </a:lnTo>
                  <a:lnTo>
                    <a:pt x="120" y="456"/>
                  </a:lnTo>
                  <a:lnTo>
                    <a:pt x="128" y="472"/>
                  </a:lnTo>
                  <a:lnTo>
                    <a:pt x="128" y="472"/>
                  </a:lnTo>
                  <a:lnTo>
                    <a:pt x="128" y="456"/>
                  </a:lnTo>
                  <a:lnTo>
                    <a:pt x="136" y="456"/>
                  </a:lnTo>
                  <a:lnTo>
                    <a:pt x="144" y="472"/>
                  </a:lnTo>
                  <a:lnTo>
                    <a:pt x="144" y="488"/>
                  </a:lnTo>
                  <a:lnTo>
                    <a:pt x="152" y="488"/>
                  </a:lnTo>
                  <a:lnTo>
                    <a:pt x="152" y="472"/>
                  </a:lnTo>
                  <a:lnTo>
                    <a:pt x="152" y="472"/>
                  </a:lnTo>
                  <a:lnTo>
                    <a:pt x="160" y="472"/>
                  </a:lnTo>
                  <a:lnTo>
                    <a:pt x="176" y="472"/>
                  </a:lnTo>
                  <a:lnTo>
                    <a:pt x="184" y="464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84" y="480"/>
                  </a:lnTo>
                  <a:lnTo>
                    <a:pt x="184" y="480"/>
                  </a:lnTo>
                  <a:lnTo>
                    <a:pt x="176" y="504"/>
                  </a:lnTo>
                  <a:lnTo>
                    <a:pt x="168" y="536"/>
                  </a:lnTo>
                  <a:lnTo>
                    <a:pt x="160" y="536"/>
                  </a:lnTo>
                  <a:lnTo>
                    <a:pt x="160" y="536"/>
                  </a:lnTo>
                  <a:lnTo>
                    <a:pt x="160" y="536"/>
                  </a:lnTo>
                  <a:lnTo>
                    <a:pt x="160" y="544"/>
                  </a:lnTo>
                  <a:lnTo>
                    <a:pt x="136" y="560"/>
                  </a:lnTo>
                  <a:lnTo>
                    <a:pt x="120" y="568"/>
                  </a:lnTo>
                  <a:lnTo>
                    <a:pt x="120" y="584"/>
                  </a:lnTo>
                  <a:lnTo>
                    <a:pt x="120" y="584"/>
                  </a:lnTo>
                  <a:lnTo>
                    <a:pt x="120" y="584"/>
                  </a:lnTo>
                  <a:lnTo>
                    <a:pt x="120" y="592"/>
                  </a:lnTo>
                  <a:lnTo>
                    <a:pt x="112" y="592"/>
                  </a:lnTo>
                  <a:lnTo>
                    <a:pt x="112" y="584"/>
                  </a:lnTo>
                  <a:lnTo>
                    <a:pt x="104" y="584"/>
                  </a:lnTo>
                  <a:lnTo>
                    <a:pt x="104" y="584"/>
                  </a:lnTo>
                  <a:lnTo>
                    <a:pt x="96" y="584"/>
                  </a:lnTo>
                  <a:lnTo>
                    <a:pt x="88" y="584"/>
                  </a:lnTo>
                  <a:lnTo>
                    <a:pt x="64" y="608"/>
                  </a:lnTo>
                  <a:lnTo>
                    <a:pt x="64" y="608"/>
                  </a:lnTo>
                  <a:lnTo>
                    <a:pt x="56" y="616"/>
                  </a:lnTo>
                  <a:lnTo>
                    <a:pt x="56" y="616"/>
                  </a:lnTo>
                  <a:lnTo>
                    <a:pt x="64" y="624"/>
                  </a:lnTo>
                  <a:lnTo>
                    <a:pt x="64" y="624"/>
                  </a:lnTo>
                  <a:lnTo>
                    <a:pt x="80" y="608"/>
                  </a:lnTo>
                  <a:lnTo>
                    <a:pt x="96" y="592"/>
                  </a:lnTo>
                  <a:lnTo>
                    <a:pt x="96" y="592"/>
                  </a:lnTo>
                  <a:lnTo>
                    <a:pt x="96" y="592"/>
                  </a:lnTo>
                  <a:lnTo>
                    <a:pt x="96" y="600"/>
                  </a:lnTo>
                  <a:lnTo>
                    <a:pt x="96" y="608"/>
                  </a:lnTo>
                  <a:lnTo>
                    <a:pt x="104" y="608"/>
                  </a:lnTo>
                  <a:lnTo>
                    <a:pt x="128" y="592"/>
                  </a:lnTo>
                  <a:lnTo>
                    <a:pt x="128" y="584"/>
                  </a:lnTo>
                  <a:lnTo>
                    <a:pt x="128" y="584"/>
                  </a:lnTo>
                  <a:lnTo>
                    <a:pt x="136" y="592"/>
                  </a:lnTo>
                  <a:lnTo>
                    <a:pt x="136" y="592"/>
                  </a:lnTo>
                  <a:lnTo>
                    <a:pt x="136" y="584"/>
                  </a:lnTo>
                  <a:lnTo>
                    <a:pt x="152" y="576"/>
                  </a:lnTo>
                  <a:lnTo>
                    <a:pt x="168" y="576"/>
                  </a:lnTo>
                  <a:lnTo>
                    <a:pt x="168" y="576"/>
                  </a:lnTo>
                  <a:lnTo>
                    <a:pt x="160" y="568"/>
                  </a:lnTo>
                  <a:lnTo>
                    <a:pt x="160" y="560"/>
                  </a:lnTo>
                  <a:lnTo>
                    <a:pt x="184" y="544"/>
                  </a:lnTo>
                  <a:lnTo>
                    <a:pt x="200" y="536"/>
                  </a:lnTo>
                  <a:lnTo>
                    <a:pt x="200" y="536"/>
                  </a:lnTo>
                  <a:lnTo>
                    <a:pt x="200" y="528"/>
                  </a:lnTo>
                  <a:lnTo>
                    <a:pt x="216" y="504"/>
                  </a:lnTo>
                  <a:lnTo>
                    <a:pt x="248" y="480"/>
                  </a:lnTo>
                  <a:lnTo>
                    <a:pt x="248" y="480"/>
                  </a:lnTo>
                  <a:lnTo>
                    <a:pt x="256" y="472"/>
                  </a:lnTo>
                  <a:lnTo>
                    <a:pt x="256" y="464"/>
                  </a:lnTo>
                  <a:lnTo>
                    <a:pt x="256" y="456"/>
                  </a:lnTo>
                  <a:lnTo>
                    <a:pt x="240" y="456"/>
                  </a:lnTo>
                  <a:lnTo>
                    <a:pt x="240" y="448"/>
                  </a:lnTo>
                  <a:lnTo>
                    <a:pt x="248" y="432"/>
                  </a:lnTo>
                  <a:lnTo>
                    <a:pt x="272" y="416"/>
                  </a:lnTo>
                  <a:lnTo>
                    <a:pt x="272" y="416"/>
                  </a:lnTo>
                  <a:lnTo>
                    <a:pt x="272" y="400"/>
                  </a:lnTo>
                  <a:lnTo>
                    <a:pt x="288" y="360"/>
                  </a:lnTo>
                  <a:lnTo>
                    <a:pt x="312" y="36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12" y="376"/>
                  </a:lnTo>
                  <a:lnTo>
                    <a:pt x="288" y="376"/>
                  </a:lnTo>
                  <a:lnTo>
                    <a:pt x="288" y="400"/>
                  </a:lnTo>
                  <a:lnTo>
                    <a:pt x="296" y="408"/>
                  </a:lnTo>
                  <a:lnTo>
                    <a:pt x="296" y="408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8" y="440"/>
                  </a:lnTo>
                  <a:lnTo>
                    <a:pt x="288" y="440"/>
                  </a:lnTo>
                  <a:lnTo>
                    <a:pt x="288" y="448"/>
                  </a:lnTo>
                  <a:lnTo>
                    <a:pt x="296" y="440"/>
                  </a:lnTo>
                  <a:lnTo>
                    <a:pt x="304" y="432"/>
                  </a:lnTo>
                  <a:lnTo>
                    <a:pt x="320" y="416"/>
                  </a:lnTo>
                  <a:lnTo>
                    <a:pt x="328" y="416"/>
                  </a:lnTo>
                  <a:lnTo>
                    <a:pt x="336" y="408"/>
                  </a:lnTo>
                  <a:lnTo>
                    <a:pt x="344" y="400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36" y="376"/>
                  </a:lnTo>
                  <a:lnTo>
                    <a:pt x="336" y="368"/>
                  </a:lnTo>
                  <a:lnTo>
                    <a:pt x="336" y="368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68"/>
                  </a:lnTo>
                  <a:lnTo>
                    <a:pt x="368" y="360"/>
                  </a:lnTo>
                  <a:lnTo>
                    <a:pt x="368" y="360"/>
                  </a:lnTo>
                  <a:lnTo>
                    <a:pt x="392" y="368"/>
                  </a:lnTo>
                  <a:lnTo>
                    <a:pt x="392" y="368"/>
                  </a:lnTo>
                  <a:lnTo>
                    <a:pt x="400" y="384"/>
                  </a:lnTo>
                  <a:lnTo>
                    <a:pt x="400" y="384"/>
                  </a:lnTo>
                  <a:lnTo>
                    <a:pt x="408" y="368"/>
                  </a:lnTo>
                  <a:lnTo>
                    <a:pt x="408" y="368"/>
                  </a:lnTo>
                  <a:lnTo>
                    <a:pt x="424" y="392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48" y="376"/>
                  </a:lnTo>
                  <a:lnTo>
                    <a:pt x="480" y="376"/>
                  </a:lnTo>
                  <a:lnTo>
                    <a:pt x="496" y="376"/>
                  </a:lnTo>
                  <a:lnTo>
                    <a:pt x="496" y="376"/>
                  </a:lnTo>
                  <a:lnTo>
                    <a:pt x="496" y="376"/>
                  </a:lnTo>
                  <a:lnTo>
                    <a:pt x="504" y="368"/>
                  </a:lnTo>
                  <a:lnTo>
                    <a:pt x="512" y="376"/>
                  </a:lnTo>
                  <a:lnTo>
                    <a:pt x="512" y="384"/>
                  </a:lnTo>
                  <a:lnTo>
                    <a:pt x="536" y="384"/>
                  </a:lnTo>
                  <a:lnTo>
                    <a:pt x="544" y="384"/>
                  </a:lnTo>
                  <a:lnTo>
                    <a:pt x="568" y="400"/>
                  </a:lnTo>
                  <a:lnTo>
                    <a:pt x="576" y="408"/>
                  </a:lnTo>
                  <a:lnTo>
                    <a:pt x="592" y="408"/>
                  </a:lnTo>
                  <a:lnTo>
                    <a:pt x="592" y="400"/>
                  </a:lnTo>
                  <a:lnTo>
                    <a:pt x="576" y="384"/>
                  </a:lnTo>
                  <a:lnTo>
                    <a:pt x="576" y="384"/>
                  </a:lnTo>
                  <a:lnTo>
                    <a:pt x="584" y="376"/>
                  </a:lnTo>
                  <a:lnTo>
                    <a:pt x="584" y="376"/>
                  </a:lnTo>
                  <a:lnTo>
                    <a:pt x="592" y="384"/>
                  </a:lnTo>
                  <a:lnTo>
                    <a:pt x="600" y="392"/>
                  </a:lnTo>
                  <a:lnTo>
                    <a:pt x="608" y="392"/>
                  </a:lnTo>
                  <a:lnTo>
                    <a:pt x="608" y="392"/>
                  </a:lnTo>
                  <a:lnTo>
                    <a:pt x="608" y="392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592" y="368"/>
                  </a:lnTo>
                  <a:lnTo>
                    <a:pt x="600" y="360"/>
                  </a:lnTo>
                  <a:lnTo>
                    <a:pt x="600" y="360"/>
                  </a:lnTo>
                  <a:lnTo>
                    <a:pt x="616" y="392"/>
                  </a:lnTo>
                  <a:lnTo>
                    <a:pt x="616" y="392"/>
                  </a:lnTo>
                  <a:lnTo>
                    <a:pt x="632" y="384"/>
                  </a:lnTo>
                  <a:lnTo>
                    <a:pt x="632" y="384"/>
                  </a:lnTo>
                  <a:lnTo>
                    <a:pt x="640" y="392"/>
                  </a:lnTo>
                  <a:lnTo>
                    <a:pt x="648" y="400"/>
                  </a:lnTo>
                  <a:lnTo>
                    <a:pt x="664" y="432"/>
                  </a:lnTo>
                  <a:lnTo>
                    <a:pt x="672" y="432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704" y="440"/>
                  </a:lnTo>
                  <a:lnTo>
                    <a:pt x="704" y="440"/>
                  </a:lnTo>
                  <a:lnTo>
                    <a:pt x="704" y="448"/>
                  </a:lnTo>
                  <a:lnTo>
                    <a:pt x="704" y="456"/>
                  </a:lnTo>
                  <a:lnTo>
                    <a:pt x="704" y="456"/>
                  </a:lnTo>
                  <a:lnTo>
                    <a:pt x="720" y="440"/>
                  </a:lnTo>
                  <a:lnTo>
                    <a:pt x="728" y="440"/>
                  </a:lnTo>
                  <a:lnTo>
                    <a:pt x="728" y="448"/>
                  </a:lnTo>
                  <a:lnTo>
                    <a:pt x="744" y="464"/>
                  </a:lnTo>
                  <a:lnTo>
                    <a:pt x="744" y="472"/>
                  </a:lnTo>
                  <a:lnTo>
                    <a:pt x="744" y="48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69" name="Freeform 75">
              <a:extLst>
                <a:ext uri="{FF2B5EF4-FFF2-40B4-BE49-F238E27FC236}">
                  <a16:creationId xmlns:a16="http://schemas.microsoft.com/office/drawing/2014/main" id="{C8619A12-8FE9-4CF4-A042-64943F4D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938" y="5520393"/>
              <a:ext cx="46476" cy="47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32" h="32">
                  <a:moveTo>
                    <a:pt x="0" y="8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DA80E075-DAA0-479C-AC18-E01346CE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415" y="5568365"/>
              <a:ext cx="35171" cy="49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1" name="Freeform 79">
              <a:extLst>
                <a:ext uri="{FF2B5EF4-FFF2-40B4-BE49-F238E27FC236}">
                  <a16:creationId xmlns:a16="http://schemas.microsoft.com/office/drawing/2014/main" id="{9FC7FA90-050E-4D48-9CC9-A9D12299A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110" y="5520393"/>
              <a:ext cx="46476" cy="3630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32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2" name="Freeform 82">
              <a:extLst>
                <a:ext uri="{FF2B5EF4-FFF2-40B4-BE49-F238E27FC236}">
                  <a16:creationId xmlns:a16="http://schemas.microsoft.com/office/drawing/2014/main" id="{5C52ECC1-4B4C-4DF1-9846-3FA28E539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624" y="5604669"/>
              <a:ext cx="47733" cy="6093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32" h="40">
                  <a:moveTo>
                    <a:pt x="8" y="8"/>
                  </a:moveTo>
                  <a:lnTo>
                    <a:pt x="8" y="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3" name="Freeform 83">
              <a:extLst>
                <a:ext uri="{FF2B5EF4-FFF2-40B4-BE49-F238E27FC236}">
                  <a16:creationId xmlns:a16="http://schemas.microsoft.com/office/drawing/2014/main" id="{0A4AD3CF-6983-40E4-9C96-7DEDF4F89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795" y="5701910"/>
              <a:ext cx="59038" cy="363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40" h="24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4" name="Freeform 88">
              <a:extLst>
                <a:ext uri="{FF2B5EF4-FFF2-40B4-BE49-F238E27FC236}">
                  <a16:creationId xmlns:a16="http://schemas.microsoft.com/office/drawing/2014/main" id="{186485D1-A18F-4272-A15C-66388F51E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417" y="5665607"/>
              <a:ext cx="70343" cy="609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0"/>
                </a:cxn>
              </a:cxnLst>
              <a:rect l="0" t="0" r="r" b="b"/>
              <a:pathLst>
                <a:path w="48" h="40">
                  <a:moveTo>
                    <a:pt x="24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id="{B8CD7E13-35BF-40E5-B902-7728C59F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409" y="5896393"/>
              <a:ext cx="47733" cy="363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</a:cxnLst>
              <a:rect l="0" t="0" r="r" b="b"/>
              <a:pathLst>
                <a:path w="32" h="24">
                  <a:moveTo>
                    <a:pt x="24" y="0"/>
                  </a:move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6" name="Freeform 91">
              <a:extLst>
                <a:ext uri="{FF2B5EF4-FFF2-40B4-BE49-F238E27FC236}">
                  <a16:creationId xmlns:a16="http://schemas.microsoft.com/office/drawing/2014/main" id="{4DDF3BB2-3691-4A02-A8F4-744C889D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409" y="5896393"/>
              <a:ext cx="47733" cy="363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</a:cxnLst>
              <a:rect l="0" t="0" r="r" b="b"/>
              <a:pathLst>
                <a:path w="32" h="24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noFill/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7" name="Freeform 92">
              <a:extLst>
                <a:ext uri="{FF2B5EF4-FFF2-40B4-BE49-F238E27FC236}">
                  <a16:creationId xmlns:a16="http://schemas.microsoft.com/office/drawing/2014/main" id="{A74CED34-3A6E-407A-8B5B-4069A18E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933" y="5921028"/>
              <a:ext cx="46476" cy="3630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noFill/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8" name="Oval 93">
              <a:extLst>
                <a:ext uri="{FF2B5EF4-FFF2-40B4-BE49-F238E27FC236}">
                  <a16:creationId xmlns:a16="http://schemas.microsoft.com/office/drawing/2014/main" id="{76AF16DF-545B-491E-BE81-DAD5981B0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618" y="5860090"/>
              <a:ext cx="35171" cy="36304"/>
            </a:xfrm>
            <a:prstGeom prst="ellipse">
              <a:avLst/>
            </a:prstGeom>
            <a:grpFill/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79" name="Oval 94">
              <a:extLst>
                <a:ext uri="{FF2B5EF4-FFF2-40B4-BE49-F238E27FC236}">
                  <a16:creationId xmlns:a16="http://schemas.microsoft.com/office/drawing/2014/main" id="{D0735863-85CB-4975-B8DD-74C25DC7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05" y="5957331"/>
              <a:ext cx="36428" cy="36304"/>
            </a:xfrm>
            <a:prstGeom prst="ellipse">
              <a:avLst/>
            </a:prstGeom>
            <a:grpFill/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0" name="Oval 95">
              <a:extLst>
                <a:ext uri="{FF2B5EF4-FFF2-40B4-BE49-F238E27FC236}">
                  <a16:creationId xmlns:a16="http://schemas.microsoft.com/office/drawing/2014/main" id="{8A55FFFF-29DA-40BC-A943-7CF2FEB6D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076" y="5957331"/>
              <a:ext cx="35171" cy="36304"/>
            </a:xfrm>
            <a:prstGeom prst="ellipse">
              <a:avLst/>
            </a:prstGeom>
            <a:grpFill/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1" name="Oval 96">
              <a:extLst>
                <a:ext uri="{FF2B5EF4-FFF2-40B4-BE49-F238E27FC236}">
                  <a16:creationId xmlns:a16="http://schemas.microsoft.com/office/drawing/2014/main" id="{A0CC65DB-E029-4999-9E23-146C2B005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29" y="5945662"/>
              <a:ext cx="23866" cy="36304"/>
            </a:xfrm>
            <a:prstGeom prst="ellipse">
              <a:avLst/>
            </a:prstGeom>
            <a:grpFill/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2" name="Oval 97">
              <a:extLst>
                <a:ext uri="{FF2B5EF4-FFF2-40B4-BE49-F238E27FC236}">
                  <a16:creationId xmlns:a16="http://schemas.microsoft.com/office/drawing/2014/main" id="{E291EBFE-700F-42D8-9A2F-32DB583DC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999" y="5835455"/>
              <a:ext cx="23866" cy="24635"/>
            </a:xfrm>
            <a:prstGeom prst="ellipse">
              <a:avLst/>
            </a:prstGeom>
            <a:grpFill/>
            <a:ln w="635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3" name="Freeform 98">
              <a:extLst>
                <a:ext uri="{FF2B5EF4-FFF2-40B4-BE49-F238E27FC236}">
                  <a16:creationId xmlns:a16="http://schemas.microsoft.com/office/drawing/2014/main" id="{96F3A4CB-0A74-4889-8AEF-58C3DE51E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142" y="5532062"/>
              <a:ext cx="46476" cy="2463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" y="0"/>
                </a:cxn>
              </a:cxnLst>
              <a:rect l="0" t="0" r="r" b="b"/>
              <a:pathLst>
                <a:path w="32" h="16">
                  <a:moveTo>
                    <a:pt x="24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4" name="Freeform 99">
              <a:extLst>
                <a:ext uri="{FF2B5EF4-FFF2-40B4-BE49-F238E27FC236}">
                  <a16:creationId xmlns:a16="http://schemas.microsoft.com/office/drawing/2014/main" id="{7404CC29-E32B-4294-B08C-5FD79412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43" y="5945662"/>
              <a:ext cx="47733" cy="233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5" name="Freeform 101">
              <a:extLst>
                <a:ext uri="{FF2B5EF4-FFF2-40B4-BE49-F238E27FC236}">
                  <a16:creationId xmlns:a16="http://schemas.microsoft.com/office/drawing/2014/main" id="{8AABB127-0F7A-4A7A-A12F-8BD3E44C4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43" y="5945662"/>
              <a:ext cx="47733" cy="233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  <p:sp>
          <p:nvSpPr>
            <p:cNvPr id="86" name="Freeform 102">
              <a:extLst>
                <a:ext uri="{FF2B5EF4-FFF2-40B4-BE49-F238E27FC236}">
                  <a16:creationId xmlns:a16="http://schemas.microsoft.com/office/drawing/2014/main" id="{1651D040-4957-4109-BD84-77D544D0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38" y="5314240"/>
              <a:ext cx="59038" cy="60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E7982E"/>
                </a:solidFill>
              </a:endParaRPr>
            </a:p>
          </p:txBody>
        </p:sp>
      </p:grpSp>
      <p:sp>
        <p:nvSpPr>
          <p:cNvPr id="87" name="Alabama">
            <a:extLst>
              <a:ext uri="{FF2B5EF4-FFF2-40B4-BE49-F238E27FC236}">
                <a16:creationId xmlns:a16="http://schemas.microsoft.com/office/drawing/2014/main" id="{A4F72598-EAA4-41E7-9F8E-768F9F9741DD}"/>
              </a:ext>
            </a:extLst>
          </p:cNvPr>
          <p:cNvSpPr>
            <a:spLocks/>
          </p:cNvSpPr>
          <p:nvPr/>
        </p:nvSpPr>
        <p:spPr bwMode="auto">
          <a:xfrm>
            <a:off x="5783013" y="4371037"/>
            <a:ext cx="470906" cy="764967"/>
          </a:xfrm>
          <a:custGeom>
            <a:avLst/>
            <a:gdLst/>
            <a:ahLst/>
            <a:cxnLst>
              <a:cxn ang="0">
                <a:pos x="40" y="496"/>
              </a:cxn>
              <a:cxn ang="0">
                <a:pos x="40" y="496"/>
              </a:cxn>
              <a:cxn ang="0">
                <a:pos x="48" y="488"/>
              </a:cxn>
              <a:cxn ang="0">
                <a:pos x="48" y="488"/>
              </a:cxn>
              <a:cxn ang="0">
                <a:pos x="40" y="480"/>
              </a:cxn>
              <a:cxn ang="0">
                <a:pos x="40" y="480"/>
              </a:cxn>
              <a:cxn ang="0">
                <a:pos x="48" y="448"/>
              </a:cxn>
              <a:cxn ang="0">
                <a:pos x="48" y="448"/>
              </a:cxn>
              <a:cxn ang="0">
                <a:pos x="56" y="448"/>
              </a:cxn>
              <a:cxn ang="0">
                <a:pos x="56" y="448"/>
              </a:cxn>
              <a:cxn ang="0">
                <a:pos x="56" y="480"/>
              </a:cxn>
              <a:cxn ang="0">
                <a:pos x="56" y="480"/>
              </a:cxn>
              <a:cxn ang="0">
                <a:pos x="72" y="496"/>
              </a:cxn>
              <a:cxn ang="0">
                <a:pos x="72" y="496"/>
              </a:cxn>
              <a:cxn ang="0">
                <a:pos x="56" y="504"/>
              </a:cxn>
              <a:cxn ang="0">
                <a:pos x="56" y="504"/>
              </a:cxn>
              <a:cxn ang="0">
                <a:pos x="64" y="504"/>
              </a:cxn>
              <a:cxn ang="0">
                <a:pos x="80" y="496"/>
              </a:cxn>
              <a:cxn ang="0">
                <a:pos x="88" y="496"/>
              </a:cxn>
              <a:cxn ang="0">
                <a:pos x="88" y="496"/>
              </a:cxn>
              <a:cxn ang="0">
                <a:pos x="88" y="488"/>
              </a:cxn>
              <a:cxn ang="0">
                <a:pos x="88" y="488"/>
              </a:cxn>
              <a:cxn ang="0">
                <a:pos x="96" y="480"/>
              </a:cxn>
              <a:cxn ang="0">
                <a:pos x="96" y="480"/>
              </a:cxn>
              <a:cxn ang="0">
                <a:pos x="104" y="472"/>
              </a:cxn>
              <a:cxn ang="0">
                <a:pos x="96" y="464"/>
              </a:cxn>
              <a:cxn ang="0">
                <a:pos x="96" y="464"/>
              </a:cxn>
              <a:cxn ang="0">
                <a:pos x="104" y="464"/>
              </a:cxn>
              <a:cxn ang="0">
                <a:pos x="104" y="448"/>
              </a:cxn>
              <a:cxn ang="0">
                <a:pos x="88" y="440"/>
              </a:cxn>
              <a:cxn ang="0">
                <a:pos x="80" y="440"/>
              </a:cxn>
              <a:cxn ang="0">
                <a:pos x="80" y="440"/>
              </a:cxn>
              <a:cxn ang="0">
                <a:pos x="80" y="424"/>
              </a:cxn>
              <a:cxn ang="0">
                <a:pos x="80" y="424"/>
              </a:cxn>
              <a:cxn ang="0">
                <a:pos x="304" y="400"/>
              </a:cxn>
              <a:cxn ang="0">
                <a:pos x="304" y="400"/>
              </a:cxn>
              <a:cxn ang="0">
                <a:pos x="288" y="368"/>
              </a:cxn>
              <a:cxn ang="0">
                <a:pos x="288" y="368"/>
              </a:cxn>
              <a:cxn ang="0">
                <a:pos x="288" y="360"/>
              </a:cxn>
              <a:cxn ang="0">
                <a:pos x="288" y="344"/>
              </a:cxn>
              <a:cxn ang="0">
                <a:pos x="280" y="336"/>
              </a:cxn>
              <a:cxn ang="0">
                <a:pos x="280" y="312"/>
              </a:cxn>
              <a:cxn ang="0">
                <a:pos x="280" y="304"/>
              </a:cxn>
              <a:cxn ang="0">
                <a:pos x="280" y="280"/>
              </a:cxn>
              <a:cxn ang="0">
                <a:pos x="296" y="272"/>
              </a:cxn>
              <a:cxn ang="0">
                <a:pos x="288" y="264"/>
              </a:cxn>
              <a:cxn ang="0">
                <a:pos x="288" y="248"/>
              </a:cxn>
              <a:cxn ang="0">
                <a:pos x="280" y="240"/>
              </a:cxn>
              <a:cxn ang="0">
                <a:pos x="280" y="240"/>
              </a:cxn>
              <a:cxn ang="0">
                <a:pos x="264" y="208"/>
              </a:cxn>
              <a:cxn ang="0">
                <a:pos x="208" y="0"/>
              </a:cxn>
              <a:cxn ang="0">
                <a:pos x="208" y="0"/>
              </a:cxn>
              <a:cxn ang="0">
                <a:pos x="0" y="16"/>
              </a:cxn>
              <a:cxn ang="0">
                <a:pos x="0" y="16"/>
              </a:cxn>
              <a:cxn ang="0">
                <a:pos x="0" y="336"/>
              </a:cxn>
              <a:cxn ang="0">
                <a:pos x="0" y="336"/>
              </a:cxn>
              <a:cxn ang="0">
                <a:pos x="16" y="488"/>
              </a:cxn>
              <a:cxn ang="0">
                <a:pos x="16" y="488"/>
              </a:cxn>
              <a:cxn ang="0">
                <a:pos x="32" y="488"/>
              </a:cxn>
              <a:cxn ang="0">
                <a:pos x="32" y="488"/>
              </a:cxn>
              <a:cxn ang="0">
                <a:pos x="40" y="496"/>
              </a:cxn>
            </a:cxnLst>
            <a:rect l="0" t="0" r="r" b="b"/>
            <a:pathLst>
              <a:path w="304" h="504">
                <a:moveTo>
                  <a:pt x="40" y="496"/>
                </a:moveTo>
                <a:lnTo>
                  <a:pt x="40" y="496"/>
                </a:lnTo>
                <a:lnTo>
                  <a:pt x="48" y="488"/>
                </a:lnTo>
                <a:lnTo>
                  <a:pt x="48" y="488"/>
                </a:lnTo>
                <a:lnTo>
                  <a:pt x="40" y="480"/>
                </a:lnTo>
                <a:lnTo>
                  <a:pt x="40" y="480"/>
                </a:lnTo>
                <a:lnTo>
                  <a:pt x="48" y="448"/>
                </a:lnTo>
                <a:lnTo>
                  <a:pt x="48" y="448"/>
                </a:lnTo>
                <a:lnTo>
                  <a:pt x="56" y="448"/>
                </a:lnTo>
                <a:lnTo>
                  <a:pt x="56" y="448"/>
                </a:lnTo>
                <a:lnTo>
                  <a:pt x="56" y="480"/>
                </a:lnTo>
                <a:lnTo>
                  <a:pt x="56" y="480"/>
                </a:lnTo>
                <a:lnTo>
                  <a:pt x="72" y="496"/>
                </a:lnTo>
                <a:lnTo>
                  <a:pt x="72" y="496"/>
                </a:lnTo>
                <a:lnTo>
                  <a:pt x="56" y="504"/>
                </a:lnTo>
                <a:lnTo>
                  <a:pt x="56" y="504"/>
                </a:lnTo>
                <a:lnTo>
                  <a:pt x="64" y="504"/>
                </a:lnTo>
                <a:lnTo>
                  <a:pt x="80" y="496"/>
                </a:lnTo>
                <a:lnTo>
                  <a:pt x="88" y="496"/>
                </a:lnTo>
                <a:lnTo>
                  <a:pt x="88" y="496"/>
                </a:lnTo>
                <a:lnTo>
                  <a:pt x="88" y="488"/>
                </a:lnTo>
                <a:lnTo>
                  <a:pt x="88" y="488"/>
                </a:lnTo>
                <a:lnTo>
                  <a:pt x="96" y="480"/>
                </a:lnTo>
                <a:lnTo>
                  <a:pt x="96" y="480"/>
                </a:lnTo>
                <a:lnTo>
                  <a:pt x="104" y="472"/>
                </a:lnTo>
                <a:lnTo>
                  <a:pt x="96" y="464"/>
                </a:lnTo>
                <a:lnTo>
                  <a:pt x="96" y="464"/>
                </a:lnTo>
                <a:lnTo>
                  <a:pt x="104" y="464"/>
                </a:lnTo>
                <a:lnTo>
                  <a:pt x="104" y="448"/>
                </a:lnTo>
                <a:lnTo>
                  <a:pt x="88" y="440"/>
                </a:lnTo>
                <a:lnTo>
                  <a:pt x="80" y="440"/>
                </a:lnTo>
                <a:lnTo>
                  <a:pt x="80" y="440"/>
                </a:lnTo>
                <a:lnTo>
                  <a:pt x="80" y="424"/>
                </a:lnTo>
                <a:lnTo>
                  <a:pt x="80" y="424"/>
                </a:lnTo>
                <a:lnTo>
                  <a:pt x="304" y="400"/>
                </a:lnTo>
                <a:lnTo>
                  <a:pt x="304" y="400"/>
                </a:lnTo>
                <a:lnTo>
                  <a:pt x="288" y="368"/>
                </a:lnTo>
                <a:lnTo>
                  <a:pt x="288" y="368"/>
                </a:lnTo>
                <a:lnTo>
                  <a:pt x="288" y="360"/>
                </a:lnTo>
                <a:lnTo>
                  <a:pt x="288" y="344"/>
                </a:lnTo>
                <a:lnTo>
                  <a:pt x="280" y="336"/>
                </a:lnTo>
                <a:lnTo>
                  <a:pt x="280" y="312"/>
                </a:lnTo>
                <a:lnTo>
                  <a:pt x="280" y="304"/>
                </a:lnTo>
                <a:lnTo>
                  <a:pt x="280" y="280"/>
                </a:lnTo>
                <a:lnTo>
                  <a:pt x="296" y="272"/>
                </a:lnTo>
                <a:lnTo>
                  <a:pt x="288" y="264"/>
                </a:lnTo>
                <a:lnTo>
                  <a:pt x="288" y="248"/>
                </a:lnTo>
                <a:lnTo>
                  <a:pt x="280" y="240"/>
                </a:lnTo>
                <a:lnTo>
                  <a:pt x="280" y="240"/>
                </a:lnTo>
                <a:lnTo>
                  <a:pt x="264" y="208"/>
                </a:lnTo>
                <a:lnTo>
                  <a:pt x="208" y="0"/>
                </a:lnTo>
                <a:lnTo>
                  <a:pt x="208" y="0"/>
                </a:lnTo>
                <a:lnTo>
                  <a:pt x="0" y="16"/>
                </a:lnTo>
                <a:lnTo>
                  <a:pt x="0" y="16"/>
                </a:lnTo>
                <a:lnTo>
                  <a:pt x="0" y="336"/>
                </a:lnTo>
                <a:lnTo>
                  <a:pt x="0" y="336"/>
                </a:lnTo>
                <a:lnTo>
                  <a:pt x="16" y="488"/>
                </a:lnTo>
                <a:lnTo>
                  <a:pt x="16" y="488"/>
                </a:lnTo>
                <a:lnTo>
                  <a:pt x="32" y="488"/>
                </a:lnTo>
                <a:lnTo>
                  <a:pt x="32" y="488"/>
                </a:lnTo>
                <a:lnTo>
                  <a:pt x="40" y="496"/>
                </a:lnTo>
                <a:close/>
              </a:path>
            </a:pathLst>
          </a:custGeom>
          <a:solidFill>
            <a:srgbClr val="007896"/>
          </a:solidFill>
          <a:ln w="6350" cmpd="sng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E7982E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DA7E2B3-D4B3-4019-96D1-DC12BBC6773B}"/>
              </a:ext>
            </a:extLst>
          </p:cNvPr>
          <p:cNvSpPr/>
          <p:nvPr/>
        </p:nvSpPr>
        <p:spPr>
          <a:xfrm>
            <a:off x="7014027" y="3527926"/>
            <a:ext cx="223549" cy="206912"/>
          </a:xfrm>
          <a:prstGeom prst="star5">
            <a:avLst/>
          </a:prstGeom>
          <a:solidFill>
            <a:srgbClr val="0078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83EB9A6-48CA-44DA-9FE3-26650727AFA0}"/>
              </a:ext>
            </a:extLst>
          </p:cNvPr>
          <p:cNvSpPr/>
          <p:nvPr/>
        </p:nvSpPr>
        <p:spPr>
          <a:xfrm>
            <a:off x="139321" y="6221273"/>
            <a:ext cx="231751" cy="174082"/>
          </a:xfrm>
          <a:prstGeom prst="rect">
            <a:avLst/>
          </a:prstGeom>
          <a:solidFill>
            <a:srgbClr val="007896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347675-17AB-401D-ABD1-C97C0057CE16}"/>
              </a:ext>
            </a:extLst>
          </p:cNvPr>
          <p:cNvSpPr txBox="1"/>
          <p:nvPr/>
        </p:nvSpPr>
        <p:spPr>
          <a:xfrm>
            <a:off x="327880" y="6134871"/>
            <a:ext cx="1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666666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States with members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EDBB9AE-CAEB-4FEE-8D0B-0016E0662C32}"/>
              </a:ext>
            </a:extLst>
          </p:cNvPr>
          <p:cNvSpPr txBox="1"/>
          <p:nvPr/>
        </p:nvSpPr>
        <p:spPr>
          <a:xfrm>
            <a:off x="6703522" y="6567460"/>
            <a:ext cx="1961846" cy="211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/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PIE Network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199703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>
            <a:spLocks noGrp="1"/>
          </p:cNvSpPr>
          <p:nvPr>
            <p:ph type="ctrTitle"/>
          </p:nvPr>
        </p:nvSpPr>
        <p:spPr>
          <a:xfrm>
            <a:off x="134296" y="121086"/>
            <a:ext cx="8349827" cy="128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99F1C"/>
                </a:solidFill>
              </a:rPr>
              <a:t>For the last decade this influential Network of education advocates has been successfully driving policy to change the game for students</a:t>
            </a:r>
            <a:endParaRPr sz="2500" dirty="0">
              <a:solidFill>
                <a:srgbClr val="F99F1C"/>
              </a:solidFill>
              <a:latin typeface="Helvetica Neue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99F1C"/>
              </a:solidFill>
              <a:latin typeface="Helvetica Neue" panose="020B060402020202020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99F1C"/>
              </a:solidFill>
              <a:latin typeface="Helvetica Neue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AB2381-C788-4D8F-94E8-60DC86A7ACD7}"/>
              </a:ext>
            </a:extLst>
          </p:cNvPr>
          <p:cNvSpPr/>
          <p:nvPr/>
        </p:nvSpPr>
        <p:spPr>
          <a:xfrm>
            <a:off x="2624079" y="1421556"/>
            <a:ext cx="5943600" cy="1752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We envision a powerful network of champions for education reform working together across the country to advocate for policies that ensure all kids have the schools they deserve.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885592-E9C9-493C-B202-EFFAAF17F4A4}"/>
              </a:ext>
            </a:extLst>
          </p:cNvPr>
          <p:cNvSpPr/>
          <p:nvPr/>
        </p:nvSpPr>
        <p:spPr>
          <a:xfrm>
            <a:off x="2644861" y="3533257"/>
            <a:ext cx="5562600" cy="17550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The PIE Network’s mission is to connect state­‐level education advocacy organizations with colleagues across the country to amplify their voices and maximize their impact.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F4AA48-70ED-41F9-8A0C-2D5BAEB8A2F0}"/>
              </a:ext>
            </a:extLst>
          </p:cNvPr>
          <p:cNvCxnSpPr>
            <a:cxnSpLocks/>
          </p:cNvCxnSpPr>
          <p:nvPr/>
        </p:nvCxnSpPr>
        <p:spPr>
          <a:xfrm flipV="1">
            <a:off x="576321" y="3186072"/>
            <a:ext cx="8258344" cy="245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AF526DE-92D1-41D0-8C62-B70F29282020}"/>
              </a:ext>
            </a:extLst>
          </p:cNvPr>
          <p:cNvSpPr/>
          <p:nvPr/>
        </p:nvSpPr>
        <p:spPr>
          <a:xfrm>
            <a:off x="437362" y="1956890"/>
            <a:ext cx="2110208" cy="6719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300" normalizeH="0" baseline="0" noProof="0" dirty="0">
                <a:ln>
                  <a:noFill/>
                </a:ln>
                <a:solidFill>
                  <a:srgbClr val="007896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PRIOR </a:t>
            </a:r>
          </a:p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300" normalizeH="0" baseline="0" noProof="0" dirty="0">
                <a:ln>
                  <a:noFill/>
                </a:ln>
                <a:solidFill>
                  <a:srgbClr val="007896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48EB0D-F4F9-4320-B9E0-504D9DB0BC68}"/>
              </a:ext>
            </a:extLst>
          </p:cNvPr>
          <p:cNvSpPr/>
          <p:nvPr/>
        </p:nvSpPr>
        <p:spPr>
          <a:xfrm>
            <a:off x="513871" y="3942235"/>
            <a:ext cx="2110208" cy="6719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300" normalizeH="0" baseline="0" noProof="0" dirty="0">
                <a:ln>
                  <a:noFill/>
                </a:ln>
                <a:solidFill>
                  <a:srgbClr val="007896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PRIOR</a:t>
            </a:r>
          </a:p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300" normalizeH="0" baseline="0" noProof="0" dirty="0">
                <a:ln>
                  <a:noFill/>
                </a:ln>
                <a:solidFill>
                  <a:srgbClr val="007896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MISSION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0137416-4FB1-44C1-AFD6-048BE1451F27}"/>
              </a:ext>
            </a:extLst>
          </p:cNvPr>
          <p:cNvSpPr txBox="1">
            <a:spLocks/>
          </p:cNvSpPr>
          <p:nvPr/>
        </p:nvSpPr>
        <p:spPr>
          <a:xfrm>
            <a:off x="6553491" y="6475227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3FA78E-A4AE-44C3-98D7-CC80122DC973}"/>
              </a:ext>
            </a:extLst>
          </p:cNvPr>
          <p:cNvSpPr/>
          <p:nvPr/>
        </p:nvSpPr>
        <p:spPr bwMode="auto">
          <a:xfrm>
            <a:off x="0" y="5436444"/>
            <a:ext cx="9144000" cy="105595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With the significant shift in the education policy environment there  is an opportunity, a sense of urgency, and an imperative for the Network to refresh its vision, mission, and strategic work to succeed in their efforts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35018998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4" descr="Cover.jpg"/>
          <p:cNvPicPr preferRelativeResize="0"/>
          <p:nvPr/>
        </p:nvPicPr>
        <p:blipFill rotWithShape="1">
          <a:blip r:embed="rId3">
            <a:alphaModFix/>
          </a:blip>
          <a:srcRect t="91279"/>
          <a:stretch/>
        </p:blipFill>
        <p:spPr>
          <a:xfrm>
            <a:off x="0" y="6271129"/>
            <a:ext cx="9143999" cy="598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4"/>
          <p:cNvSpPr txBox="1">
            <a:spLocks noGrp="1"/>
          </p:cNvSpPr>
          <p:nvPr>
            <p:ph type="ctrTitle"/>
          </p:nvPr>
        </p:nvSpPr>
        <p:spPr>
          <a:xfrm>
            <a:off x="134296" y="121086"/>
            <a:ext cx="8873225" cy="128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99F1C"/>
                </a:solidFill>
                <a:latin typeface="Helvetica Neue" panose="020B0604020202020204" charset="0"/>
              </a:rPr>
              <a:t>This strategic plan is a result of a full year of work, informed by deep levels of engagement with members of the Board, staff, funders, partners, and stakeholders</a:t>
            </a:r>
            <a:endParaRPr sz="5400" dirty="0">
              <a:solidFill>
                <a:srgbClr val="F99F1C"/>
              </a:solidFill>
              <a:latin typeface="Helvetica Neue" panose="020B060402020202020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99F1C"/>
              </a:solidFill>
              <a:latin typeface="Helvetica Neue" panose="020B060402020202020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79381-0375-46E1-B2B8-A98E4D3AD4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70141" y="6371214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9CE628E-635B-40F1-9D29-9145115AA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604974"/>
              </p:ext>
            </p:extLst>
          </p:nvPr>
        </p:nvGraphicFramePr>
        <p:xfrm>
          <a:off x="0" y="2165248"/>
          <a:ext cx="9143999" cy="81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C2395889-4E6A-4DE0-A5C4-16C2149D87DA}"/>
              </a:ext>
            </a:extLst>
          </p:cNvPr>
          <p:cNvSpPr/>
          <p:nvPr/>
        </p:nvSpPr>
        <p:spPr>
          <a:xfrm>
            <a:off x="1791089" y="5070889"/>
            <a:ext cx="1530473" cy="750478"/>
          </a:xfrm>
          <a:prstGeom prst="rect">
            <a:avLst/>
          </a:prstGeom>
          <a:solidFill>
            <a:srgbClr val="007896"/>
          </a:solidFill>
          <a:ln>
            <a:solidFill>
              <a:srgbClr val="0078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 Planning Committee formed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39341-4E2E-4804-A0C0-FB85F6D667A7}"/>
              </a:ext>
            </a:extLst>
          </p:cNvPr>
          <p:cNvSpPr txBox="1"/>
          <p:nvPr/>
        </p:nvSpPr>
        <p:spPr>
          <a:xfrm>
            <a:off x="1791091" y="3046926"/>
            <a:ext cx="1530475" cy="2023475"/>
          </a:xfrm>
          <a:prstGeom prst="rect">
            <a:avLst/>
          </a:prstGeom>
          <a:noFill/>
          <a:ln>
            <a:solidFill>
              <a:srgbClr val="007896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982E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Collected research to understand the history of the PIE Network and its current context.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28B3C7-84E1-42BB-A2C4-B5BD76B963DB}"/>
              </a:ext>
            </a:extLst>
          </p:cNvPr>
          <p:cNvSpPr/>
          <p:nvPr/>
        </p:nvSpPr>
        <p:spPr>
          <a:xfrm>
            <a:off x="3455739" y="5070401"/>
            <a:ext cx="1705950" cy="750966"/>
          </a:xfrm>
          <a:prstGeom prst="rect">
            <a:avLst/>
          </a:prstGeom>
          <a:solidFill>
            <a:srgbClr val="007896"/>
          </a:solidFill>
          <a:ln>
            <a:solidFill>
              <a:srgbClr val="0078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8/7: SPC met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DA4E5-5BDC-4EE3-94AC-E50956AF68E0}"/>
              </a:ext>
            </a:extLst>
          </p:cNvPr>
          <p:cNvSpPr txBox="1"/>
          <p:nvPr/>
        </p:nvSpPr>
        <p:spPr>
          <a:xfrm>
            <a:off x="3455740" y="3046926"/>
            <a:ext cx="1705949" cy="2023475"/>
          </a:xfrm>
          <a:prstGeom prst="rect">
            <a:avLst/>
          </a:prstGeom>
          <a:noFill/>
          <a:ln>
            <a:solidFill>
              <a:srgbClr val="007896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982E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Interviewed Board members, members, funders, and additional stakeholders to understand the Network’s strengths, areas of growth, and member needs.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7C1021-8DE2-4D9D-9293-C038AE78422E}"/>
              </a:ext>
            </a:extLst>
          </p:cNvPr>
          <p:cNvSpPr/>
          <p:nvPr/>
        </p:nvSpPr>
        <p:spPr>
          <a:xfrm>
            <a:off x="5295863" y="5062162"/>
            <a:ext cx="1747308" cy="750965"/>
          </a:xfrm>
          <a:prstGeom prst="rect">
            <a:avLst/>
          </a:prstGeom>
          <a:solidFill>
            <a:srgbClr val="007896"/>
          </a:solidFill>
          <a:ln>
            <a:solidFill>
              <a:srgbClr val="0078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9/23: SPC 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9/24: Board 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11/15: SPC meeting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76C12F-6784-4244-A11E-BAAB6069507E}"/>
              </a:ext>
            </a:extLst>
          </p:cNvPr>
          <p:cNvSpPr txBox="1"/>
          <p:nvPr/>
        </p:nvSpPr>
        <p:spPr>
          <a:xfrm>
            <a:off x="5295863" y="3038688"/>
            <a:ext cx="1747308" cy="2023475"/>
          </a:xfrm>
          <a:prstGeom prst="rect">
            <a:avLst/>
          </a:prstGeom>
          <a:noFill/>
          <a:ln>
            <a:solidFill>
              <a:srgbClr val="007896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982E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Facilitated Strategic Planning Committee meetings and September Board meeting to solicit feedback on emerging strategies and language; developed draft plan.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E04675-A337-4CC2-A9E8-5CD790E9D3CD}"/>
              </a:ext>
            </a:extLst>
          </p:cNvPr>
          <p:cNvSpPr/>
          <p:nvPr/>
        </p:nvSpPr>
        <p:spPr>
          <a:xfrm>
            <a:off x="7220930" y="5062162"/>
            <a:ext cx="1588627" cy="733520"/>
          </a:xfrm>
          <a:prstGeom prst="rect">
            <a:avLst/>
          </a:prstGeom>
          <a:solidFill>
            <a:srgbClr val="007896"/>
          </a:solidFill>
          <a:ln>
            <a:solidFill>
              <a:srgbClr val="0078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development and 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780F95-6AF2-4FF0-ABAF-FE0496582C1B}"/>
              </a:ext>
            </a:extLst>
          </p:cNvPr>
          <p:cNvSpPr txBox="1"/>
          <p:nvPr/>
        </p:nvSpPr>
        <p:spPr>
          <a:xfrm>
            <a:off x="7220932" y="3046926"/>
            <a:ext cx="1588626" cy="2023475"/>
          </a:xfrm>
          <a:prstGeom prst="rect">
            <a:avLst/>
          </a:prstGeom>
          <a:noFill/>
          <a:ln>
            <a:solidFill>
              <a:srgbClr val="007896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982E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Finalize plan. Facilitate final session with the Board to review strategies.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9CE908-CBC7-4EB1-8415-E9A47CF36862}"/>
              </a:ext>
            </a:extLst>
          </p:cNvPr>
          <p:cNvSpPr/>
          <p:nvPr/>
        </p:nvSpPr>
        <p:spPr>
          <a:xfrm>
            <a:off x="126441" y="5070976"/>
            <a:ext cx="1530471" cy="750391"/>
          </a:xfrm>
          <a:prstGeom prst="rect">
            <a:avLst/>
          </a:prstGeom>
          <a:solidFill>
            <a:srgbClr val="F99F1C"/>
          </a:solidFill>
          <a:ln>
            <a:solidFill>
              <a:srgbClr val="F99F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1/1: Jennifer Alexander began as ED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44D075-4002-4C28-BAB5-A130DF88B1CD}"/>
              </a:ext>
            </a:extLst>
          </p:cNvPr>
          <p:cNvSpPr txBox="1"/>
          <p:nvPr/>
        </p:nvSpPr>
        <p:spPr>
          <a:xfrm>
            <a:off x="126443" y="3046926"/>
            <a:ext cx="1530473" cy="2023475"/>
          </a:xfrm>
          <a:prstGeom prst="rect">
            <a:avLst/>
          </a:prstGeom>
          <a:noFill/>
          <a:ln>
            <a:solidFill>
              <a:srgbClr val="F99F1C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7982E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New Executive Director talked to more than 100 members, partners, funders and friends 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PIE Network to understand current needs.</a:t>
            </a:r>
          </a:p>
        </p:txBody>
      </p:sp>
    </p:spTree>
    <p:extLst>
      <p:ext uri="{BB962C8B-B14F-4D97-AF65-F5344CB8AC3E}">
        <p14:creationId xmlns:p14="http://schemas.microsoft.com/office/powerpoint/2010/main" val="8473769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>
            <a:spLocks noGrp="1"/>
          </p:cNvSpPr>
          <p:nvPr>
            <p:ph type="ctrTitle"/>
          </p:nvPr>
        </p:nvSpPr>
        <p:spPr>
          <a:xfrm>
            <a:off x="265178" y="128766"/>
            <a:ext cx="8925003" cy="87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F99F1C"/>
                </a:solidFill>
                <a:cs typeface="Calibri" panose="020F0502020204030204" pitchFamily="34" charset="0"/>
              </a:rPr>
              <a:t>The PIE Network’s vision and mission now sets a course for the future, with success for </a:t>
            </a:r>
            <a:r>
              <a:rPr lang="en-US" sz="2600" i="1" dirty="0">
                <a:solidFill>
                  <a:srgbClr val="F99F1C"/>
                </a:solidFill>
                <a:cs typeface="Calibri" panose="020F0502020204030204" pitchFamily="34" charset="0"/>
              </a:rPr>
              <a:t>every</a:t>
            </a:r>
            <a:r>
              <a:rPr lang="en-US" sz="2600" dirty="0">
                <a:solidFill>
                  <a:srgbClr val="F99F1C"/>
                </a:solidFill>
                <a:cs typeface="Calibri" panose="020F0502020204030204" pitchFamily="34" charset="0"/>
              </a:rPr>
              <a:t> student in </a:t>
            </a:r>
            <a:r>
              <a:rPr lang="en-US" sz="2600" i="1" dirty="0">
                <a:solidFill>
                  <a:srgbClr val="F99F1C"/>
                </a:solidFill>
                <a:cs typeface="Calibri" panose="020F0502020204030204" pitchFamily="34" charset="0"/>
              </a:rPr>
              <a:t>every</a:t>
            </a:r>
            <a:r>
              <a:rPr lang="en-US" sz="2600" dirty="0">
                <a:solidFill>
                  <a:srgbClr val="F99F1C"/>
                </a:solidFill>
                <a:cs typeface="Calibri" panose="020F0502020204030204" pitchFamily="34" charset="0"/>
              </a:rPr>
              <a:t> community as the North Star</a:t>
            </a:r>
            <a:endParaRPr sz="2600" dirty="0">
              <a:solidFill>
                <a:srgbClr val="F99F1C"/>
              </a:solidFill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86FC3BC-6AC1-4F7C-B1A9-17092C22FA2F}"/>
              </a:ext>
            </a:extLst>
          </p:cNvPr>
          <p:cNvSpPr txBox="1">
            <a:spLocks/>
          </p:cNvSpPr>
          <p:nvPr/>
        </p:nvSpPr>
        <p:spPr>
          <a:xfrm>
            <a:off x="6553491" y="6475227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842AEF-C366-44EA-8B86-F245A1F3CFD2}"/>
              </a:ext>
            </a:extLst>
          </p:cNvPr>
          <p:cNvSpPr/>
          <p:nvPr/>
        </p:nvSpPr>
        <p:spPr bwMode="auto">
          <a:xfrm>
            <a:off x="5134122" y="1827679"/>
            <a:ext cx="3487161" cy="191660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1D1BEE-E75A-4533-9D15-460D5736DFA7}"/>
              </a:ext>
            </a:extLst>
          </p:cNvPr>
          <p:cNvSpPr/>
          <p:nvPr/>
        </p:nvSpPr>
        <p:spPr bwMode="auto">
          <a:xfrm>
            <a:off x="5134121" y="4151453"/>
            <a:ext cx="3487161" cy="214332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pic>
        <p:nvPicPr>
          <p:cNvPr id="31" name="Picture 2" descr="http://www.belatrixsf.com/wp-content/uploads/2013/05/vision_icon.jpg">
            <a:extLst>
              <a:ext uri="{FF2B5EF4-FFF2-40B4-BE49-F238E27FC236}">
                <a16:creationId xmlns:a16="http://schemas.microsoft.com/office/drawing/2014/main" id="{BECF57DC-825D-4FF7-A66E-3F7BF86A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0" y="4599809"/>
            <a:ext cx="914400" cy="872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aiesec.hk/wordpress/wp-content/uploads/2014/08/leadership-icon.png">
            <a:extLst>
              <a:ext uri="{FF2B5EF4-FFF2-40B4-BE49-F238E27FC236}">
                <a16:creationId xmlns:a16="http://schemas.microsoft.com/office/drawing/2014/main" id="{893FECF4-F4E0-4591-A435-8AB91BCB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1" y="21643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A1F70-43BD-46C1-A05C-BCC11D1A386D}"/>
              </a:ext>
            </a:extLst>
          </p:cNvPr>
          <p:cNvSpPr/>
          <p:nvPr/>
        </p:nvSpPr>
        <p:spPr>
          <a:xfrm>
            <a:off x="2527855" y="1577257"/>
            <a:ext cx="5442913" cy="1752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Every student, in every community, has the educational opportunities and experiences necessary to achieve a future without limits.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8C0150-AA4A-4164-BF2E-8607E81862A4}"/>
              </a:ext>
            </a:extLst>
          </p:cNvPr>
          <p:cNvSpPr/>
          <p:nvPr/>
        </p:nvSpPr>
        <p:spPr>
          <a:xfrm>
            <a:off x="2275706" y="3958482"/>
            <a:ext cx="6318252" cy="17550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The PIE Network connects, strengthens, and catalyzes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the work of education advocates across communities, states, and ideological lines. Our members 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powerful and diverse champions for students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whose organizations lead efforts to transform education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so that every learner can succeed.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F0EC08-0B5C-4C08-9E9F-57E303E49ADE}"/>
              </a:ext>
            </a:extLst>
          </p:cNvPr>
          <p:cNvSpPr/>
          <p:nvPr/>
        </p:nvSpPr>
        <p:spPr>
          <a:xfrm>
            <a:off x="70481" y="1587015"/>
            <a:ext cx="2110208" cy="6719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300" normalizeH="0" baseline="0" noProof="0" dirty="0">
                <a:ln>
                  <a:noFill/>
                </a:ln>
                <a:solidFill>
                  <a:srgbClr val="166A6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B8ADBF-6FD1-46E2-B3DB-4723A83A3A40}"/>
              </a:ext>
            </a:extLst>
          </p:cNvPr>
          <p:cNvSpPr/>
          <p:nvPr/>
        </p:nvSpPr>
        <p:spPr>
          <a:xfrm>
            <a:off x="191894" y="3927850"/>
            <a:ext cx="2110208" cy="6719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300" normalizeH="0" baseline="0" noProof="0" dirty="0">
                <a:ln>
                  <a:noFill/>
                </a:ln>
                <a:solidFill>
                  <a:srgbClr val="166A6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MISSION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64CADC-15AD-4AF8-A1A4-41F6D54BF9C2}"/>
              </a:ext>
            </a:extLst>
          </p:cNvPr>
          <p:cNvCxnSpPr>
            <a:cxnSpLocks/>
          </p:cNvCxnSpPr>
          <p:nvPr/>
        </p:nvCxnSpPr>
        <p:spPr>
          <a:xfrm flipV="1">
            <a:off x="386591" y="3440978"/>
            <a:ext cx="8258344" cy="2458"/>
          </a:xfrm>
          <a:prstGeom prst="line">
            <a:avLst/>
          </a:prstGeom>
          <a:ln>
            <a:solidFill>
              <a:srgbClr val="F99F1C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918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9AB3F0-A045-483B-9A75-61326C85D1D9}"/>
              </a:ext>
            </a:extLst>
          </p:cNvPr>
          <p:cNvSpPr/>
          <p:nvPr/>
        </p:nvSpPr>
        <p:spPr bwMode="auto">
          <a:xfrm>
            <a:off x="532412" y="2570696"/>
            <a:ext cx="1886464" cy="362465"/>
          </a:xfrm>
          <a:prstGeom prst="rect">
            <a:avLst/>
          </a:prstGeom>
          <a:solidFill>
            <a:srgbClr val="F99F1C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High Expectations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B50CC-38BE-43C4-A3AD-1542D6B9EC2F}"/>
              </a:ext>
            </a:extLst>
          </p:cNvPr>
          <p:cNvSpPr/>
          <p:nvPr/>
        </p:nvSpPr>
        <p:spPr bwMode="auto">
          <a:xfrm>
            <a:off x="2645418" y="2570696"/>
            <a:ext cx="1886464" cy="362465"/>
          </a:xfrm>
          <a:prstGeom prst="rect">
            <a:avLst/>
          </a:prstGeom>
          <a:solidFill>
            <a:srgbClr val="F99F1C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Great Educators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itchFamily="-111" charset="0"/>
              <a:ea typeface="ヒラギノ角ゴ ProN W3" pitchFamily="-111" charset="-128"/>
              <a:cs typeface="ヒラギノ角ゴ ProN W3" pitchFamily="-111" charset="-128"/>
              <a:sym typeface="Gill Sans" pitchFamily="-111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B713C-8928-4D80-A1B7-F1A23B01084E}"/>
              </a:ext>
            </a:extLst>
          </p:cNvPr>
          <p:cNvSpPr/>
          <p:nvPr/>
        </p:nvSpPr>
        <p:spPr bwMode="auto">
          <a:xfrm>
            <a:off x="4758424" y="2570695"/>
            <a:ext cx="1886464" cy="362465"/>
          </a:xfrm>
          <a:prstGeom prst="rect">
            <a:avLst/>
          </a:prstGeom>
          <a:solidFill>
            <a:srgbClr val="F99F1C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Innovative Options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itchFamily="-111" charset="0"/>
              <a:ea typeface="ヒラギノ角ゴ ProN W3" pitchFamily="-111" charset="-128"/>
              <a:cs typeface="ヒラギノ角ゴ ProN W3" pitchFamily="-111" charset="-128"/>
              <a:sym typeface="Gill Sans" pitchFamily="-111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FF492-BC3A-425A-86E4-8FC0EB34D06B}"/>
              </a:ext>
            </a:extLst>
          </p:cNvPr>
          <p:cNvSpPr/>
          <p:nvPr/>
        </p:nvSpPr>
        <p:spPr bwMode="auto">
          <a:xfrm>
            <a:off x="6871430" y="2570696"/>
            <a:ext cx="1886464" cy="362465"/>
          </a:xfrm>
          <a:prstGeom prst="rect">
            <a:avLst/>
          </a:prstGeom>
          <a:solidFill>
            <a:srgbClr val="F99F1C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Responsive Systems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 pitchFamily="-111" charset="0"/>
              <a:ea typeface="ヒラギノ角ゴ ProN W3" pitchFamily="-111" charset="-128"/>
              <a:cs typeface="ヒラギノ角ゴ ProN W3" pitchFamily="-111" charset="-128"/>
              <a:sym typeface="Gill Sans" pitchFamily="-111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D19B99-5107-4C07-B33C-95D6264F05E8}"/>
              </a:ext>
            </a:extLst>
          </p:cNvPr>
          <p:cNvSpPr/>
          <p:nvPr/>
        </p:nvSpPr>
        <p:spPr bwMode="auto">
          <a:xfrm>
            <a:off x="2645418" y="2998080"/>
            <a:ext cx="1886464" cy="2939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633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Ensure teachers and leaders are excellent, well-trained educators who continue to improve their instructional practice through support and development guided by meaningful and actionable evaluation.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D06CA-BB06-4593-9ED8-765AA93D0F5C}"/>
              </a:ext>
            </a:extLst>
          </p:cNvPr>
          <p:cNvSpPr/>
          <p:nvPr/>
        </p:nvSpPr>
        <p:spPr bwMode="auto">
          <a:xfrm>
            <a:off x="4758424" y="3001549"/>
            <a:ext cx="1886464" cy="2939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Ensure all families can exercise their power to choose and access diverse, innovative, and excellent educational options designed and resourced to meet the unique needs and interests of their students.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CAB8C3-6139-436D-B0D6-51A6A567A0E3}"/>
              </a:ext>
            </a:extLst>
          </p:cNvPr>
          <p:cNvSpPr/>
          <p:nvPr/>
        </p:nvSpPr>
        <p:spPr bwMode="auto">
          <a:xfrm>
            <a:off x="6871430" y="3001549"/>
            <a:ext cx="1886464" cy="2939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Promote dynamic policies, pathways, leaders, and funding systems that are intentionally designed to best address and adapt to the unique needs of every student.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CFF7-156B-4CC5-85CC-B0248F1DDED4}"/>
              </a:ext>
            </a:extLst>
          </p:cNvPr>
          <p:cNvSpPr/>
          <p:nvPr/>
        </p:nvSpPr>
        <p:spPr bwMode="auto">
          <a:xfrm>
            <a:off x="532412" y="2998080"/>
            <a:ext cx="1886464" cy="293951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Support systems that hold students and educators to consistently high standards for learning, measure and provide actionable and clear data on progress, and establish shared responsibility for results.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F310BE-CAC3-4CB6-9389-4F5F3F57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201817"/>
            <a:ext cx="8624048" cy="533401"/>
          </a:xfrm>
        </p:spPr>
        <p:txBody>
          <a:bodyPr/>
          <a:lstStyle/>
          <a:p>
            <a:r>
              <a:rPr lang="en-US" sz="2400" dirty="0">
                <a:solidFill>
                  <a:srgbClr val="F99F1C"/>
                </a:solidFill>
              </a:rPr>
              <a:t>Committing to critical policy pillars has been and will continue to be the common ground that brings members together</a:t>
            </a:r>
            <a:endParaRPr lang="en-US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9F29004-F262-4601-91A0-D77374ED8C87}"/>
              </a:ext>
            </a:extLst>
          </p:cNvPr>
          <p:cNvSpPr txBox="1">
            <a:spLocks/>
          </p:cNvSpPr>
          <p:nvPr/>
        </p:nvSpPr>
        <p:spPr>
          <a:xfrm>
            <a:off x="6553491" y="6475227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EC3D70-C550-4072-AA40-94B0CF66D00F}"/>
              </a:ext>
            </a:extLst>
          </p:cNvPr>
          <p:cNvSpPr/>
          <p:nvPr/>
        </p:nvSpPr>
        <p:spPr bwMode="auto">
          <a:xfrm>
            <a:off x="0" y="1404594"/>
            <a:ext cx="9144000" cy="694419"/>
          </a:xfrm>
          <a:prstGeom prst="rect">
            <a:avLst/>
          </a:prstGeom>
          <a:solidFill>
            <a:srgbClr val="F99F1C"/>
          </a:solidFill>
          <a:ln w="25400" cap="flat" cmpd="sng" algn="ctr">
            <a:solidFill>
              <a:srgbClr val="F99F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Refreshed for a new and emerging era of reform,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the revised policy 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illars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/>
                <a:cs typeface="Calibri" panose="020F0502020204030204" pitchFamily="34" charset="0"/>
              </a:rPr>
              <a:t> provide a platform for member action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0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1CB0BC-2206-4880-B0D5-23577DB1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201817"/>
            <a:ext cx="8624048" cy="533401"/>
          </a:xfrm>
        </p:spPr>
        <p:txBody>
          <a:bodyPr/>
          <a:lstStyle/>
          <a:p>
            <a:r>
              <a:rPr lang="en-US" sz="2600" dirty="0">
                <a:solidFill>
                  <a:srgbClr val="F99F1C"/>
                </a:solidFill>
                <a:cs typeface="Calibri" panose="020F0502020204030204" pitchFamily="34" charset="0"/>
              </a:rPr>
              <a:t>In addition to their commitment to advancing the Policy Pillars, members are united by a set of Core Beliefs that define how they do their work</a:t>
            </a:r>
            <a:endParaRPr lang="en-US" sz="2600" dirty="0">
              <a:solidFill>
                <a:srgbClr val="F99F1C"/>
              </a:solidFill>
            </a:endParaRP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091752D1-B966-46F9-8F49-EADD32227EEC}"/>
              </a:ext>
            </a:extLst>
          </p:cNvPr>
          <p:cNvSpPr txBox="1">
            <a:spLocks/>
          </p:cNvSpPr>
          <p:nvPr/>
        </p:nvSpPr>
        <p:spPr>
          <a:xfrm>
            <a:off x="6553491" y="6462420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C76CC5-B31F-4517-B6C0-27CBA70E4640}"/>
              </a:ext>
            </a:extLst>
          </p:cNvPr>
          <p:cNvSpPr/>
          <p:nvPr/>
        </p:nvSpPr>
        <p:spPr>
          <a:xfrm>
            <a:off x="655388" y="2046158"/>
            <a:ext cx="783322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 of the PIE Network are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by our belief that education can—and should—be transformative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that change is needed now so that every student has an equitable and excellent education. We also believe that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is a critical lever for systems change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establishing expectations, and driving resources to meet needs. We put these beliefs into action by:</a:t>
            </a:r>
          </a:p>
          <a:p>
            <a:pPr fontAlgn="base"/>
            <a:endParaRPr lang="en-US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to, engaging, and authentically elevating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leadership of 	students, 	families, and educators.</a:t>
            </a:r>
          </a:p>
          <a:p>
            <a:pPr fontAlgn="base"/>
            <a:endParaRPr lang="en-US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evidence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drive innovation, improvement, and quality. </a:t>
            </a:r>
          </a:p>
          <a:p>
            <a:pPr fontAlgn="base"/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fontAlgn="base"/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the system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that policy, funding, and education designs 	adapt to best support student needs and outcomes.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4BE82-3860-4A10-8148-46ADDC5D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9" y="3610582"/>
            <a:ext cx="787809" cy="787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AC504F-65BE-44DA-A11A-AF195488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58" y="4340799"/>
            <a:ext cx="559530" cy="55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BD9FA-311B-4701-981E-249D07D1E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7" y="5128608"/>
            <a:ext cx="559530" cy="55953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2BC865F-1083-4C2C-91D9-DA32AAD70DE2}"/>
              </a:ext>
            </a:extLst>
          </p:cNvPr>
          <p:cNvSpPr/>
          <p:nvPr/>
        </p:nvSpPr>
        <p:spPr bwMode="auto">
          <a:xfrm>
            <a:off x="545147" y="1492161"/>
            <a:ext cx="7943464" cy="3736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Core Beliefs</a:t>
            </a:r>
          </a:p>
        </p:txBody>
      </p:sp>
    </p:spTree>
    <p:extLst>
      <p:ext uri="{BB962C8B-B14F-4D97-AF65-F5344CB8AC3E}">
        <p14:creationId xmlns:p14="http://schemas.microsoft.com/office/powerpoint/2010/main" val="391023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EF68-2158-4323-8359-370E7CE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9F1C"/>
                </a:solidFill>
              </a:rPr>
              <a:t>Going forward, the Network will approach its work differently, with a strategic emphasis on designing for impact, support, connection, and service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953883-D64E-4FE4-8D75-5B9596F49B02}"/>
              </a:ext>
            </a:extLst>
          </p:cNvPr>
          <p:cNvSpPr/>
          <p:nvPr/>
        </p:nvSpPr>
        <p:spPr bwMode="auto">
          <a:xfrm>
            <a:off x="3022271" y="1970049"/>
            <a:ext cx="5708370" cy="1025912"/>
          </a:xfrm>
          <a:prstGeom prst="rect">
            <a:avLst/>
          </a:prstGeom>
          <a:solidFill>
            <a:srgbClr val="EB8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Strategically build and design the Network to maximize impact and connections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5DD8A3-8C71-4E58-B198-6C34C5B5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28" y="2031444"/>
            <a:ext cx="896537" cy="8965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BC4534-EF11-4A51-82D9-0C2CD9816B8B}"/>
              </a:ext>
            </a:extLst>
          </p:cNvPr>
          <p:cNvSpPr/>
          <p:nvPr/>
        </p:nvSpPr>
        <p:spPr bwMode="auto">
          <a:xfrm>
            <a:off x="413360" y="1970049"/>
            <a:ext cx="2499608" cy="1025912"/>
          </a:xfrm>
          <a:prstGeom prst="rect">
            <a:avLst/>
          </a:prstGeom>
          <a:solidFill>
            <a:srgbClr val="EB8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Strategy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7E664-25CF-45CC-8204-A72A8B7D4B15}"/>
              </a:ext>
            </a:extLst>
          </p:cNvPr>
          <p:cNvSpPr/>
          <p:nvPr/>
        </p:nvSpPr>
        <p:spPr bwMode="auto">
          <a:xfrm>
            <a:off x="3022271" y="3169284"/>
            <a:ext cx="5708370" cy="1025912"/>
          </a:xfrm>
          <a:prstGeom prst="rect">
            <a:avLst/>
          </a:prstGeom>
          <a:solidFill>
            <a:srgbClr val="0D9C4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Support, connect, and catalyze momentum among Network members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FB8581-9394-416C-B5FA-2B88CBE46404}"/>
              </a:ext>
            </a:extLst>
          </p:cNvPr>
          <p:cNvSpPr/>
          <p:nvPr/>
        </p:nvSpPr>
        <p:spPr bwMode="auto">
          <a:xfrm>
            <a:off x="413360" y="3169284"/>
            <a:ext cx="2499607" cy="1025912"/>
          </a:xfrm>
          <a:prstGeom prst="rect">
            <a:avLst/>
          </a:prstGeom>
          <a:solidFill>
            <a:srgbClr val="0D9C4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Strategy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C7D4A-7239-4DED-AEAC-9E1A38B264C3}"/>
              </a:ext>
            </a:extLst>
          </p:cNvPr>
          <p:cNvSpPr/>
          <p:nvPr/>
        </p:nvSpPr>
        <p:spPr bwMode="auto">
          <a:xfrm>
            <a:off x="3022271" y="4395523"/>
            <a:ext cx="5708370" cy="102591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Strengthen the Network’s internal “backbone” to better serve members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FA320D-8A28-44E4-BA30-E67380A7C789}"/>
              </a:ext>
            </a:extLst>
          </p:cNvPr>
          <p:cNvSpPr/>
          <p:nvPr/>
        </p:nvSpPr>
        <p:spPr bwMode="auto">
          <a:xfrm>
            <a:off x="413360" y="4395523"/>
            <a:ext cx="2499607" cy="102591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Strategy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111" charset="-128"/>
              <a:cs typeface="Calibri" panose="020F0502020204030204" pitchFamily="34" charset="0"/>
              <a:sym typeface="Gill Sans" pitchFamily="-111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2ECCDA-4A9C-4F5E-B32C-6B4608D8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3" y="2031444"/>
            <a:ext cx="838154" cy="838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6CF8E4-4614-475F-84D6-A5ACFE04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47" y="3101304"/>
            <a:ext cx="1040686" cy="1040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E03FCC-73F1-4316-80EE-914CEEB9B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47" y="4364310"/>
            <a:ext cx="1079662" cy="1079662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9D4D627D-B845-4DE4-8ADD-07DAE36473EA}"/>
              </a:ext>
            </a:extLst>
          </p:cNvPr>
          <p:cNvSpPr txBox="1">
            <a:spLocks/>
          </p:cNvSpPr>
          <p:nvPr/>
        </p:nvSpPr>
        <p:spPr>
          <a:xfrm>
            <a:off x="6553491" y="6475227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44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46CF3F6-FF1D-4713-8D50-C44D5295CD4A}"/>
              </a:ext>
            </a:extLst>
          </p:cNvPr>
          <p:cNvSpPr txBox="1"/>
          <p:nvPr/>
        </p:nvSpPr>
        <p:spPr>
          <a:xfrm>
            <a:off x="137763" y="1176730"/>
            <a:ext cx="187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PIE Network…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60A7C2-84F8-4EB5-A6A0-7F3D337FE661}"/>
              </a:ext>
            </a:extLst>
          </p:cNvPr>
          <p:cNvSpPr txBox="1"/>
          <p:nvPr/>
        </p:nvSpPr>
        <p:spPr>
          <a:xfrm>
            <a:off x="2317271" y="1176730"/>
            <a:ext cx="279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If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focus on…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5D05C-5743-4C6D-8DE9-34420A3D27D0}"/>
              </a:ext>
            </a:extLst>
          </p:cNvPr>
          <p:cNvSpPr txBox="1"/>
          <p:nvPr/>
        </p:nvSpPr>
        <p:spPr>
          <a:xfrm>
            <a:off x="7447367" y="1176730"/>
            <a:ext cx="193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that…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D53861-C221-459E-B3D4-E61B266A8D67}"/>
              </a:ext>
            </a:extLst>
          </p:cNvPr>
          <p:cNvSpPr txBox="1"/>
          <p:nvPr/>
        </p:nvSpPr>
        <p:spPr>
          <a:xfrm>
            <a:off x="5171612" y="1176730"/>
            <a:ext cx="206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Network will…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B13023-D16B-4856-B922-C10D345A3672}"/>
              </a:ext>
            </a:extLst>
          </p:cNvPr>
          <p:cNvSpPr/>
          <p:nvPr/>
        </p:nvSpPr>
        <p:spPr>
          <a:xfrm>
            <a:off x="7527217" y="1566008"/>
            <a:ext cx="1555444" cy="51531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student, in every state, can have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experiences, opportunities, and options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 need to have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future without limits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EDAAD4-F3EC-4096-9B71-CD9B363C5B62}"/>
              </a:ext>
            </a:extLst>
          </p:cNvPr>
          <p:cNvSpPr txBox="1"/>
          <p:nvPr/>
        </p:nvSpPr>
        <p:spPr>
          <a:xfrm>
            <a:off x="5079884" y="3777114"/>
            <a:ext cx="206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Members will be…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358CB4-B766-4F1C-8EE5-848A5C4FC523}"/>
              </a:ext>
            </a:extLst>
          </p:cNvPr>
          <p:cNvSpPr/>
          <p:nvPr/>
        </p:nvSpPr>
        <p:spPr>
          <a:xfrm>
            <a:off x="5146540" y="4178454"/>
            <a:ext cx="1885025" cy="251358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Powerful and diverse champions for students whose organizations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efforts to transform education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that every learner can succeed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28C078-F81F-4E9D-87A6-0CE5E8366192}"/>
              </a:ext>
            </a:extLst>
          </p:cNvPr>
          <p:cNvSpPr/>
          <p:nvPr/>
        </p:nvSpPr>
        <p:spPr>
          <a:xfrm>
            <a:off x="525341" y="2755226"/>
            <a:ext cx="1322692" cy="1600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68580" tIns="68580" rIns="68580" bIns="68580" rtlCol="0" anchor="ctr"/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580A22-148D-428C-B45B-2C95AF0D414C}"/>
              </a:ext>
            </a:extLst>
          </p:cNvPr>
          <p:cNvSpPr/>
          <p:nvPr/>
        </p:nvSpPr>
        <p:spPr>
          <a:xfrm>
            <a:off x="255376" y="1310157"/>
            <a:ext cx="1614425" cy="1600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68580" tIns="68580" rIns="68580" bIns="68580" rtlCol="0" anchor="ctr"/>
          <a:lstStyle/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9065D0-7DDD-4B46-A25D-80998CCDBB3A}"/>
              </a:ext>
            </a:extLst>
          </p:cNvPr>
          <p:cNvSpPr/>
          <p:nvPr/>
        </p:nvSpPr>
        <p:spPr>
          <a:xfrm>
            <a:off x="2254420" y="3117808"/>
            <a:ext cx="2329302" cy="35604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8580" rIns="68580" bIns="68580" rtlCol="0" anchor="ctr"/>
          <a:lstStyle/>
          <a:p>
            <a:pPr marL="174625" marR="0" lvl="0" indent="-174625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Listening, engaging, and authentically elevating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leadership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students, families, and educators</a:t>
            </a:r>
          </a:p>
          <a:p>
            <a:pPr marL="174625" lvl="0" indent="-174625" defTabSz="514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Changing the system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so that that policy, funding, and education designs adapt to best support student needs and outcomes</a:t>
            </a:r>
          </a:p>
          <a:p>
            <a:pPr marL="174625" indent="-174625" defTabSz="5143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Using data and evidence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to drive innovation, improvement, and quality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6BC51-E84B-4952-BA82-F85936E9FEE2}"/>
              </a:ext>
            </a:extLst>
          </p:cNvPr>
          <p:cNvSpPr/>
          <p:nvPr/>
        </p:nvSpPr>
        <p:spPr>
          <a:xfrm>
            <a:off x="2208097" y="2810031"/>
            <a:ext cx="1413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commit to…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8E96E5-864F-459E-BE45-17C1AC90044F}"/>
              </a:ext>
            </a:extLst>
          </p:cNvPr>
          <p:cNvSpPr/>
          <p:nvPr/>
        </p:nvSpPr>
        <p:spPr>
          <a:xfrm>
            <a:off x="5141824" y="1560435"/>
            <a:ext cx="1878934" cy="1871230"/>
          </a:xfrm>
          <a:prstGeom prst="rect">
            <a:avLst/>
          </a:prstGeom>
          <a:solidFill>
            <a:srgbClr val="8DC63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Connect, strengthen, and catalyze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work of education advocates across communities, states, and ideological lines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ED12E4-CF8B-4F2C-8C0D-B3D5F19C8C1D}"/>
              </a:ext>
            </a:extLst>
          </p:cNvPr>
          <p:cNvSpPr/>
          <p:nvPr/>
        </p:nvSpPr>
        <p:spPr>
          <a:xfrm>
            <a:off x="2238410" y="1543256"/>
            <a:ext cx="2361510" cy="12119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68580" rIns="68580" bIns="68580" rtlCol="0" anchor="ctr"/>
          <a:lstStyle/>
          <a:p>
            <a:pPr marL="174625" marR="0" lvl="0" indent="-174625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expectations</a:t>
            </a:r>
          </a:p>
          <a:p>
            <a:pPr marL="174625" marR="0" lvl="0" indent="-174625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Great Educators</a:t>
            </a:r>
          </a:p>
          <a:p>
            <a:pPr marL="174625" marR="0" lvl="0" indent="-174625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Informed Choice </a:t>
            </a:r>
          </a:p>
          <a:p>
            <a:pPr marL="174625" marR="0" lvl="0" indent="-174625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Responsive 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C02D5D-29C2-44A2-A9F8-AA6F8DE0FFE3}"/>
              </a:ext>
            </a:extLst>
          </p:cNvPr>
          <p:cNvSpPr/>
          <p:nvPr/>
        </p:nvSpPr>
        <p:spPr>
          <a:xfrm>
            <a:off x="161277" y="1543256"/>
            <a:ext cx="1614425" cy="1645920"/>
          </a:xfrm>
          <a:prstGeom prst="rect">
            <a:avLst/>
          </a:prstGeom>
          <a:solidFill>
            <a:srgbClr val="F99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Strategically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builds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maximize impact and connections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05388F9-924F-4C53-BC43-C4BF609E94DF}"/>
              </a:ext>
            </a:extLst>
          </p:cNvPr>
          <p:cNvSpPr/>
          <p:nvPr/>
        </p:nvSpPr>
        <p:spPr>
          <a:xfrm>
            <a:off x="159629" y="3256033"/>
            <a:ext cx="1614425" cy="1645920"/>
          </a:xfrm>
          <a:prstGeom prst="rect">
            <a:avLst/>
          </a:prstGeom>
          <a:solidFill>
            <a:srgbClr val="0D9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Supports, 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connects,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catalyzes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momentum </a:t>
            </a:r>
          </a:p>
          <a:p>
            <a:pPr lvl="0" algn="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Network members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997EFA-5B3B-4CFB-8192-7982FD4E9AF0}"/>
              </a:ext>
            </a:extLst>
          </p:cNvPr>
          <p:cNvSpPr/>
          <p:nvPr/>
        </p:nvSpPr>
        <p:spPr>
          <a:xfrm>
            <a:off x="159859" y="4960702"/>
            <a:ext cx="1614425" cy="1645920"/>
          </a:xfrm>
          <a:prstGeom prst="rect">
            <a:avLst/>
          </a:prstGeom>
          <a:solidFill>
            <a:srgbClr val="007896"/>
          </a:solidFill>
          <a:ln>
            <a:solidFill>
              <a:srgbClr val="0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Strengthen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 </a:t>
            </a:r>
          </a:p>
          <a:p>
            <a:pPr lvl="0" algn="r" defTabSz="9144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the Network’s </a:t>
            </a:r>
          </a:p>
          <a:p>
            <a:pPr lvl="0" algn="r" defTabSz="9144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internal</a:t>
            </a:r>
          </a:p>
          <a:p>
            <a:pPr lvl="0" algn="r" defTabSz="9144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 “backbone”</a:t>
            </a:r>
          </a:p>
          <a:p>
            <a:pPr lvl="0" algn="r" defTabSz="9144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 to better </a:t>
            </a:r>
          </a:p>
          <a:p>
            <a:pPr lvl="0" algn="r" defTabSz="9144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ea typeface="ヒラギノ角ゴ ProN W3" pitchFamily="-111" charset="-128"/>
                <a:cs typeface="Calibri" panose="020F0502020204030204" pitchFamily="34" charset="0"/>
                <a:sym typeface="Gill Sans" pitchFamily="-111" charset="0"/>
              </a:rPr>
              <a:t>serve members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204;p44">
            <a:extLst>
              <a:ext uri="{FF2B5EF4-FFF2-40B4-BE49-F238E27FC236}">
                <a16:creationId xmlns:a16="http://schemas.microsoft.com/office/drawing/2014/main" id="{719C561E-36D2-472C-9466-C311D57719B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993" y="155748"/>
            <a:ext cx="8925003" cy="87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F99F1C"/>
                </a:solidFill>
                <a:latin typeface="Helvetica Neue" panose="020B0604020202020204" charset="0"/>
                <a:cs typeface="Calibri" panose="020F0502020204030204" pitchFamily="34" charset="0"/>
              </a:rPr>
              <a:t>Our new Theory of Action charts the path to realizing our mission for every student in every community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3575FB-FF5F-4E8D-8B95-E1AADF07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" y="1771314"/>
            <a:ext cx="718670" cy="718670"/>
          </a:xfrm>
          <a:prstGeom prst="rect">
            <a:avLst/>
          </a:prstGeom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5812A79D-307A-44CF-8A70-65B2B2A6DD2C}"/>
              </a:ext>
            </a:extLst>
          </p:cNvPr>
          <p:cNvSpPr/>
          <p:nvPr/>
        </p:nvSpPr>
        <p:spPr>
          <a:xfrm rot="5400000">
            <a:off x="410765" y="4041305"/>
            <a:ext cx="3162600" cy="26740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72DF0EB-3372-4C65-B82F-0851A5C8506E}"/>
              </a:ext>
            </a:extLst>
          </p:cNvPr>
          <p:cNvSpPr/>
          <p:nvPr/>
        </p:nvSpPr>
        <p:spPr>
          <a:xfrm rot="5400000">
            <a:off x="3291930" y="4041305"/>
            <a:ext cx="3162600" cy="26740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129CA-8597-4576-B7E6-0B193A8F6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1" y="1704457"/>
            <a:ext cx="838154" cy="838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1FDE2-9690-4C65-8291-9A6AECE81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3" y="3198984"/>
            <a:ext cx="1040686" cy="1040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45BEA3-AEC0-45CE-B991-286C435C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5" y="5341100"/>
            <a:ext cx="1079662" cy="1079662"/>
          </a:xfrm>
          <a:prstGeom prst="rect">
            <a:avLst/>
          </a:prstGeom>
        </p:spPr>
      </p:pic>
      <p:sp>
        <p:nvSpPr>
          <p:cNvPr id="34" name="Slide Number Placeholder 1">
            <a:extLst>
              <a:ext uri="{FF2B5EF4-FFF2-40B4-BE49-F238E27FC236}">
                <a16:creationId xmlns:a16="http://schemas.microsoft.com/office/drawing/2014/main" id="{2FE0C136-B00B-4999-800F-759E20E2A000}"/>
              </a:ext>
            </a:extLst>
          </p:cNvPr>
          <p:cNvSpPr txBox="1">
            <a:spLocks/>
          </p:cNvSpPr>
          <p:nvPr/>
        </p:nvSpPr>
        <p:spPr>
          <a:xfrm>
            <a:off x="7005775" y="6475227"/>
            <a:ext cx="213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633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200" b="0" i="0" u="none" strike="noStrike" kern="12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456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6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2A16384-3850-4FD3-8924-330964EF2C1E}"/>
              </a:ext>
            </a:extLst>
          </p:cNvPr>
          <p:cNvSpPr/>
          <p:nvPr/>
        </p:nvSpPr>
        <p:spPr>
          <a:xfrm rot="5400000">
            <a:off x="5729885" y="3893239"/>
            <a:ext cx="3162600" cy="26740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49307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itle &amp; Bullets copy 2">
  <a:themeElements>
    <a:clrScheme name="PIE Network">
      <a:dk1>
        <a:srgbClr val="007896"/>
      </a:dk1>
      <a:lt1>
        <a:sysClr val="window" lastClr="FFFFFF"/>
      </a:lt1>
      <a:dk2>
        <a:srgbClr val="003B18"/>
      </a:dk2>
      <a:lt2>
        <a:srgbClr val="FFFFFF"/>
      </a:lt2>
      <a:accent1>
        <a:srgbClr val="8DC63F"/>
      </a:accent1>
      <a:accent2>
        <a:srgbClr val="D6E040"/>
      </a:accent2>
      <a:accent3>
        <a:srgbClr val="007896"/>
      </a:accent3>
      <a:accent4>
        <a:srgbClr val="B9E5FB"/>
      </a:accent4>
      <a:accent5>
        <a:srgbClr val="0D9C4A"/>
      </a:accent5>
      <a:accent6>
        <a:srgbClr val="FFDF89"/>
      </a:accent6>
      <a:hlink>
        <a:srgbClr val="007896"/>
      </a:hlink>
      <a:folHlink>
        <a:srgbClr val="F99F1C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lnDef>
    <a:txDef>
      <a:spPr>
        <a:solidFill>
          <a:srgbClr val="67B022">
            <a:alpha val="30000"/>
          </a:srgbClr>
        </a:solidFill>
        <a:ln w="22225">
          <a:solidFill>
            <a:schemeClr val="bg1">
              <a:lumMod val="50000"/>
            </a:schemeClr>
          </a:solidFill>
        </a:ln>
      </a:spPr>
      <a:bodyPr wrap="square" rtlCol="0">
        <a:spAutoFit/>
      </a:bodyPr>
      <a:lstStyle>
        <a:defPPr>
          <a:defRPr sz="2400" u="sng" dirty="0" smtClean="0">
            <a:solidFill>
              <a:schemeClr val="bg1">
                <a:lumMod val="50000"/>
              </a:schemeClr>
            </a:solidFill>
            <a:latin typeface="+mj-lt"/>
          </a:defRPr>
        </a:defPPr>
      </a:lstStyle>
    </a:tx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s and Transitions">
  <a:themeElements>
    <a:clrScheme name="EFC PPT Palette">
      <a:dk1>
        <a:srgbClr val="56585C"/>
      </a:dk1>
      <a:lt1>
        <a:srgbClr val="FFFFFF"/>
      </a:lt1>
      <a:dk2>
        <a:srgbClr val="324B8B"/>
      </a:dk2>
      <a:lt2>
        <a:srgbClr val="A9A9A9"/>
      </a:lt2>
      <a:accent1>
        <a:srgbClr val="3B325E"/>
      </a:accent1>
      <a:accent2>
        <a:srgbClr val="324B8B"/>
      </a:accent2>
      <a:accent3>
        <a:srgbClr val="1B696D"/>
      </a:accent3>
      <a:accent4>
        <a:srgbClr val="91A226"/>
      </a:accent4>
      <a:accent5>
        <a:srgbClr val="E7982E"/>
      </a:accent5>
      <a:accent6>
        <a:srgbClr val="AB0833"/>
      </a:accent6>
      <a:hlink>
        <a:srgbClr val="324B8B"/>
      </a:hlink>
      <a:folHlink>
        <a:srgbClr val="324B8B"/>
      </a:folHlink>
    </a:clrScheme>
    <a:fontScheme name="EFC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7200">
          <a:defRPr sz="1600" b="1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D3AD0B4-679B-43E3-8838-FFC165FE85A4}" vid="{02750A41-D7FB-4F9E-AE2C-EA023D9C9DD7}"/>
    </a:ext>
  </a:extLst>
</a:theme>
</file>

<file path=ppt/theme/theme3.xml><?xml version="1.0" encoding="utf-8"?>
<a:theme xmlns:a="http://schemas.openxmlformats.org/drawingml/2006/main" name="3_Title &amp; Bullets copy 2">
  <a:themeElements>
    <a:clrScheme name="PIE Network">
      <a:dk1>
        <a:srgbClr val="007896"/>
      </a:dk1>
      <a:lt1>
        <a:sysClr val="window" lastClr="FFFFFF"/>
      </a:lt1>
      <a:dk2>
        <a:srgbClr val="003B18"/>
      </a:dk2>
      <a:lt2>
        <a:srgbClr val="FFFFFF"/>
      </a:lt2>
      <a:accent1>
        <a:srgbClr val="8DC63F"/>
      </a:accent1>
      <a:accent2>
        <a:srgbClr val="D6E040"/>
      </a:accent2>
      <a:accent3>
        <a:srgbClr val="007896"/>
      </a:accent3>
      <a:accent4>
        <a:srgbClr val="B9E5FB"/>
      </a:accent4>
      <a:accent5>
        <a:srgbClr val="0D9C4A"/>
      </a:accent5>
      <a:accent6>
        <a:srgbClr val="FFDF89"/>
      </a:accent6>
      <a:hlink>
        <a:srgbClr val="007896"/>
      </a:hlink>
      <a:folHlink>
        <a:srgbClr val="F99F1C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11" charset="0"/>
            <a:ea typeface="ヒラギノ角ゴ ProN W3" pitchFamily="-111" charset="-128"/>
            <a:cs typeface="ヒラギノ角ゴ ProN W3" pitchFamily="-111" charset="-128"/>
            <a:sym typeface="Gill Sans" pitchFamily="-111" charset="0"/>
          </a:defRPr>
        </a:defPPr>
      </a:lstStyle>
    </a:lnDef>
    <a:txDef>
      <a:spPr>
        <a:solidFill>
          <a:srgbClr val="67B022">
            <a:alpha val="30000"/>
          </a:srgbClr>
        </a:solidFill>
        <a:ln w="22225">
          <a:solidFill>
            <a:schemeClr val="bg1">
              <a:lumMod val="50000"/>
            </a:schemeClr>
          </a:solidFill>
        </a:ln>
      </a:spPr>
      <a:bodyPr wrap="square" rtlCol="0">
        <a:spAutoFit/>
      </a:bodyPr>
      <a:lstStyle>
        <a:defPPr>
          <a:defRPr sz="2400" u="sng" dirty="0" smtClean="0">
            <a:solidFill>
              <a:schemeClr val="bg1">
                <a:lumMod val="50000"/>
              </a:schemeClr>
            </a:solidFill>
            <a:latin typeface="+mj-lt"/>
          </a:defRPr>
        </a:defPPr>
      </a:lstStyle>
    </a:tx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75DF1C1115A40AA02999387CB1C4E" ma:contentTypeVersion="10" ma:contentTypeDescription="Create a new document." ma:contentTypeScope="" ma:versionID="4b91bb0ce1d72ee84660e654d194ea88">
  <xsd:schema xmlns:xsd="http://www.w3.org/2001/XMLSchema" xmlns:xs="http://www.w3.org/2001/XMLSchema" xmlns:p="http://schemas.microsoft.com/office/2006/metadata/properties" xmlns:ns3="5475b26d-30ba-4fff-8acf-402b11a07845" targetNamespace="http://schemas.microsoft.com/office/2006/metadata/properties" ma:root="true" ma:fieldsID="d4ae589c8d17aeb626a8bd5bcc84af3c" ns3:_="">
    <xsd:import namespace="5475b26d-30ba-4fff-8acf-402b11a078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5b26d-30ba-4fff-8acf-402b11a07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B71A5-EE77-4D80-8A1F-3F4E768C0C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43919C-0D31-4D4E-A1FE-1EF8521A45C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75b26d-30ba-4fff-8acf-402b11a0784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3402CD-CFC4-4D0A-855C-8D2067455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5b26d-30ba-4fff-8acf-402b11a07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46408</TotalTime>
  <Words>1231</Words>
  <Application>Microsoft Office PowerPoint</Application>
  <PresentationFormat>On-screen Show (4:3)</PresentationFormat>
  <Paragraphs>120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DIN-Bold</vt:lpstr>
      <vt:lpstr>DIN-Light</vt:lpstr>
      <vt:lpstr>Gill Sans</vt:lpstr>
      <vt:lpstr>Helvetica Neue</vt:lpstr>
      <vt:lpstr>Wingdings</vt:lpstr>
      <vt:lpstr>1_Title &amp; Bullets copy 2</vt:lpstr>
      <vt:lpstr>Titles and Transitions</vt:lpstr>
      <vt:lpstr>3_Title &amp; Bullets copy 2</vt:lpstr>
      <vt:lpstr>PowerPoint Presentation</vt:lpstr>
      <vt:lpstr>PowerPoint Presentation</vt:lpstr>
      <vt:lpstr>For the last decade this influential Network of education advocates has been successfully driving policy to change the game for students  </vt:lpstr>
      <vt:lpstr>This strategic plan is a result of a full year of work, informed by deep levels of engagement with members of the Board, staff, funders, partners, and stakeholders </vt:lpstr>
      <vt:lpstr>The PIE Network’s vision and mission now sets a course for the future, with success for every student in every community as the North Star</vt:lpstr>
      <vt:lpstr>Committing to critical policy pillars has been and will continue to be the common ground that brings members together</vt:lpstr>
      <vt:lpstr>In addition to their commitment to advancing the Policy Pillars, members are united by a set of Core Beliefs that define how they do their work</vt:lpstr>
      <vt:lpstr>Going forward, the Network will approach its work differently, with a strategic emphasis on designing for impact, support, connection, and service</vt:lpstr>
      <vt:lpstr>Our new Theory of Action charts the path to realizing our mission for every student in every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thing we know for sure</dc:title>
  <dc:creator>Jeff Turner</dc:creator>
  <cp:lastModifiedBy>Susan R. Bodary</cp:lastModifiedBy>
  <cp:revision>918</cp:revision>
  <cp:lastPrinted>2016-05-31T18:08:52Z</cp:lastPrinted>
  <dcterms:created xsi:type="dcterms:W3CDTF">2015-06-08T16:38:04Z</dcterms:created>
  <dcterms:modified xsi:type="dcterms:W3CDTF">2021-04-23T21:39:56Z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0x010100C8A75DF1C1115A40AA02999387CB1C4E</vt:lpwstr>
  </property>
</Properties>
</file>