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99" r:id="rId2"/>
    <p:sldMasterId id="2147483720" r:id="rId3"/>
    <p:sldMasterId id="2147483744" r:id="rId4"/>
  </p:sldMasterIdLst>
  <p:notesMasterIdLst>
    <p:notesMasterId r:id="rId143"/>
  </p:notesMasterIdLst>
  <p:sldIdLst>
    <p:sldId id="1419" r:id="rId5"/>
    <p:sldId id="1420" r:id="rId6"/>
    <p:sldId id="1497" r:id="rId7"/>
    <p:sldId id="1500" r:id="rId8"/>
    <p:sldId id="1507" r:id="rId9"/>
    <p:sldId id="1508" r:id="rId10"/>
    <p:sldId id="1505" r:id="rId11"/>
    <p:sldId id="1506" r:id="rId12"/>
    <p:sldId id="1421" r:id="rId13"/>
    <p:sldId id="1422" r:id="rId14"/>
    <p:sldId id="1423" r:id="rId15"/>
    <p:sldId id="1424" r:id="rId16"/>
    <p:sldId id="1425" r:id="rId17"/>
    <p:sldId id="772" r:id="rId18"/>
    <p:sldId id="1426" r:id="rId19"/>
    <p:sldId id="1427" r:id="rId20"/>
    <p:sldId id="1431" r:id="rId21"/>
    <p:sldId id="1428" r:id="rId22"/>
    <p:sldId id="1430" r:id="rId23"/>
    <p:sldId id="776" r:id="rId24"/>
    <p:sldId id="1186" r:id="rId25"/>
    <p:sldId id="1281" r:id="rId26"/>
    <p:sldId id="1187" r:id="rId27"/>
    <p:sldId id="1189" r:id="rId28"/>
    <p:sldId id="1190" r:id="rId29"/>
    <p:sldId id="1498" r:id="rId30"/>
    <p:sldId id="1222" r:id="rId31"/>
    <p:sldId id="1193" r:id="rId32"/>
    <p:sldId id="1265" r:id="rId33"/>
    <p:sldId id="1194" r:id="rId34"/>
    <p:sldId id="1289" r:id="rId35"/>
    <p:sldId id="1195" r:id="rId36"/>
    <p:sldId id="1292" r:id="rId37"/>
    <p:sldId id="1196" r:id="rId38"/>
    <p:sldId id="1446" r:id="rId39"/>
    <p:sldId id="1294" r:id="rId40"/>
    <p:sldId id="1466" r:id="rId41"/>
    <p:sldId id="1467" r:id="rId42"/>
    <p:sldId id="1468" r:id="rId43"/>
    <p:sldId id="1469" r:id="rId44"/>
    <p:sldId id="1470" r:id="rId45"/>
    <p:sldId id="1359" r:id="rId46"/>
    <p:sldId id="1472" r:id="rId47"/>
    <p:sldId id="1473" r:id="rId48"/>
    <p:sldId id="1474" r:id="rId49"/>
    <p:sldId id="1475" r:id="rId50"/>
    <p:sldId id="1476" r:id="rId51"/>
    <p:sldId id="1477" r:id="rId52"/>
    <p:sldId id="1478" r:id="rId53"/>
    <p:sldId id="1479" r:id="rId54"/>
    <p:sldId id="1342" r:id="rId55"/>
    <p:sldId id="1442" r:id="rId56"/>
    <p:sldId id="1319" r:id="rId57"/>
    <p:sldId id="1320" r:id="rId58"/>
    <p:sldId id="1447" r:id="rId59"/>
    <p:sldId id="1322" r:id="rId60"/>
    <p:sldId id="1323" r:id="rId61"/>
    <p:sldId id="1324" r:id="rId62"/>
    <p:sldId id="1343" r:id="rId63"/>
    <p:sldId id="1439" r:id="rId64"/>
    <p:sldId id="1344" r:id="rId65"/>
    <p:sldId id="1345" r:id="rId66"/>
    <p:sldId id="1346" r:id="rId67"/>
    <p:sldId id="1347" r:id="rId68"/>
    <p:sldId id="1348" r:id="rId69"/>
    <p:sldId id="1443" r:id="rId70"/>
    <p:sldId id="1349" r:id="rId71"/>
    <p:sldId id="1350" r:id="rId72"/>
    <p:sldId id="1327" r:id="rId73"/>
    <p:sldId id="1328" r:id="rId74"/>
    <p:sldId id="1480" r:id="rId75"/>
    <p:sldId id="1329" r:id="rId76"/>
    <p:sldId id="1330" r:id="rId77"/>
    <p:sldId id="1331" r:id="rId78"/>
    <p:sldId id="1448" r:id="rId79"/>
    <p:sldId id="1332" r:id="rId80"/>
    <p:sldId id="1333" r:id="rId81"/>
    <p:sldId id="1334" r:id="rId82"/>
    <p:sldId id="1335" r:id="rId83"/>
    <p:sldId id="1336" r:id="rId84"/>
    <p:sldId id="1337" r:id="rId85"/>
    <p:sldId id="1338" r:id="rId86"/>
    <p:sldId id="1339" r:id="rId87"/>
    <p:sldId id="1340" r:id="rId88"/>
    <p:sldId id="1341" r:id="rId89"/>
    <p:sldId id="1449" r:id="rId90"/>
    <p:sldId id="1523" r:id="rId91"/>
    <p:sldId id="1512" r:id="rId92"/>
    <p:sldId id="1513" r:id="rId93"/>
    <p:sldId id="1515" r:id="rId94"/>
    <p:sldId id="1516" r:id="rId95"/>
    <p:sldId id="1517" r:id="rId96"/>
    <p:sldId id="1518" r:id="rId97"/>
    <p:sldId id="1519" r:id="rId98"/>
    <p:sldId id="1520" r:id="rId99"/>
    <p:sldId id="1521" r:id="rId100"/>
    <p:sldId id="1522" r:id="rId101"/>
    <p:sldId id="1481" r:id="rId102"/>
    <p:sldId id="1482" r:id="rId103"/>
    <p:sldId id="1483" r:id="rId104"/>
    <p:sldId id="1484" r:id="rId105"/>
    <p:sldId id="1485" r:id="rId106"/>
    <p:sldId id="1486" r:id="rId107"/>
    <p:sldId id="1487" r:id="rId108"/>
    <p:sldId id="1488" r:id="rId109"/>
    <p:sldId id="1489" r:id="rId110"/>
    <p:sldId id="1490" r:id="rId111"/>
    <p:sldId id="1491" r:id="rId112"/>
    <p:sldId id="1492" r:id="rId113"/>
    <p:sldId id="1493" r:id="rId114"/>
    <p:sldId id="1494" r:id="rId115"/>
    <p:sldId id="1495" r:id="rId116"/>
    <p:sldId id="1496" r:id="rId117"/>
    <p:sldId id="1433" r:id="rId118"/>
    <p:sldId id="1363" r:id="rId119"/>
    <p:sldId id="1364" r:id="rId120"/>
    <p:sldId id="1365" r:id="rId121"/>
    <p:sldId id="1366" r:id="rId122"/>
    <p:sldId id="1367" r:id="rId123"/>
    <p:sldId id="1374" r:id="rId124"/>
    <p:sldId id="1375" r:id="rId125"/>
    <p:sldId id="1368" r:id="rId126"/>
    <p:sldId id="1369" r:id="rId127"/>
    <p:sldId id="1370" r:id="rId128"/>
    <p:sldId id="1371" r:id="rId129"/>
    <p:sldId id="1372" r:id="rId130"/>
    <p:sldId id="1373" r:id="rId131"/>
    <p:sldId id="1376" r:id="rId132"/>
    <p:sldId id="1377" r:id="rId133"/>
    <p:sldId id="1271" r:id="rId134"/>
    <p:sldId id="1437" r:id="rId135"/>
    <p:sldId id="1438" r:id="rId136"/>
    <p:sldId id="1434" r:id="rId137"/>
    <p:sldId id="1176" r:id="rId138"/>
    <p:sldId id="1178" r:id="rId139"/>
    <p:sldId id="1267" r:id="rId140"/>
    <p:sldId id="1295" r:id="rId141"/>
    <p:sldId id="663" r:id="rId1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 Vranek" initials="JV" lastIdx="4" clrIdx="0">
    <p:extLst>
      <p:ext uri="{19B8F6BF-5375-455C-9EA6-DF929625EA0E}">
        <p15:presenceInfo xmlns:p15="http://schemas.microsoft.com/office/powerpoint/2012/main" userId="Jenn Vranek" providerId="None"/>
      </p:ext>
    </p:extLst>
  </p:cmAuthor>
  <p:cmAuthor id="2" name="RobertMedina" initials="R" lastIdx="52" clrIdx="4">
    <p:extLst>
      <p:ext uri="{19B8F6BF-5375-455C-9EA6-DF929625EA0E}">
        <p15:presenceInfo xmlns:p15="http://schemas.microsoft.com/office/powerpoint/2012/main" userId="RobertMedina" providerId="None"/>
      </p:ext>
    </p:extLst>
  </p:cmAuthor>
  <p:cmAuthor id="3" name="kathleencallahan" initials="k" lastIdx="113" clrIdx="2">
    <p:extLst>
      <p:ext uri="{19B8F6BF-5375-455C-9EA6-DF929625EA0E}">
        <p15:presenceInfo xmlns:p15="http://schemas.microsoft.com/office/powerpoint/2012/main" userId="kathleencallahan" providerId="None"/>
      </p:ext>
    </p:extLst>
  </p:cmAuthor>
  <p:cmAuthor id="4" name="Robert Medina" initials="RM" lastIdx="172" clrIdx="3">
    <p:extLst>
      <p:ext uri="{19B8F6BF-5375-455C-9EA6-DF929625EA0E}">
        <p15:presenceInfo xmlns:p15="http://schemas.microsoft.com/office/powerpoint/2012/main" userId="Robert Medina" providerId="None"/>
      </p:ext>
    </p:extLst>
  </p:cmAuthor>
  <p:cmAuthor id="5" name="Joe Anderson" initials="JA" lastIdx="29" clrIdx="5">
    <p:extLst>
      <p:ext uri="{19B8F6BF-5375-455C-9EA6-DF929625EA0E}">
        <p15:presenceInfo xmlns:p15="http://schemas.microsoft.com/office/powerpoint/2012/main" userId="58db13ba5dc9a317" providerId="Windows Live"/>
      </p:ext>
    </p:extLst>
  </p:cmAuthor>
  <p:cmAuthor id="6" name="Education First" initials="EF" lastIdx="12" clrIdx="6">
    <p:extLst>
      <p:ext uri="{19B8F6BF-5375-455C-9EA6-DF929625EA0E}">
        <p15:presenceInfo xmlns:p15="http://schemas.microsoft.com/office/powerpoint/2012/main" userId="Education Fir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697A"/>
    <a:srgbClr val="324B8B"/>
    <a:srgbClr val="F5D6AB"/>
    <a:srgbClr val="F1C182"/>
    <a:srgbClr val="D0D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1612" autoAdjust="0"/>
  </p:normalViewPr>
  <p:slideViewPr>
    <p:cSldViewPr snapToGrid="0">
      <p:cViewPr varScale="1">
        <p:scale>
          <a:sx n="55" d="100"/>
          <a:sy n="55" d="100"/>
        </p:scale>
        <p:origin x="1416" y="2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924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microsoft.com/office/2016/11/relationships/changesInfo" Target="changesInfos/changesInfo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commentAuthors" Target="commentAuthors.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eal Tineh" userId="afcd0442-c6ab-441b-93fe-aa9feacc630a" providerId="ADAL" clId="{D29E7341-24D9-4983-BD7A-86B8F279C18A}"/>
    <pc:docChg chg="addSld delSld">
      <pc:chgData name="Aseal Tineh" userId="afcd0442-c6ab-441b-93fe-aa9feacc630a" providerId="ADAL" clId="{D29E7341-24D9-4983-BD7A-86B8F279C18A}" dt="2020-08-09T00:36:01.565" v="1" actId="47"/>
      <pc:docMkLst>
        <pc:docMk/>
      </pc:docMkLst>
      <pc:sldChg chg="new del">
        <pc:chgData name="Aseal Tineh" userId="afcd0442-c6ab-441b-93fe-aa9feacc630a" providerId="ADAL" clId="{D29E7341-24D9-4983-BD7A-86B8F279C18A}" dt="2020-08-09T00:36:01.565" v="1" actId="47"/>
        <pc:sldMkLst>
          <pc:docMk/>
          <pc:sldMk cId="2037840272" sldId="152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athleencallahan\Documents\Sobrato\ELs%20in%20CA%20enrollment%20data-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athleencallahan\Documents\Sobrato\Phase%202%20deliverable\charter%20enrollmen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33333333333332E-3"/>
          <c:y val="5.0925925925925923E-2"/>
          <c:w val="0.97638888888888886"/>
          <c:h val="0.73577136191309422"/>
        </c:manualLayout>
      </c:layout>
      <c:barChart>
        <c:barDir val="col"/>
        <c:grouping val="stacked"/>
        <c:varyColors val="0"/>
        <c:ser>
          <c:idx val="0"/>
          <c:order val="0"/>
          <c:tx>
            <c:strRef>
              <c:f>'2016-17 enrollment data'!$A$2</c:f>
              <c:strCache>
                <c:ptCount val="1"/>
                <c:pt idx="0">
                  <c:v>Dual Language Learner or English Learner</c:v>
                </c:pt>
              </c:strCache>
            </c:strRef>
          </c:tx>
          <c:spPr>
            <a:solidFill>
              <a:schemeClr val="tx2"/>
            </a:solidFill>
            <a:ln>
              <a:solidFill>
                <a:schemeClr val="tx2"/>
              </a:solidFill>
            </a:ln>
            <a:effectLst/>
          </c:spPr>
          <c:invertIfNegative val="0"/>
          <c:dLbls>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'2016-17 enrollment data'!$B$1:$O$1</c:f>
              <c:strCache>
                <c:ptCount val="14"/>
                <c:pt idx="0">
                  <c:v>ECE</c:v>
                </c:pt>
                <c:pt idx="1">
                  <c:v>Kindergarten</c:v>
                </c:pt>
                <c:pt idx="2">
                  <c:v>Grade 1</c:v>
                </c:pt>
                <c:pt idx="3">
                  <c:v>Grade 2</c:v>
                </c:pt>
                <c:pt idx="4">
                  <c:v>Grade 3</c:v>
                </c:pt>
                <c:pt idx="5">
                  <c:v>Grade 4</c:v>
                </c:pt>
                <c:pt idx="6">
                  <c:v>Grade 5</c:v>
                </c:pt>
                <c:pt idx="7">
                  <c:v>Grade 6</c:v>
                </c:pt>
                <c:pt idx="8">
                  <c:v>Grade 7</c:v>
                </c:pt>
                <c:pt idx="9">
                  <c:v>Grade 8</c:v>
                </c:pt>
                <c:pt idx="10">
                  <c:v>Grade 9</c:v>
                </c:pt>
                <c:pt idx="11">
                  <c:v>Grade 10</c:v>
                </c:pt>
                <c:pt idx="12">
                  <c:v>Grade 11</c:v>
                </c:pt>
                <c:pt idx="13">
                  <c:v>Grade 12</c:v>
                </c:pt>
              </c:strCache>
            </c:strRef>
          </c:cat>
          <c:val>
            <c:numRef>
              <c:f>'2016-17 enrollment data'!$B$2:$O$2</c:f>
              <c:numCache>
                <c:formatCode>0%</c:formatCode>
                <c:ptCount val="14"/>
                <c:pt idx="0">
                  <c:v>0.32</c:v>
                </c:pt>
                <c:pt idx="1">
                  <c:v>0.33</c:v>
                </c:pt>
                <c:pt idx="2">
                  <c:v>0.35</c:v>
                </c:pt>
                <c:pt idx="3">
                  <c:v>0.33</c:v>
                </c:pt>
                <c:pt idx="4">
                  <c:v>0.3</c:v>
                </c:pt>
                <c:pt idx="5">
                  <c:v>0.28000000000000003</c:v>
                </c:pt>
                <c:pt idx="6">
                  <c:v>0.24</c:v>
                </c:pt>
                <c:pt idx="7">
                  <c:v>0.2</c:v>
                </c:pt>
                <c:pt idx="8">
                  <c:v>0.17</c:v>
                </c:pt>
                <c:pt idx="9">
                  <c:v>0.14000000000000001</c:v>
                </c:pt>
                <c:pt idx="10">
                  <c:v>0.13</c:v>
                </c:pt>
                <c:pt idx="11">
                  <c:v>0.12</c:v>
                </c:pt>
                <c:pt idx="12">
                  <c:v>0.11</c:v>
                </c:pt>
                <c:pt idx="13">
                  <c:v>0.1</c:v>
                </c:pt>
              </c:numCache>
            </c:numRef>
          </c:val>
          <c:extLst>
            <c:ext xmlns:c16="http://schemas.microsoft.com/office/drawing/2014/chart" uri="{C3380CC4-5D6E-409C-BE32-E72D297353CC}">
              <c16:uniqueId val="{00000000-589D-4C1F-AC00-D8E743900DDE}"/>
            </c:ext>
          </c:extLst>
        </c:ser>
        <c:ser>
          <c:idx val="1"/>
          <c:order val="1"/>
          <c:tx>
            <c:strRef>
              <c:f>'2016-17 enrollment data'!$A$3</c:f>
              <c:strCache>
                <c:ptCount val="1"/>
                <c:pt idx="0">
                  <c:v>Reclassified Fluent English Proficient Students</c:v>
                </c:pt>
              </c:strCache>
            </c:strRef>
          </c:tx>
          <c:spPr>
            <a:solidFill>
              <a:schemeClr val="tx1">
                <a:lumMod val="20000"/>
                <a:lumOff val="80000"/>
              </a:schemeClr>
            </a:solidFill>
            <a:ln>
              <a:solidFill>
                <a:schemeClr val="tx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589D-4C1F-AC00-D8E743900DDE}"/>
                </c:ext>
              </c:extLst>
            </c:dLbl>
            <c:dLbl>
              <c:idx val="1"/>
              <c:delete val="1"/>
              <c:extLst>
                <c:ext xmlns:c15="http://schemas.microsoft.com/office/drawing/2012/chart" uri="{CE6537A1-D6FC-4f65-9D91-7224C49458BB}"/>
                <c:ext xmlns:c16="http://schemas.microsoft.com/office/drawing/2014/chart" uri="{C3380CC4-5D6E-409C-BE32-E72D297353CC}">
                  <c16:uniqueId val="{00000003-589D-4C1F-AC00-D8E743900DDE}"/>
                </c:ext>
              </c:extLst>
            </c:dLbl>
            <c:dLbl>
              <c:idx val="2"/>
              <c:delete val="1"/>
              <c:extLst>
                <c:ext xmlns:c15="http://schemas.microsoft.com/office/drawing/2012/chart" uri="{CE6537A1-D6FC-4f65-9D91-7224C49458BB}"/>
                <c:ext xmlns:c16="http://schemas.microsoft.com/office/drawing/2014/chart" uri="{C3380CC4-5D6E-409C-BE32-E72D297353CC}">
                  <c16:uniqueId val="{00000004-589D-4C1F-AC00-D8E743900DDE}"/>
                </c:ext>
              </c:extLst>
            </c:dLbl>
            <c:spPr>
              <a:solidFill>
                <a:schemeClr val="bg1"/>
              </a:solidFill>
              <a:ln>
                <a:solidFill>
                  <a:schemeClr val="tx1"/>
                </a:solid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'2016-17 enrollment data'!$B$1:$O$1</c:f>
              <c:strCache>
                <c:ptCount val="14"/>
                <c:pt idx="0">
                  <c:v>ECE</c:v>
                </c:pt>
                <c:pt idx="1">
                  <c:v>Kindergarten</c:v>
                </c:pt>
                <c:pt idx="2">
                  <c:v>Grade 1</c:v>
                </c:pt>
                <c:pt idx="3">
                  <c:v>Grade 2</c:v>
                </c:pt>
                <c:pt idx="4">
                  <c:v>Grade 3</c:v>
                </c:pt>
                <c:pt idx="5">
                  <c:v>Grade 4</c:v>
                </c:pt>
                <c:pt idx="6">
                  <c:v>Grade 5</c:v>
                </c:pt>
                <c:pt idx="7">
                  <c:v>Grade 6</c:v>
                </c:pt>
                <c:pt idx="8">
                  <c:v>Grade 7</c:v>
                </c:pt>
                <c:pt idx="9">
                  <c:v>Grade 8</c:v>
                </c:pt>
                <c:pt idx="10">
                  <c:v>Grade 9</c:v>
                </c:pt>
                <c:pt idx="11">
                  <c:v>Grade 10</c:v>
                </c:pt>
                <c:pt idx="12">
                  <c:v>Grade 11</c:v>
                </c:pt>
                <c:pt idx="13">
                  <c:v>Grade 12</c:v>
                </c:pt>
              </c:strCache>
            </c:strRef>
          </c:cat>
          <c:val>
            <c:numRef>
              <c:f>'2016-17 enrollment data'!$B$3:$O$3</c:f>
              <c:numCache>
                <c:formatCode>0%</c:formatCode>
                <c:ptCount val="14"/>
                <c:pt idx="0">
                  <c:v>0</c:v>
                </c:pt>
                <c:pt idx="1">
                  <c:v>0</c:v>
                </c:pt>
                <c:pt idx="2">
                  <c:v>0</c:v>
                </c:pt>
                <c:pt idx="3">
                  <c:v>0.03</c:v>
                </c:pt>
                <c:pt idx="4">
                  <c:v>7.0000000000000007E-2</c:v>
                </c:pt>
                <c:pt idx="5">
                  <c:v>0.11</c:v>
                </c:pt>
                <c:pt idx="6">
                  <c:v>0.15</c:v>
                </c:pt>
                <c:pt idx="7">
                  <c:v>0.2</c:v>
                </c:pt>
                <c:pt idx="8">
                  <c:v>0.23</c:v>
                </c:pt>
                <c:pt idx="9">
                  <c:v>0.26</c:v>
                </c:pt>
                <c:pt idx="10">
                  <c:v>0.28000000000000003</c:v>
                </c:pt>
                <c:pt idx="11">
                  <c:v>0.28999999999999998</c:v>
                </c:pt>
                <c:pt idx="12">
                  <c:v>0.27</c:v>
                </c:pt>
                <c:pt idx="13">
                  <c:v>0.27</c:v>
                </c:pt>
              </c:numCache>
            </c:numRef>
          </c:val>
          <c:extLst>
            <c:ext xmlns:c16="http://schemas.microsoft.com/office/drawing/2014/chart" uri="{C3380CC4-5D6E-409C-BE32-E72D297353CC}">
              <c16:uniqueId val="{00000001-589D-4C1F-AC00-D8E743900DDE}"/>
            </c:ext>
          </c:extLst>
        </c:ser>
        <c:dLbls>
          <c:dLblPos val="ctr"/>
          <c:showLegendKey val="0"/>
          <c:showVal val="1"/>
          <c:showCatName val="0"/>
          <c:showSerName val="0"/>
          <c:showPercent val="0"/>
          <c:showBubbleSize val="0"/>
        </c:dLbls>
        <c:gapWidth val="150"/>
        <c:overlap val="100"/>
        <c:axId val="463211224"/>
        <c:axId val="463211616"/>
      </c:barChart>
      <c:catAx>
        <c:axId val="46321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3211616"/>
        <c:crosses val="autoZero"/>
        <c:auto val="1"/>
        <c:lblAlgn val="ctr"/>
        <c:lblOffset val="100"/>
        <c:noMultiLvlLbl val="0"/>
      </c:catAx>
      <c:valAx>
        <c:axId val="463211616"/>
        <c:scaling>
          <c:orientation val="minMax"/>
        </c:scaling>
        <c:delete val="1"/>
        <c:axPos val="l"/>
        <c:numFmt formatCode="0%" sourceLinked="1"/>
        <c:majorTickMark val="none"/>
        <c:minorTickMark val="none"/>
        <c:tickLblPos val="nextTo"/>
        <c:crossAx val="463211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enrollment</c:v>
                </c:pt>
              </c:strCache>
            </c:strRef>
          </c:tx>
          <c:spPr>
            <a:solidFill>
              <a:schemeClr val="accent2">
                <a:lumMod val="60000"/>
                <a:lumOff val="40000"/>
              </a:schemeClr>
            </a:solidFill>
            <a:ln>
              <a:noFill/>
            </a:ln>
          </c:spPr>
          <c:explosion val="1"/>
          <c:dPt>
            <c:idx val="0"/>
            <c:bubble3D val="0"/>
            <c:spPr>
              <a:solidFill>
                <a:schemeClr val="tx2"/>
              </a:solidFill>
              <a:ln w="19050">
                <a:noFill/>
              </a:ln>
              <a:effectLst/>
            </c:spPr>
            <c:extLst>
              <c:ext xmlns:c16="http://schemas.microsoft.com/office/drawing/2014/chart" uri="{C3380CC4-5D6E-409C-BE32-E72D297353CC}">
                <c16:uniqueId val="{00000002-D683-4437-B130-A00D4449115C}"/>
              </c:ext>
            </c:extLst>
          </c:dPt>
          <c:dPt>
            <c:idx val="1"/>
            <c:bubble3D val="0"/>
            <c:spPr>
              <a:solidFill>
                <a:schemeClr val="accent2">
                  <a:lumMod val="20000"/>
                  <a:lumOff val="80000"/>
                </a:schemeClr>
              </a:solidFill>
              <a:ln w="19050">
                <a:noFill/>
              </a:ln>
              <a:effectLst/>
            </c:spPr>
            <c:extLst>
              <c:ext xmlns:c16="http://schemas.microsoft.com/office/drawing/2014/chart" uri="{C3380CC4-5D6E-409C-BE32-E72D297353CC}">
                <c16:uniqueId val="{00000001-D683-4437-B130-A00D4449115C}"/>
              </c:ext>
            </c:extLst>
          </c:dPt>
          <c:dPt>
            <c:idx val="2"/>
            <c:bubble3D val="0"/>
            <c:spPr>
              <a:solidFill>
                <a:schemeClr val="accent2">
                  <a:lumMod val="60000"/>
                  <a:lumOff val="40000"/>
                </a:schemeClr>
              </a:solidFill>
              <a:ln w="19050">
                <a:noFill/>
              </a:ln>
              <a:effectLst/>
            </c:spPr>
            <c:extLst>
              <c:ext xmlns:c16="http://schemas.microsoft.com/office/drawing/2014/chart" uri="{C3380CC4-5D6E-409C-BE32-E72D297353CC}">
                <c16:uniqueId val="{00000005-2847-422B-A99D-A4A7C33358CA}"/>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7-2847-422B-A99D-A4A7C33358CA}"/>
              </c:ext>
            </c:extLst>
          </c:dPt>
          <c:dLbls>
            <c:dLbl>
              <c:idx val="0"/>
              <c:layout>
                <c:manualLayout>
                  <c:x val="-0.22927054464294291"/>
                  <c:y val="-0.1183037909790257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683-4437-B130-A00D4449115C}"/>
                </c:ext>
              </c:extLst>
            </c:dLbl>
            <c:dLbl>
              <c:idx val="1"/>
              <c:layout>
                <c:manualLayout>
                  <c:x val="0.22625211042630233"/>
                  <c:y val="2.981048085434874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83-4437-B130-A00D4449115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Male</c:v>
                </c:pt>
                <c:pt idx="1">
                  <c:v>Female</c:v>
                </c:pt>
              </c:strCache>
            </c:strRef>
          </c:cat>
          <c:val>
            <c:numRef>
              <c:f>Sheet1!$B$2:$B$5</c:f>
              <c:numCache>
                <c:formatCode>#,##0</c:formatCode>
                <c:ptCount val="4"/>
                <c:pt idx="0">
                  <c:v>652157</c:v>
                </c:pt>
                <c:pt idx="1">
                  <c:v>543831</c:v>
                </c:pt>
              </c:numCache>
            </c:numRef>
          </c:val>
          <c:extLst>
            <c:ext xmlns:c16="http://schemas.microsoft.com/office/drawing/2014/chart" uri="{C3380CC4-5D6E-409C-BE32-E72D297353CC}">
              <c16:uniqueId val="{00000000-D683-4437-B130-A00D4449115C}"/>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4133914857403768E-3"/>
          <c:w val="0.99740530733622024"/>
          <c:h val="0.77606982634556032"/>
        </c:manualLayout>
      </c:layout>
      <c:barChart>
        <c:barDir val="col"/>
        <c:grouping val="clustered"/>
        <c:varyColors val="0"/>
        <c:ser>
          <c:idx val="0"/>
          <c:order val="0"/>
          <c:tx>
            <c:strRef>
              <c:f>Sheet1!$B$1</c:f>
              <c:strCache>
                <c:ptCount val="1"/>
                <c:pt idx="0">
                  <c:v>English-Only Students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c:v>
                </c:pt>
                <c:pt idx="1">
                  <c:v>ELA</c:v>
                </c:pt>
              </c:strCache>
            </c:strRef>
          </c:cat>
          <c:val>
            <c:numRef>
              <c:f>Sheet1!$B$2:$B$3</c:f>
              <c:numCache>
                <c:formatCode>0%</c:formatCode>
                <c:ptCount val="2"/>
                <c:pt idx="0">
                  <c:v>0.38</c:v>
                </c:pt>
                <c:pt idx="1">
                  <c:v>0.49</c:v>
                </c:pt>
              </c:numCache>
            </c:numRef>
          </c:val>
          <c:extLst>
            <c:ext xmlns:c16="http://schemas.microsoft.com/office/drawing/2014/chart" uri="{C3380CC4-5D6E-409C-BE32-E72D297353CC}">
              <c16:uniqueId val="{00000000-4ACA-4293-89D9-0CAB88EF65CF}"/>
            </c:ext>
          </c:extLst>
        </c:ser>
        <c:ser>
          <c:idx val="1"/>
          <c:order val="1"/>
          <c:tx>
            <c:strRef>
              <c:f>Sheet1!$C$1</c:f>
              <c:strCache>
                <c:ptCount val="1"/>
                <c:pt idx="0">
                  <c:v>English Learners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Math</c:v>
                </c:pt>
                <c:pt idx="1">
                  <c:v>ELA</c:v>
                </c:pt>
              </c:strCache>
            </c:strRef>
          </c:cat>
          <c:val>
            <c:numRef>
              <c:f>Sheet1!$C$2:$C$3</c:f>
              <c:numCache>
                <c:formatCode>0%</c:formatCode>
                <c:ptCount val="2"/>
                <c:pt idx="0">
                  <c:v>0.12</c:v>
                </c:pt>
                <c:pt idx="1">
                  <c:v>0.12</c:v>
                </c:pt>
              </c:numCache>
            </c:numRef>
          </c:val>
          <c:extLst>
            <c:ext xmlns:c16="http://schemas.microsoft.com/office/drawing/2014/chart" uri="{C3380CC4-5D6E-409C-BE32-E72D297353CC}">
              <c16:uniqueId val="{00000001-4ACA-4293-89D9-0CAB88EF65CF}"/>
            </c:ext>
          </c:extLst>
        </c:ser>
        <c:dLbls>
          <c:dLblPos val="outEnd"/>
          <c:showLegendKey val="0"/>
          <c:showVal val="1"/>
          <c:showCatName val="0"/>
          <c:showSerName val="0"/>
          <c:showPercent val="0"/>
          <c:showBubbleSize val="0"/>
        </c:dLbls>
        <c:gapWidth val="219"/>
        <c:overlap val="-27"/>
        <c:axId val="465161624"/>
        <c:axId val="465160840"/>
      </c:barChart>
      <c:catAx>
        <c:axId val="465161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65160840"/>
        <c:crosses val="autoZero"/>
        <c:auto val="1"/>
        <c:lblAlgn val="ctr"/>
        <c:lblOffset val="100"/>
        <c:noMultiLvlLbl val="0"/>
      </c:catAx>
      <c:valAx>
        <c:axId val="465160840"/>
        <c:scaling>
          <c:orientation val="minMax"/>
        </c:scaling>
        <c:delete val="1"/>
        <c:axPos val="l"/>
        <c:numFmt formatCode="0%" sourceLinked="1"/>
        <c:majorTickMark val="out"/>
        <c:minorTickMark val="none"/>
        <c:tickLblPos val="nextTo"/>
        <c:crossAx val="465161624"/>
        <c:crosses val="autoZero"/>
        <c:crossBetween val="between"/>
      </c:valAx>
      <c:spPr>
        <a:noFill/>
        <a:ln>
          <a:noFill/>
        </a:ln>
        <a:effectLst/>
      </c:spPr>
    </c:plotArea>
    <c:legend>
      <c:legendPos val="b"/>
      <c:layout>
        <c:manualLayout>
          <c:xMode val="edge"/>
          <c:yMode val="edge"/>
          <c:x val="4.9999900523162888E-2"/>
          <c:y val="0.87037423164830574"/>
          <c:w val="0.89999991473413965"/>
          <c:h val="0.1042124822857389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bg2"/>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33706937194548E-2"/>
          <c:y val="3.3531787649895171E-3"/>
          <c:w val="0.9564215987283966"/>
          <c:h val="0.90528550137882247"/>
        </c:manualLayout>
      </c:layout>
      <c:barChart>
        <c:barDir val="col"/>
        <c:grouping val="clustered"/>
        <c:varyColors val="0"/>
        <c:ser>
          <c:idx val="0"/>
          <c:order val="0"/>
          <c:tx>
            <c:strRef>
              <c:f>'charter to tps enrollment'!$E$2</c:f>
              <c:strCache>
                <c:ptCount val="1"/>
                <c:pt idx="0">
                  <c:v>Percentage of California K-12 Public School Students Enrolled in a Charter School</c:v>
                </c:pt>
              </c:strCache>
            </c:strRef>
          </c:tx>
          <c:spPr>
            <a:solidFill>
              <a:schemeClr val="accent3"/>
            </a:solidFill>
            <a:ln>
              <a:solidFill>
                <a:schemeClr val="accent3"/>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'charter to tps enrollment'!$A$3:$A$6</c:f>
              <c:strCache>
                <c:ptCount val="4"/>
                <c:pt idx="0">
                  <c:v>2014-15</c:v>
                </c:pt>
                <c:pt idx="1">
                  <c:v>2015-16</c:v>
                </c:pt>
                <c:pt idx="2">
                  <c:v>2016-17</c:v>
                </c:pt>
                <c:pt idx="3">
                  <c:v>2017-18</c:v>
                </c:pt>
              </c:strCache>
            </c:strRef>
          </c:cat>
          <c:val>
            <c:numRef>
              <c:f>'charter to tps enrollment'!$E$3:$E$6</c:f>
              <c:numCache>
                <c:formatCode>0.0%</c:formatCode>
                <c:ptCount val="4"/>
                <c:pt idx="0">
                  <c:v>8.7399286667350917E-2</c:v>
                </c:pt>
                <c:pt idx="1">
                  <c:v>9.1853125320743093E-2</c:v>
                </c:pt>
                <c:pt idx="2">
                  <c:v>9.6677903366519546E-2</c:v>
                </c:pt>
                <c:pt idx="3">
                  <c:v>0.10084948809401621</c:v>
                </c:pt>
              </c:numCache>
            </c:numRef>
          </c:val>
          <c:extLst>
            <c:ext xmlns:c16="http://schemas.microsoft.com/office/drawing/2014/chart" uri="{C3380CC4-5D6E-409C-BE32-E72D297353CC}">
              <c16:uniqueId val="{00000000-7015-438D-A997-9464FBCBA85D}"/>
            </c:ext>
          </c:extLst>
        </c:ser>
        <c:dLbls>
          <c:dLblPos val="outEnd"/>
          <c:showLegendKey val="0"/>
          <c:showVal val="1"/>
          <c:showCatName val="0"/>
          <c:showSerName val="0"/>
          <c:showPercent val="0"/>
          <c:showBubbleSize val="0"/>
        </c:dLbls>
        <c:gapWidth val="219"/>
        <c:overlap val="-27"/>
        <c:axId val="252891096"/>
        <c:axId val="327638104"/>
      </c:barChart>
      <c:catAx>
        <c:axId val="25289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27638104"/>
        <c:crosses val="autoZero"/>
        <c:auto val="1"/>
        <c:lblAlgn val="ctr"/>
        <c:lblOffset val="100"/>
        <c:noMultiLvlLbl val="0"/>
      </c:catAx>
      <c:valAx>
        <c:axId val="327638104"/>
        <c:scaling>
          <c:orientation val="minMax"/>
        </c:scaling>
        <c:delete val="1"/>
        <c:axPos val="l"/>
        <c:numFmt formatCode="0.0%" sourceLinked="1"/>
        <c:majorTickMark val="none"/>
        <c:minorTickMark val="none"/>
        <c:tickLblPos val="nextTo"/>
        <c:crossAx val="252891096"/>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Percentage of</a:t>
            </a:r>
            <a:r>
              <a:rPr lang="en-US" sz="1400" b="1" baseline="0" dirty="0">
                <a:solidFill>
                  <a:schemeClr val="tx1"/>
                </a:solidFill>
              </a:rPr>
              <a:t> ELs Compared to Total Charter School and Traditional Public School Enrollment</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7238723857089759E-2"/>
          <c:y val="0.17045345506964604"/>
          <c:w val="0.87501005658904729"/>
          <c:h val="0.43002476127545802"/>
        </c:manualLayout>
      </c:layout>
      <c:barChart>
        <c:barDir val="col"/>
        <c:grouping val="clustered"/>
        <c:varyColors val="0"/>
        <c:ser>
          <c:idx val="0"/>
          <c:order val="0"/>
          <c:tx>
            <c:strRef>
              <c:f>'charter to tps enrollment'!$B$12</c:f>
              <c:strCache>
                <c:ptCount val="1"/>
                <c:pt idx="0">
                  <c:v>Percentage of English Learners Attending a Charter School Compared to Total Charter School Enrollment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'charter to tps enrollment'!$A$13:$A$16</c:f>
              <c:strCache>
                <c:ptCount val="4"/>
                <c:pt idx="0">
                  <c:v>2014-15</c:v>
                </c:pt>
                <c:pt idx="1">
                  <c:v>2015-16</c:v>
                </c:pt>
                <c:pt idx="2">
                  <c:v>2016-17</c:v>
                </c:pt>
                <c:pt idx="3">
                  <c:v>2017-18</c:v>
                </c:pt>
              </c:strCache>
            </c:strRef>
          </c:cat>
          <c:val>
            <c:numRef>
              <c:f>'charter to tps enrollment'!$B$13:$B$16</c:f>
              <c:numCache>
                <c:formatCode>0%</c:formatCode>
                <c:ptCount val="4"/>
                <c:pt idx="0">
                  <c:v>0.16659510440750119</c:v>
                </c:pt>
                <c:pt idx="1">
                  <c:v>0.16845510796994162</c:v>
                </c:pt>
                <c:pt idx="2">
                  <c:v>0.1670750136438208</c:v>
                </c:pt>
                <c:pt idx="3">
                  <c:v>0.16144575247793985</c:v>
                </c:pt>
              </c:numCache>
            </c:numRef>
          </c:val>
          <c:extLst>
            <c:ext xmlns:c16="http://schemas.microsoft.com/office/drawing/2014/chart" uri="{C3380CC4-5D6E-409C-BE32-E72D297353CC}">
              <c16:uniqueId val="{00000000-DBD8-40B6-9402-EBD343B222BB}"/>
            </c:ext>
          </c:extLst>
        </c:ser>
        <c:ser>
          <c:idx val="1"/>
          <c:order val="1"/>
          <c:tx>
            <c:strRef>
              <c:f>'charter to tps enrollment'!$C$12</c:f>
              <c:strCache>
                <c:ptCount val="1"/>
                <c:pt idx="0">
                  <c:v>Percentage of English Learners Attending a Traditional Public School Compared to Total Traditional Public School Enrollment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'charter to tps enrollment'!$A$13:$A$16</c:f>
              <c:strCache>
                <c:ptCount val="4"/>
                <c:pt idx="0">
                  <c:v>2014-15</c:v>
                </c:pt>
                <c:pt idx="1">
                  <c:v>2015-16</c:v>
                </c:pt>
                <c:pt idx="2">
                  <c:v>2016-17</c:v>
                </c:pt>
                <c:pt idx="3">
                  <c:v>2017-18</c:v>
                </c:pt>
              </c:strCache>
            </c:strRef>
          </c:cat>
          <c:val>
            <c:numRef>
              <c:f>'charter to tps enrollment'!$C$13:$C$16</c:f>
              <c:numCache>
                <c:formatCode>0%</c:formatCode>
                <c:ptCount val="4"/>
                <c:pt idx="0">
                  <c:v>0.22871080776165356</c:v>
                </c:pt>
                <c:pt idx="1">
                  <c:v>0.22590102379118446</c:v>
                </c:pt>
                <c:pt idx="2">
                  <c:v>0.21895090800686459</c:v>
                </c:pt>
                <c:pt idx="3">
                  <c:v>0.20917671692571166</c:v>
                </c:pt>
              </c:numCache>
            </c:numRef>
          </c:val>
          <c:extLst>
            <c:ext xmlns:c16="http://schemas.microsoft.com/office/drawing/2014/chart" uri="{C3380CC4-5D6E-409C-BE32-E72D297353CC}">
              <c16:uniqueId val="{00000001-DBD8-40B6-9402-EBD343B222BB}"/>
            </c:ext>
          </c:extLst>
        </c:ser>
        <c:dLbls>
          <c:dLblPos val="outEnd"/>
          <c:showLegendKey val="0"/>
          <c:showVal val="1"/>
          <c:showCatName val="0"/>
          <c:showSerName val="0"/>
          <c:showPercent val="0"/>
          <c:showBubbleSize val="0"/>
        </c:dLbls>
        <c:gapWidth val="219"/>
        <c:overlap val="-27"/>
        <c:axId val="457365064"/>
        <c:axId val="463941224"/>
      </c:barChart>
      <c:catAx>
        <c:axId val="457365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63941224"/>
        <c:crosses val="autoZero"/>
        <c:auto val="1"/>
        <c:lblAlgn val="ctr"/>
        <c:lblOffset val="100"/>
        <c:noMultiLvlLbl val="0"/>
      </c:catAx>
      <c:valAx>
        <c:axId val="4639412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57365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60839-F1C6-493E-90F5-950B7674990C}" type="doc">
      <dgm:prSet loTypeId="urn:microsoft.com/office/officeart/2005/8/layout/chart3" loCatId="cycle" qsTypeId="urn:microsoft.com/office/officeart/2005/8/quickstyle/simple1" qsCatId="simple" csTypeId="urn:microsoft.com/office/officeart/2005/8/colors/accent1_2" csCatId="accent1" phldr="1"/>
      <dgm:spPr/>
    </dgm:pt>
    <dgm:pt modelId="{D43ECC65-99C1-46DF-9C0E-C100C8D70231}">
      <dgm:prSet phldrT="[Text]"/>
      <dgm:spPr>
        <a:solidFill>
          <a:schemeClr val="accent4"/>
        </a:solidFill>
      </dgm:spPr>
      <dgm:t>
        <a:bodyPr/>
        <a:lstStyle/>
        <a:p>
          <a:endParaRPr lang="en-US" b="1" dirty="0"/>
        </a:p>
      </dgm:t>
    </dgm:pt>
    <dgm:pt modelId="{7F3F8A96-DB0D-42F1-BBF9-E309C69DB450}" type="parTrans" cxnId="{7BF7FB60-077D-4647-AF8A-61D31FC85C35}">
      <dgm:prSet/>
      <dgm:spPr/>
      <dgm:t>
        <a:bodyPr/>
        <a:lstStyle/>
        <a:p>
          <a:endParaRPr lang="en-US"/>
        </a:p>
      </dgm:t>
    </dgm:pt>
    <dgm:pt modelId="{723BEC7B-8505-47EB-9AC1-86E2D0AF8C84}" type="sibTrans" cxnId="{7BF7FB60-077D-4647-AF8A-61D31FC85C35}">
      <dgm:prSet/>
      <dgm:spPr/>
      <dgm:t>
        <a:bodyPr/>
        <a:lstStyle/>
        <a:p>
          <a:endParaRPr lang="en-US"/>
        </a:p>
      </dgm:t>
    </dgm:pt>
    <dgm:pt modelId="{8954180E-4807-45FD-8406-D54BE3C16054}">
      <dgm:prSet phldrT="[Text]"/>
      <dgm:spPr>
        <a:solidFill>
          <a:schemeClr val="accent3"/>
        </a:solidFill>
      </dgm:spPr>
      <dgm:t>
        <a:bodyPr/>
        <a:lstStyle/>
        <a:p>
          <a:r>
            <a:rPr lang="en-US" b="1" dirty="0"/>
            <a:t> </a:t>
          </a:r>
        </a:p>
      </dgm:t>
    </dgm:pt>
    <dgm:pt modelId="{375A5DB7-2BC3-4DB3-8CAF-75E76DDF00BF}" type="parTrans" cxnId="{83879B68-487B-4126-846B-368445F581F7}">
      <dgm:prSet/>
      <dgm:spPr/>
      <dgm:t>
        <a:bodyPr/>
        <a:lstStyle/>
        <a:p>
          <a:endParaRPr lang="en-US"/>
        </a:p>
      </dgm:t>
    </dgm:pt>
    <dgm:pt modelId="{BBB92658-FE01-445E-A805-8A50A20437C7}" type="sibTrans" cxnId="{83879B68-487B-4126-846B-368445F581F7}">
      <dgm:prSet/>
      <dgm:spPr/>
      <dgm:t>
        <a:bodyPr/>
        <a:lstStyle/>
        <a:p>
          <a:endParaRPr lang="en-US"/>
        </a:p>
      </dgm:t>
    </dgm:pt>
    <dgm:pt modelId="{920E625D-7241-49C6-AC46-F4C6CB3FA98C}">
      <dgm:prSet phldrT="[Text]"/>
      <dgm:spPr>
        <a:solidFill>
          <a:schemeClr val="accent5"/>
        </a:solidFill>
      </dgm:spPr>
      <dgm:t>
        <a:bodyPr/>
        <a:lstStyle/>
        <a:p>
          <a:r>
            <a:rPr lang="en-US" b="1" dirty="0"/>
            <a:t> </a:t>
          </a:r>
        </a:p>
      </dgm:t>
    </dgm:pt>
    <dgm:pt modelId="{726A5472-A7D9-4A46-B9F5-FAD633C96A2E}" type="parTrans" cxnId="{0ACBEA1E-91BC-4A76-8393-05469A26315B}">
      <dgm:prSet/>
      <dgm:spPr/>
      <dgm:t>
        <a:bodyPr/>
        <a:lstStyle/>
        <a:p>
          <a:endParaRPr lang="en-US"/>
        </a:p>
      </dgm:t>
    </dgm:pt>
    <dgm:pt modelId="{B118F90B-413D-4C3F-B7D5-170C51577AB5}" type="sibTrans" cxnId="{0ACBEA1E-91BC-4A76-8393-05469A26315B}">
      <dgm:prSet/>
      <dgm:spPr/>
      <dgm:t>
        <a:bodyPr/>
        <a:lstStyle/>
        <a:p>
          <a:endParaRPr lang="en-US"/>
        </a:p>
      </dgm:t>
    </dgm:pt>
    <dgm:pt modelId="{D036B86D-CF12-4AB3-913C-9EC5BBCC3AF5}">
      <dgm:prSet phldrT="[Text]"/>
      <dgm:spPr>
        <a:solidFill>
          <a:schemeClr val="accent6"/>
        </a:solidFill>
      </dgm:spPr>
      <dgm:t>
        <a:bodyPr/>
        <a:lstStyle/>
        <a:p>
          <a:r>
            <a:rPr lang="en-US" b="1" dirty="0"/>
            <a:t> </a:t>
          </a:r>
        </a:p>
      </dgm:t>
    </dgm:pt>
    <dgm:pt modelId="{8ABB04E0-8CBC-4DD4-904E-36C04CFBCAE3}" type="parTrans" cxnId="{F6BCE650-1A6B-49CF-A104-B494FF783D2B}">
      <dgm:prSet/>
      <dgm:spPr/>
      <dgm:t>
        <a:bodyPr/>
        <a:lstStyle/>
        <a:p>
          <a:endParaRPr lang="en-US"/>
        </a:p>
      </dgm:t>
    </dgm:pt>
    <dgm:pt modelId="{DF0D3820-08A4-4564-AFA7-4FC1BF0A1824}" type="sibTrans" cxnId="{F6BCE650-1A6B-49CF-A104-B494FF783D2B}">
      <dgm:prSet/>
      <dgm:spPr/>
      <dgm:t>
        <a:bodyPr/>
        <a:lstStyle/>
        <a:p>
          <a:endParaRPr lang="en-US"/>
        </a:p>
      </dgm:t>
    </dgm:pt>
    <dgm:pt modelId="{6C0E1D6D-740E-486B-AA56-4C743C4238DA}">
      <dgm:prSet phldrT="[Text]"/>
      <dgm:spPr>
        <a:solidFill>
          <a:schemeClr val="tx1"/>
        </a:solidFill>
      </dgm:spPr>
      <dgm:t>
        <a:bodyPr/>
        <a:lstStyle/>
        <a:p>
          <a:endParaRPr lang="en-US" b="1" dirty="0"/>
        </a:p>
      </dgm:t>
    </dgm:pt>
    <dgm:pt modelId="{34EC771A-FAC7-4390-825C-596A662D5D36}" type="parTrans" cxnId="{B127A72C-FDFB-409B-BE0B-AA5A40EF2652}">
      <dgm:prSet/>
      <dgm:spPr/>
      <dgm:t>
        <a:bodyPr/>
        <a:lstStyle/>
        <a:p>
          <a:endParaRPr lang="en-US"/>
        </a:p>
      </dgm:t>
    </dgm:pt>
    <dgm:pt modelId="{2F5E3206-3460-4BEE-A3B0-273DAAD4C9BB}" type="sibTrans" cxnId="{B127A72C-FDFB-409B-BE0B-AA5A40EF2652}">
      <dgm:prSet/>
      <dgm:spPr/>
      <dgm:t>
        <a:bodyPr/>
        <a:lstStyle/>
        <a:p>
          <a:endParaRPr lang="en-US"/>
        </a:p>
      </dgm:t>
    </dgm:pt>
    <dgm:pt modelId="{4700D19C-A08D-4BB6-B8B4-4ABBD19513DB}">
      <dgm:prSet phldrT="[Text]"/>
      <dgm:spPr>
        <a:solidFill>
          <a:schemeClr val="accent2"/>
        </a:solidFill>
      </dgm:spPr>
      <dgm:t>
        <a:bodyPr/>
        <a:lstStyle/>
        <a:p>
          <a:endParaRPr lang="en-US" b="1" dirty="0"/>
        </a:p>
      </dgm:t>
    </dgm:pt>
    <dgm:pt modelId="{73755EBB-74A3-49A5-AC2B-DCA09E7C05A4}" type="parTrans" cxnId="{BC032304-B5D6-4EB3-BD2A-0E7BC519D245}">
      <dgm:prSet/>
      <dgm:spPr/>
      <dgm:t>
        <a:bodyPr/>
        <a:lstStyle/>
        <a:p>
          <a:endParaRPr lang="en-US"/>
        </a:p>
      </dgm:t>
    </dgm:pt>
    <dgm:pt modelId="{0E6B9C2F-88DB-410E-87A2-A2B2BBF069B6}" type="sibTrans" cxnId="{BC032304-B5D6-4EB3-BD2A-0E7BC519D245}">
      <dgm:prSet/>
      <dgm:spPr/>
      <dgm:t>
        <a:bodyPr/>
        <a:lstStyle/>
        <a:p>
          <a:endParaRPr lang="en-US"/>
        </a:p>
      </dgm:t>
    </dgm:pt>
    <dgm:pt modelId="{57D31115-7B1A-412F-B1FF-B4C3CE5AA2D6}" type="pres">
      <dgm:prSet presAssocID="{78C60839-F1C6-493E-90F5-950B7674990C}" presName="compositeShape" presStyleCnt="0">
        <dgm:presLayoutVars>
          <dgm:chMax val="7"/>
          <dgm:dir/>
          <dgm:resizeHandles val="exact"/>
        </dgm:presLayoutVars>
      </dgm:prSet>
      <dgm:spPr/>
    </dgm:pt>
    <dgm:pt modelId="{62C6B140-2940-42E3-922E-4004DBCD2678}" type="pres">
      <dgm:prSet presAssocID="{78C60839-F1C6-493E-90F5-950B7674990C}" presName="wedge1" presStyleLbl="node1" presStyleIdx="0" presStyleCnt="6" custLinFactNeighborX="-2595" custLinFactNeighborY="5320"/>
      <dgm:spPr/>
    </dgm:pt>
    <dgm:pt modelId="{A43ABEE2-5B70-4984-8C31-FBBE467787A8}" type="pres">
      <dgm:prSet presAssocID="{78C60839-F1C6-493E-90F5-950B7674990C}" presName="wedge1Tx" presStyleLbl="node1" presStyleIdx="0" presStyleCnt="6">
        <dgm:presLayoutVars>
          <dgm:chMax val="0"/>
          <dgm:chPref val="0"/>
          <dgm:bulletEnabled val="1"/>
        </dgm:presLayoutVars>
      </dgm:prSet>
      <dgm:spPr/>
    </dgm:pt>
    <dgm:pt modelId="{8BB0096C-6B84-4D9B-9C70-83CAD482308C}" type="pres">
      <dgm:prSet presAssocID="{78C60839-F1C6-493E-90F5-950B7674990C}" presName="wedge2" presStyleLbl="node1" presStyleIdx="1" presStyleCnt="6"/>
      <dgm:spPr/>
    </dgm:pt>
    <dgm:pt modelId="{594CF113-6B8B-4D7A-BBD9-E47633892A66}" type="pres">
      <dgm:prSet presAssocID="{78C60839-F1C6-493E-90F5-950B7674990C}" presName="wedge2Tx" presStyleLbl="node1" presStyleIdx="1" presStyleCnt="6">
        <dgm:presLayoutVars>
          <dgm:chMax val="0"/>
          <dgm:chPref val="0"/>
          <dgm:bulletEnabled val="1"/>
        </dgm:presLayoutVars>
      </dgm:prSet>
      <dgm:spPr/>
    </dgm:pt>
    <dgm:pt modelId="{186D7386-12EB-4C6C-8117-A600A2FDB9B6}" type="pres">
      <dgm:prSet presAssocID="{78C60839-F1C6-493E-90F5-950B7674990C}" presName="wedge3" presStyleLbl="node1" presStyleIdx="2" presStyleCnt="6"/>
      <dgm:spPr/>
    </dgm:pt>
    <dgm:pt modelId="{8CA64250-1779-4B69-BD16-8863D8C09F09}" type="pres">
      <dgm:prSet presAssocID="{78C60839-F1C6-493E-90F5-950B7674990C}" presName="wedge3Tx" presStyleLbl="node1" presStyleIdx="2" presStyleCnt="6">
        <dgm:presLayoutVars>
          <dgm:chMax val="0"/>
          <dgm:chPref val="0"/>
          <dgm:bulletEnabled val="1"/>
        </dgm:presLayoutVars>
      </dgm:prSet>
      <dgm:spPr/>
    </dgm:pt>
    <dgm:pt modelId="{5779623F-44EA-4B02-B0A2-A20FD8834D0C}" type="pres">
      <dgm:prSet presAssocID="{78C60839-F1C6-493E-90F5-950B7674990C}" presName="wedge4" presStyleLbl="node1" presStyleIdx="3" presStyleCnt="6"/>
      <dgm:spPr/>
    </dgm:pt>
    <dgm:pt modelId="{217729B1-1A2A-4F57-9CC8-11869D649029}" type="pres">
      <dgm:prSet presAssocID="{78C60839-F1C6-493E-90F5-950B7674990C}" presName="wedge4Tx" presStyleLbl="node1" presStyleIdx="3" presStyleCnt="6">
        <dgm:presLayoutVars>
          <dgm:chMax val="0"/>
          <dgm:chPref val="0"/>
          <dgm:bulletEnabled val="1"/>
        </dgm:presLayoutVars>
      </dgm:prSet>
      <dgm:spPr/>
    </dgm:pt>
    <dgm:pt modelId="{95066FED-C177-4F24-8A7C-CFBBCECA0C3F}" type="pres">
      <dgm:prSet presAssocID="{78C60839-F1C6-493E-90F5-950B7674990C}" presName="wedge5" presStyleLbl="node1" presStyleIdx="4" presStyleCnt="6"/>
      <dgm:spPr/>
    </dgm:pt>
    <dgm:pt modelId="{39180D9B-D787-4FF5-870E-5C8114D0DADB}" type="pres">
      <dgm:prSet presAssocID="{78C60839-F1C6-493E-90F5-950B7674990C}" presName="wedge5Tx" presStyleLbl="node1" presStyleIdx="4" presStyleCnt="6">
        <dgm:presLayoutVars>
          <dgm:chMax val="0"/>
          <dgm:chPref val="0"/>
          <dgm:bulletEnabled val="1"/>
        </dgm:presLayoutVars>
      </dgm:prSet>
      <dgm:spPr/>
    </dgm:pt>
    <dgm:pt modelId="{E37AAF71-A087-4BF0-ACAA-9ED16277DC95}" type="pres">
      <dgm:prSet presAssocID="{78C60839-F1C6-493E-90F5-950B7674990C}" presName="wedge6" presStyleLbl="node1" presStyleIdx="5" presStyleCnt="6"/>
      <dgm:spPr/>
    </dgm:pt>
    <dgm:pt modelId="{C3F65728-458D-4123-95DF-EAEAAB3C2C76}" type="pres">
      <dgm:prSet presAssocID="{78C60839-F1C6-493E-90F5-950B7674990C}" presName="wedge6Tx" presStyleLbl="node1" presStyleIdx="5" presStyleCnt="6">
        <dgm:presLayoutVars>
          <dgm:chMax val="0"/>
          <dgm:chPref val="0"/>
          <dgm:bulletEnabled val="1"/>
        </dgm:presLayoutVars>
      </dgm:prSet>
      <dgm:spPr/>
    </dgm:pt>
  </dgm:ptLst>
  <dgm:cxnLst>
    <dgm:cxn modelId="{BC032304-B5D6-4EB3-BD2A-0E7BC519D245}" srcId="{78C60839-F1C6-493E-90F5-950B7674990C}" destId="{4700D19C-A08D-4BB6-B8B4-4ABBD19513DB}" srcOrd="5" destOrd="0" parTransId="{73755EBB-74A3-49A5-AC2B-DCA09E7C05A4}" sibTransId="{0E6B9C2F-88DB-410E-87A2-A2B2BBF069B6}"/>
    <dgm:cxn modelId="{6B32F810-DEF7-4EDB-BF63-A5E771F21A24}" type="presOf" srcId="{D036B86D-CF12-4AB3-913C-9EC5BBCC3AF5}" destId="{217729B1-1A2A-4F57-9CC8-11869D649029}" srcOrd="1" destOrd="0" presId="urn:microsoft.com/office/officeart/2005/8/layout/chart3"/>
    <dgm:cxn modelId="{6A830E1B-47C8-4300-B875-3D74681D68AC}" type="presOf" srcId="{920E625D-7241-49C6-AC46-F4C6CB3FA98C}" destId="{186D7386-12EB-4C6C-8117-A600A2FDB9B6}" srcOrd="0" destOrd="0" presId="urn:microsoft.com/office/officeart/2005/8/layout/chart3"/>
    <dgm:cxn modelId="{0ACBEA1E-91BC-4A76-8393-05469A26315B}" srcId="{78C60839-F1C6-493E-90F5-950B7674990C}" destId="{920E625D-7241-49C6-AC46-F4C6CB3FA98C}" srcOrd="2" destOrd="0" parTransId="{726A5472-A7D9-4A46-B9F5-FAD633C96A2E}" sibTransId="{B118F90B-413D-4C3F-B7D5-170C51577AB5}"/>
    <dgm:cxn modelId="{B127A72C-FDFB-409B-BE0B-AA5A40EF2652}" srcId="{78C60839-F1C6-493E-90F5-950B7674990C}" destId="{6C0E1D6D-740E-486B-AA56-4C743C4238DA}" srcOrd="4" destOrd="0" parTransId="{34EC771A-FAC7-4390-825C-596A662D5D36}" sibTransId="{2F5E3206-3460-4BEE-A3B0-273DAAD4C9BB}"/>
    <dgm:cxn modelId="{92F6163B-45B6-476F-A178-A5E45ABE3F99}" type="presOf" srcId="{78C60839-F1C6-493E-90F5-950B7674990C}" destId="{57D31115-7B1A-412F-B1FF-B4C3CE5AA2D6}" srcOrd="0" destOrd="0" presId="urn:microsoft.com/office/officeart/2005/8/layout/chart3"/>
    <dgm:cxn modelId="{7BF7FB60-077D-4647-AF8A-61D31FC85C35}" srcId="{78C60839-F1C6-493E-90F5-950B7674990C}" destId="{D43ECC65-99C1-46DF-9C0E-C100C8D70231}" srcOrd="0" destOrd="0" parTransId="{7F3F8A96-DB0D-42F1-BBF9-E309C69DB450}" sibTransId="{723BEC7B-8505-47EB-9AC1-86E2D0AF8C84}"/>
    <dgm:cxn modelId="{83879B68-487B-4126-846B-368445F581F7}" srcId="{78C60839-F1C6-493E-90F5-950B7674990C}" destId="{8954180E-4807-45FD-8406-D54BE3C16054}" srcOrd="1" destOrd="0" parTransId="{375A5DB7-2BC3-4DB3-8CAF-75E76DDF00BF}" sibTransId="{BBB92658-FE01-445E-A805-8A50A20437C7}"/>
    <dgm:cxn modelId="{0A8E3D4B-AFDD-4726-9EFE-4991DECF8D87}" type="presOf" srcId="{D036B86D-CF12-4AB3-913C-9EC5BBCC3AF5}" destId="{5779623F-44EA-4B02-B0A2-A20FD8834D0C}" srcOrd="0" destOrd="0" presId="urn:microsoft.com/office/officeart/2005/8/layout/chart3"/>
    <dgm:cxn modelId="{F6BCE650-1A6B-49CF-A104-B494FF783D2B}" srcId="{78C60839-F1C6-493E-90F5-950B7674990C}" destId="{D036B86D-CF12-4AB3-913C-9EC5BBCC3AF5}" srcOrd="3" destOrd="0" parTransId="{8ABB04E0-8CBC-4DD4-904E-36C04CFBCAE3}" sibTransId="{DF0D3820-08A4-4564-AFA7-4FC1BF0A1824}"/>
    <dgm:cxn modelId="{D2C00677-A185-4605-BD2E-F2019220314F}" type="presOf" srcId="{D43ECC65-99C1-46DF-9C0E-C100C8D70231}" destId="{62C6B140-2940-42E3-922E-4004DBCD2678}" srcOrd="0" destOrd="0" presId="urn:microsoft.com/office/officeart/2005/8/layout/chart3"/>
    <dgm:cxn modelId="{1D564179-3ED0-4F83-9B49-FF180D6B8C98}" type="presOf" srcId="{8954180E-4807-45FD-8406-D54BE3C16054}" destId="{8BB0096C-6B84-4D9B-9C70-83CAD482308C}" srcOrd="0" destOrd="0" presId="urn:microsoft.com/office/officeart/2005/8/layout/chart3"/>
    <dgm:cxn modelId="{2CB09094-8349-4982-A593-F3F7AC1C5E29}" type="presOf" srcId="{4700D19C-A08D-4BB6-B8B4-4ABBD19513DB}" destId="{E37AAF71-A087-4BF0-ACAA-9ED16277DC95}" srcOrd="0" destOrd="0" presId="urn:microsoft.com/office/officeart/2005/8/layout/chart3"/>
    <dgm:cxn modelId="{C295F199-BD6F-46A3-811F-9B5CB2D4C8D4}" type="presOf" srcId="{6C0E1D6D-740E-486B-AA56-4C743C4238DA}" destId="{39180D9B-D787-4FF5-870E-5C8114D0DADB}" srcOrd="1" destOrd="0" presId="urn:microsoft.com/office/officeart/2005/8/layout/chart3"/>
    <dgm:cxn modelId="{9609289A-D758-407A-A756-01644D5C70F3}" type="presOf" srcId="{8954180E-4807-45FD-8406-D54BE3C16054}" destId="{594CF113-6B8B-4D7A-BBD9-E47633892A66}" srcOrd="1" destOrd="0" presId="urn:microsoft.com/office/officeart/2005/8/layout/chart3"/>
    <dgm:cxn modelId="{73ED9DA4-FE7F-49BC-9479-B1BE8A79146E}" type="presOf" srcId="{6C0E1D6D-740E-486B-AA56-4C743C4238DA}" destId="{95066FED-C177-4F24-8A7C-CFBBCECA0C3F}" srcOrd="0" destOrd="0" presId="urn:microsoft.com/office/officeart/2005/8/layout/chart3"/>
    <dgm:cxn modelId="{950CB4DD-3124-4710-8A89-F0DFEA84AFCB}" type="presOf" srcId="{D43ECC65-99C1-46DF-9C0E-C100C8D70231}" destId="{A43ABEE2-5B70-4984-8C31-FBBE467787A8}" srcOrd="1" destOrd="0" presId="urn:microsoft.com/office/officeart/2005/8/layout/chart3"/>
    <dgm:cxn modelId="{156391E0-07A6-498C-B9E4-D36169E87218}" type="presOf" srcId="{920E625D-7241-49C6-AC46-F4C6CB3FA98C}" destId="{8CA64250-1779-4B69-BD16-8863D8C09F09}" srcOrd="1" destOrd="0" presId="urn:microsoft.com/office/officeart/2005/8/layout/chart3"/>
    <dgm:cxn modelId="{2C8D03F5-68BF-41EF-B403-706D1E1DCC95}" type="presOf" srcId="{4700D19C-A08D-4BB6-B8B4-4ABBD19513DB}" destId="{C3F65728-458D-4123-95DF-EAEAAB3C2C76}" srcOrd="1" destOrd="0" presId="urn:microsoft.com/office/officeart/2005/8/layout/chart3"/>
    <dgm:cxn modelId="{4F07BD0A-A8E3-43B3-8C3D-8080C9607FC5}" type="presParOf" srcId="{57D31115-7B1A-412F-B1FF-B4C3CE5AA2D6}" destId="{62C6B140-2940-42E3-922E-4004DBCD2678}" srcOrd="0" destOrd="0" presId="urn:microsoft.com/office/officeart/2005/8/layout/chart3"/>
    <dgm:cxn modelId="{BF07106C-B222-4245-BCFB-0EB79E2EE72F}" type="presParOf" srcId="{57D31115-7B1A-412F-B1FF-B4C3CE5AA2D6}" destId="{A43ABEE2-5B70-4984-8C31-FBBE467787A8}" srcOrd="1" destOrd="0" presId="urn:microsoft.com/office/officeart/2005/8/layout/chart3"/>
    <dgm:cxn modelId="{98554927-DC7B-44D9-8476-A528E76171AB}" type="presParOf" srcId="{57D31115-7B1A-412F-B1FF-B4C3CE5AA2D6}" destId="{8BB0096C-6B84-4D9B-9C70-83CAD482308C}" srcOrd="2" destOrd="0" presId="urn:microsoft.com/office/officeart/2005/8/layout/chart3"/>
    <dgm:cxn modelId="{9DDFA1AF-DECD-4808-8C7C-9063C1E4D9FF}" type="presParOf" srcId="{57D31115-7B1A-412F-B1FF-B4C3CE5AA2D6}" destId="{594CF113-6B8B-4D7A-BBD9-E47633892A66}" srcOrd="3" destOrd="0" presId="urn:microsoft.com/office/officeart/2005/8/layout/chart3"/>
    <dgm:cxn modelId="{8A1B3838-23B4-4349-B082-F40E47E82B79}" type="presParOf" srcId="{57D31115-7B1A-412F-B1FF-B4C3CE5AA2D6}" destId="{186D7386-12EB-4C6C-8117-A600A2FDB9B6}" srcOrd="4" destOrd="0" presId="urn:microsoft.com/office/officeart/2005/8/layout/chart3"/>
    <dgm:cxn modelId="{8CF3CAB3-031D-4F35-90A0-1ACD6A947FC5}" type="presParOf" srcId="{57D31115-7B1A-412F-B1FF-B4C3CE5AA2D6}" destId="{8CA64250-1779-4B69-BD16-8863D8C09F09}" srcOrd="5" destOrd="0" presId="urn:microsoft.com/office/officeart/2005/8/layout/chart3"/>
    <dgm:cxn modelId="{2DB4A4A3-49D0-412A-88D2-989DC142F4ED}" type="presParOf" srcId="{57D31115-7B1A-412F-B1FF-B4C3CE5AA2D6}" destId="{5779623F-44EA-4B02-B0A2-A20FD8834D0C}" srcOrd="6" destOrd="0" presId="urn:microsoft.com/office/officeart/2005/8/layout/chart3"/>
    <dgm:cxn modelId="{8E61112F-683B-4D08-BE46-0158DD6A3E51}" type="presParOf" srcId="{57D31115-7B1A-412F-B1FF-B4C3CE5AA2D6}" destId="{217729B1-1A2A-4F57-9CC8-11869D649029}" srcOrd="7" destOrd="0" presId="urn:microsoft.com/office/officeart/2005/8/layout/chart3"/>
    <dgm:cxn modelId="{E7297B03-2EBF-4361-95B3-E768BEDA7628}" type="presParOf" srcId="{57D31115-7B1A-412F-B1FF-B4C3CE5AA2D6}" destId="{95066FED-C177-4F24-8A7C-CFBBCECA0C3F}" srcOrd="8" destOrd="0" presId="urn:microsoft.com/office/officeart/2005/8/layout/chart3"/>
    <dgm:cxn modelId="{ADE376E1-74AD-4479-ACFE-09C990AD2BB1}" type="presParOf" srcId="{57D31115-7B1A-412F-B1FF-B4C3CE5AA2D6}" destId="{39180D9B-D787-4FF5-870E-5C8114D0DADB}" srcOrd="9" destOrd="0" presId="urn:microsoft.com/office/officeart/2005/8/layout/chart3"/>
    <dgm:cxn modelId="{95306090-2AE5-46BA-9761-5DDA87C89DB6}" type="presParOf" srcId="{57D31115-7B1A-412F-B1FF-B4C3CE5AA2D6}" destId="{E37AAF71-A087-4BF0-ACAA-9ED16277DC95}" srcOrd="10" destOrd="0" presId="urn:microsoft.com/office/officeart/2005/8/layout/chart3"/>
    <dgm:cxn modelId="{F68D8786-C665-4B08-A48A-835ABD36F8D1}" type="presParOf" srcId="{57D31115-7B1A-412F-B1FF-B4C3CE5AA2D6}" destId="{C3F65728-458D-4123-95DF-EAEAAB3C2C76}"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C60839-F1C6-493E-90F5-950B7674990C}" type="doc">
      <dgm:prSet loTypeId="urn:microsoft.com/office/officeart/2005/8/layout/chart3" loCatId="cycle" qsTypeId="urn:microsoft.com/office/officeart/2005/8/quickstyle/simple1" qsCatId="simple" csTypeId="urn:microsoft.com/office/officeart/2005/8/colors/accent1_2" csCatId="accent1" phldr="1"/>
      <dgm:spPr/>
    </dgm:pt>
    <dgm:pt modelId="{D43ECC65-99C1-46DF-9C0E-C100C8D70231}">
      <dgm:prSet phldrT="[Text]"/>
      <dgm:spPr>
        <a:solidFill>
          <a:schemeClr val="accent4"/>
        </a:solidFill>
      </dgm:spPr>
      <dgm:t>
        <a:bodyPr/>
        <a:lstStyle/>
        <a:p>
          <a:endParaRPr lang="en-US" b="1" dirty="0"/>
        </a:p>
      </dgm:t>
    </dgm:pt>
    <dgm:pt modelId="{7F3F8A96-DB0D-42F1-BBF9-E309C69DB450}" type="parTrans" cxnId="{7BF7FB60-077D-4647-AF8A-61D31FC85C35}">
      <dgm:prSet/>
      <dgm:spPr/>
      <dgm:t>
        <a:bodyPr/>
        <a:lstStyle/>
        <a:p>
          <a:endParaRPr lang="en-US"/>
        </a:p>
      </dgm:t>
    </dgm:pt>
    <dgm:pt modelId="{723BEC7B-8505-47EB-9AC1-86E2D0AF8C84}" type="sibTrans" cxnId="{7BF7FB60-077D-4647-AF8A-61D31FC85C35}">
      <dgm:prSet/>
      <dgm:spPr/>
      <dgm:t>
        <a:bodyPr/>
        <a:lstStyle/>
        <a:p>
          <a:endParaRPr lang="en-US"/>
        </a:p>
      </dgm:t>
    </dgm:pt>
    <dgm:pt modelId="{8954180E-4807-45FD-8406-D54BE3C16054}">
      <dgm:prSet phldrT="[Text]"/>
      <dgm:spPr>
        <a:solidFill>
          <a:schemeClr val="accent3"/>
        </a:solidFill>
      </dgm:spPr>
      <dgm:t>
        <a:bodyPr/>
        <a:lstStyle/>
        <a:p>
          <a:r>
            <a:rPr lang="en-US" b="1" dirty="0"/>
            <a:t> </a:t>
          </a:r>
        </a:p>
      </dgm:t>
    </dgm:pt>
    <dgm:pt modelId="{375A5DB7-2BC3-4DB3-8CAF-75E76DDF00BF}" type="parTrans" cxnId="{83879B68-487B-4126-846B-368445F581F7}">
      <dgm:prSet/>
      <dgm:spPr/>
      <dgm:t>
        <a:bodyPr/>
        <a:lstStyle/>
        <a:p>
          <a:endParaRPr lang="en-US"/>
        </a:p>
      </dgm:t>
    </dgm:pt>
    <dgm:pt modelId="{BBB92658-FE01-445E-A805-8A50A20437C7}" type="sibTrans" cxnId="{83879B68-487B-4126-846B-368445F581F7}">
      <dgm:prSet/>
      <dgm:spPr/>
      <dgm:t>
        <a:bodyPr/>
        <a:lstStyle/>
        <a:p>
          <a:endParaRPr lang="en-US"/>
        </a:p>
      </dgm:t>
    </dgm:pt>
    <dgm:pt modelId="{920E625D-7241-49C6-AC46-F4C6CB3FA98C}">
      <dgm:prSet phldrT="[Text]"/>
      <dgm:spPr>
        <a:solidFill>
          <a:schemeClr val="accent5"/>
        </a:solidFill>
      </dgm:spPr>
      <dgm:t>
        <a:bodyPr/>
        <a:lstStyle/>
        <a:p>
          <a:r>
            <a:rPr lang="en-US" b="1" dirty="0"/>
            <a:t> </a:t>
          </a:r>
        </a:p>
      </dgm:t>
    </dgm:pt>
    <dgm:pt modelId="{726A5472-A7D9-4A46-B9F5-FAD633C96A2E}" type="parTrans" cxnId="{0ACBEA1E-91BC-4A76-8393-05469A26315B}">
      <dgm:prSet/>
      <dgm:spPr/>
      <dgm:t>
        <a:bodyPr/>
        <a:lstStyle/>
        <a:p>
          <a:endParaRPr lang="en-US"/>
        </a:p>
      </dgm:t>
    </dgm:pt>
    <dgm:pt modelId="{B118F90B-413D-4C3F-B7D5-170C51577AB5}" type="sibTrans" cxnId="{0ACBEA1E-91BC-4A76-8393-05469A26315B}">
      <dgm:prSet/>
      <dgm:spPr/>
      <dgm:t>
        <a:bodyPr/>
        <a:lstStyle/>
        <a:p>
          <a:endParaRPr lang="en-US"/>
        </a:p>
      </dgm:t>
    </dgm:pt>
    <dgm:pt modelId="{D036B86D-CF12-4AB3-913C-9EC5BBCC3AF5}">
      <dgm:prSet phldrT="[Text]"/>
      <dgm:spPr>
        <a:solidFill>
          <a:schemeClr val="accent6"/>
        </a:solidFill>
      </dgm:spPr>
      <dgm:t>
        <a:bodyPr/>
        <a:lstStyle/>
        <a:p>
          <a:r>
            <a:rPr lang="en-US" b="1" dirty="0"/>
            <a:t> </a:t>
          </a:r>
        </a:p>
      </dgm:t>
    </dgm:pt>
    <dgm:pt modelId="{8ABB04E0-8CBC-4DD4-904E-36C04CFBCAE3}" type="parTrans" cxnId="{F6BCE650-1A6B-49CF-A104-B494FF783D2B}">
      <dgm:prSet/>
      <dgm:spPr/>
      <dgm:t>
        <a:bodyPr/>
        <a:lstStyle/>
        <a:p>
          <a:endParaRPr lang="en-US"/>
        </a:p>
      </dgm:t>
    </dgm:pt>
    <dgm:pt modelId="{DF0D3820-08A4-4564-AFA7-4FC1BF0A1824}" type="sibTrans" cxnId="{F6BCE650-1A6B-49CF-A104-B494FF783D2B}">
      <dgm:prSet/>
      <dgm:spPr/>
      <dgm:t>
        <a:bodyPr/>
        <a:lstStyle/>
        <a:p>
          <a:endParaRPr lang="en-US"/>
        </a:p>
      </dgm:t>
    </dgm:pt>
    <dgm:pt modelId="{6C0E1D6D-740E-486B-AA56-4C743C4238DA}">
      <dgm:prSet phldrT="[Text]"/>
      <dgm:spPr>
        <a:solidFill>
          <a:schemeClr val="tx1"/>
        </a:solidFill>
      </dgm:spPr>
      <dgm:t>
        <a:bodyPr/>
        <a:lstStyle/>
        <a:p>
          <a:endParaRPr lang="en-US" b="1" dirty="0"/>
        </a:p>
      </dgm:t>
    </dgm:pt>
    <dgm:pt modelId="{34EC771A-FAC7-4390-825C-596A662D5D36}" type="parTrans" cxnId="{B127A72C-FDFB-409B-BE0B-AA5A40EF2652}">
      <dgm:prSet/>
      <dgm:spPr/>
      <dgm:t>
        <a:bodyPr/>
        <a:lstStyle/>
        <a:p>
          <a:endParaRPr lang="en-US"/>
        </a:p>
      </dgm:t>
    </dgm:pt>
    <dgm:pt modelId="{2F5E3206-3460-4BEE-A3B0-273DAAD4C9BB}" type="sibTrans" cxnId="{B127A72C-FDFB-409B-BE0B-AA5A40EF2652}">
      <dgm:prSet/>
      <dgm:spPr/>
      <dgm:t>
        <a:bodyPr/>
        <a:lstStyle/>
        <a:p>
          <a:endParaRPr lang="en-US"/>
        </a:p>
      </dgm:t>
    </dgm:pt>
    <dgm:pt modelId="{4700D19C-A08D-4BB6-B8B4-4ABBD19513DB}">
      <dgm:prSet phldrT="[Text]"/>
      <dgm:spPr>
        <a:solidFill>
          <a:schemeClr val="accent2"/>
        </a:solidFill>
      </dgm:spPr>
      <dgm:t>
        <a:bodyPr/>
        <a:lstStyle/>
        <a:p>
          <a:endParaRPr lang="en-US" b="1" dirty="0"/>
        </a:p>
      </dgm:t>
    </dgm:pt>
    <dgm:pt modelId="{73755EBB-74A3-49A5-AC2B-DCA09E7C05A4}" type="parTrans" cxnId="{BC032304-B5D6-4EB3-BD2A-0E7BC519D245}">
      <dgm:prSet/>
      <dgm:spPr/>
      <dgm:t>
        <a:bodyPr/>
        <a:lstStyle/>
        <a:p>
          <a:endParaRPr lang="en-US"/>
        </a:p>
      </dgm:t>
    </dgm:pt>
    <dgm:pt modelId="{0E6B9C2F-88DB-410E-87A2-A2B2BBF069B6}" type="sibTrans" cxnId="{BC032304-B5D6-4EB3-BD2A-0E7BC519D245}">
      <dgm:prSet/>
      <dgm:spPr/>
      <dgm:t>
        <a:bodyPr/>
        <a:lstStyle/>
        <a:p>
          <a:endParaRPr lang="en-US"/>
        </a:p>
      </dgm:t>
    </dgm:pt>
    <dgm:pt modelId="{57D31115-7B1A-412F-B1FF-B4C3CE5AA2D6}" type="pres">
      <dgm:prSet presAssocID="{78C60839-F1C6-493E-90F5-950B7674990C}" presName="compositeShape" presStyleCnt="0">
        <dgm:presLayoutVars>
          <dgm:chMax val="7"/>
          <dgm:dir/>
          <dgm:resizeHandles val="exact"/>
        </dgm:presLayoutVars>
      </dgm:prSet>
      <dgm:spPr/>
    </dgm:pt>
    <dgm:pt modelId="{62C6B140-2940-42E3-922E-4004DBCD2678}" type="pres">
      <dgm:prSet presAssocID="{78C60839-F1C6-493E-90F5-950B7674990C}" presName="wedge1" presStyleLbl="node1" presStyleIdx="0" presStyleCnt="6" custLinFactNeighborX="-2595" custLinFactNeighborY="5320"/>
      <dgm:spPr/>
    </dgm:pt>
    <dgm:pt modelId="{A43ABEE2-5B70-4984-8C31-FBBE467787A8}" type="pres">
      <dgm:prSet presAssocID="{78C60839-F1C6-493E-90F5-950B7674990C}" presName="wedge1Tx" presStyleLbl="node1" presStyleIdx="0" presStyleCnt="6">
        <dgm:presLayoutVars>
          <dgm:chMax val="0"/>
          <dgm:chPref val="0"/>
          <dgm:bulletEnabled val="1"/>
        </dgm:presLayoutVars>
      </dgm:prSet>
      <dgm:spPr/>
    </dgm:pt>
    <dgm:pt modelId="{8BB0096C-6B84-4D9B-9C70-83CAD482308C}" type="pres">
      <dgm:prSet presAssocID="{78C60839-F1C6-493E-90F5-950B7674990C}" presName="wedge2" presStyleLbl="node1" presStyleIdx="1" presStyleCnt="6"/>
      <dgm:spPr/>
    </dgm:pt>
    <dgm:pt modelId="{594CF113-6B8B-4D7A-BBD9-E47633892A66}" type="pres">
      <dgm:prSet presAssocID="{78C60839-F1C6-493E-90F5-950B7674990C}" presName="wedge2Tx" presStyleLbl="node1" presStyleIdx="1" presStyleCnt="6">
        <dgm:presLayoutVars>
          <dgm:chMax val="0"/>
          <dgm:chPref val="0"/>
          <dgm:bulletEnabled val="1"/>
        </dgm:presLayoutVars>
      </dgm:prSet>
      <dgm:spPr/>
    </dgm:pt>
    <dgm:pt modelId="{186D7386-12EB-4C6C-8117-A600A2FDB9B6}" type="pres">
      <dgm:prSet presAssocID="{78C60839-F1C6-493E-90F5-950B7674990C}" presName="wedge3" presStyleLbl="node1" presStyleIdx="2" presStyleCnt="6"/>
      <dgm:spPr/>
    </dgm:pt>
    <dgm:pt modelId="{8CA64250-1779-4B69-BD16-8863D8C09F09}" type="pres">
      <dgm:prSet presAssocID="{78C60839-F1C6-493E-90F5-950B7674990C}" presName="wedge3Tx" presStyleLbl="node1" presStyleIdx="2" presStyleCnt="6">
        <dgm:presLayoutVars>
          <dgm:chMax val="0"/>
          <dgm:chPref val="0"/>
          <dgm:bulletEnabled val="1"/>
        </dgm:presLayoutVars>
      </dgm:prSet>
      <dgm:spPr/>
    </dgm:pt>
    <dgm:pt modelId="{5779623F-44EA-4B02-B0A2-A20FD8834D0C}" type="pres">
      <dgm:prSet presAssocID="{78C60839-F1C6-493E-90F5-950B7674990C}" presName="wedge4" presStyleLbl="node1" presStyleIdx="3" presStyleCnt="6"/>
      <dgm:spPr/>
    </dgm:pt>
    <dgm:pt modelId="{217729B1-1A2A-4F57-9CC8-11869D649029}" type="pres">
      <dgm:prSet presAssocID="{78C60839-F1C6-493E-90F5-950B7674990C}" presName="wedge4Tx" presStyleLbl="node1" presStyleIdx="3" presStyleCnt="6">
        <dgm:presLayoutVars>
          <dgm:chMax val="0"/>
          <dgm:chPref val="0"/>
          <dgm:bulletEnabled val="1"/>
        </dgm:presLayoutVars>
      </dgm:prSet>
      <dgm:spPr/>
    </dgm:pt>
    <dgm:pt modelId="{95066FED-C177-4F24-8A7C-CFBBCECA0C3F}" type="pres">
      <dgm:prSet presAssocID="{78C60839-F1C6-493E-90F5-950B7674990C}" presName="wedge5" presStyleLbl="node1" presStyleIdx="4" presStyleCnt="6"/>
      <dgm:spPr/>
    </dgm:pt>
    <dgm:pt modelId="{39180D9B-D787-4FF5-870E-5C8114D0DADB}" type="pres">
      <dgm:prSet presAssocID="{78C60839-F1C6-493E-90F5-950B7674990C}" presName="wedge5Tx" presStyleLbl="node1" presStyleIdx="4" presStyleCnt="6">
        <dgm:presLayoutVars>
          <dgm:chMax val="0"/>
          <dgm:chPref val="0"/>
          <dgm:bulletEnabled val="1"/>
        </dgm:presLayoutVars>
      </dgm:prSet>
      <dgm:spPr/>
    </dgm:pt>
    <dgm:pt modelId="{E37AAF71-A087-4BF0-ACAA-9ED16277DC95}" type="pres">
      <dgm:prSet presAssocID="{78C60839-F1C6-493E-90F5-950B7674990C}" presName="wedge6" presStyleLbl="node1" presStyleIdx="5" presStyleCnt="6"/>
      <dgm:spPr/>
    </dgm:pt>
    <dgm:pt modelId="{C3F65728-458D-4123-95DF-EAEAAB3C2C76}" type="pres">
      <dgm:prSet presAssocID="{78C60839-F1C6-493E-90F5-950B7674990C}" presName="wedge6Tx" presStyleLbl="node1" presStyleIdx="5" presStyleCnt="6">
        <dgm:presLayoutVars>
          <dgm:chMax val="0"/>
          <dgm:chPref val="0"/>
          <dgm:bulletEnabled val="1"/>
        </dgm:presLayoutVars>
      </dgm:prSet>
      <dgm:spPr/>
    </dgm:pt>
  </dgm:ptLst>
  <dgm:cxnLst>
    <dgm:cxn modelId="{BC032304-B5D6-4EB3-BD2A-0E7BC519D245}" srcId="{78C60839-F1C6-493E-90F5-950B7674990C}" destId="{4700D19C-A08D-4BB6-B8B4-4ABBD19513DB}" srcOrd="5" destOrd="0" parTransId="{73755EBB-74A3-49A5-AC2B-DCA09E7C05A4}" sibTransId="{0E6B9C2F-88DB-410E-87A2-A2B2BBF069B6}"/>
    <dgm:cxn modelId="{FC0B700B-5770-4A21-A7AC-F6CC98EFB1E2}" type="presOf" srcId="{920E625D-7241-49C6-AC46-F4C6CB3FA98C}" destId="{8CA64250-1779-4B69-BD16-8863D8C09F09}" srcOrd="1" destOrd="0" presId="urn:microsoft.com/office/officeart/2005/8/layout/chart3"/>
    <dgm:cxn modelId="{A099CE0E-1309-4AA9-AA27-A735DBDEE017}" type="presOf" srcId="{D43ECC65-99C1-46DF-9C0E-C100C8D70231}" destId="{A43ABEE2-5B70-4984-8C31-FBBE467787A8}" srcOrd="1" destOrd="0" presId="urn:microsoft.com/office/officeart/2005/8/layout/chart3"/>
    <dgm:cxn modelId="{497C6613-FF24-4E14-A127-B717E201D4E8}" type="presOf" srcId="{6C0E1D6D-740E-486B-AA56-4C743C4238DA}" destId="{95066FED-C177-4F24-8A7C-CFBBCECA0C3F}" srcOrd="0" destOrd="0" presId="urn:microsoft.com/office/officeart/2005/8/layout/chart3"/>
    <dgm:cxn modelId="{0ACBEA1E-91BC-4A76-8393-05469A26315B}" srcId="{78C60839-F1C6-493E-90F5-950B7674990C}" destId="{920E625D-7241-49C6-AC46-F4C6CB3FA98C}" srcOrd="2" destOrd="0" parTransId="{726A5472-A7D9-4A46-B9F5-FAD633C96A2E}" sibTransId="{B118F90B-413D-4C3F-B7D5-170C51577AB5}"/>
    <dgm:cxn modelId="{B127A72C-FDFB-409B-BE0B-AA5A40EF2652}" srcId="{78C60839-F1C6-493E-90F5-950B7674990C}" destId="{6C0E1D6D-740E-486B-AA56-4C743C4238DA}" srcOrd="4" destOrd="0" parTransId="{34EC771A-FAC7-4390-825C-596A662D5D36}" sibTransId="{2F5E3206-3460-4BEE-A3B0-273DAAD4C9BB}"/>
    <dgm:cxn modelId="{7BF7FB60-077D-4647-AF8A-61D31FC85C35}" srcId="{78C60839-F1C6-493E-90F5-950B7674990C}" destId="{D43ECC65-99C1-46DF-9C0E-C100C8D70231}" srcOrd="0" destOrd="0" parTransId="{7F3F8A96-DB0D-42F1-BBF9-E309C69DB450}" sibTransId="{723BEC7B-8505-47EB-9AC1-86E2D0AF8C84}"/>
    <dgm:cxn modelId="{83879B68-487B-4126-846B-368445F581F7}" srcId="{78C60839-F1C6-493E-90F5-950B7674990C}" destId="{8954180E-4807-45FD-8406-D54BE3C16054}" srcOrd="1" destOrd="0" parTransId="{375A5DB7-2BC3-4DB3-8CAF-75E76DDF00BF}" sibTransId="{BBB92658-FE01-445E-A805-8A50A20437C7}"/>
    <dgm:cxn modelId="{908F4C69-45B4-45C6-ABE9-C403443C290A}" type="presOf" srcId="{D036B86D-CF12-4AB3-913C-9EC5BBCC3AF5}" destId="{217729B1-1A2A-4F57-9CC8-11869D649029}" srcOrd="1" destOrd="0" presId="urn:microsoft.com/office/officeart/2005/8/layout/chart3"/>
    <dgm:cxn modelId="{D6AEAA6E-FA6C-4FEB-BDA8-66E5AC549434}" type="presOf" srcId="{4700D19C-A08D-4BB6-B8B4-4ABBD19513DB}" destId="{E37AAF71-A087-4BF0-ACAA-9ED16277DC95}" srcOrd="0" destOrd="0" presId="urn:microsoft.com/office/officeart/2005/8/layout/chart3"/>
    <dgm:cxn modelId="{F6BCE650-1A6B-49CF-A104-B494FF783D2B}" srcId="{78C60839-F1C6-493E-90F5-950B7674990C}" destId="{D036B86D-CF12-4AB3-913C-9EC5BBCC3AF5}" srcOrd="3" destOrd="0" parTransId="{8ABB04E0-8CBC-4DD4-904E-36C04CFBCAE3}" sibTransId="{DF0D3820-08A4-4564-AFA7-4FC1BF0A1824}"/>
    <dgm:cxn modelId="{3AB8E757-345C-4B1E-AE7D-6407FC77364A}" type="presOf" srcId="{920E625D-7241-49C6-AC46-F4C6CB3FA98C}" destId="{186D7386-12EB-4C6C-8117-A600A2FDB9B6}" srcOrd="0" destOrd="0" presId="urn:microsoft.com/office/officeart/2005/8/layout/chart3"/>
    <dgm:cxn modelId="{BDA894A9-8748-4447-9A52-D143948F9CA7}" type="presOf" srcId="{78C60839-F1C6-493E-90F5-950B7674990C}" destId="{57D31115-7B1A-412F-B1FF-B4C3CE5AA2D6}" srcOrd="0" destOrd="0" presId="urn:microsoft.com/office/officeart/2005/8/layout/chart3"/>
    <dgm:cxn modelId="{52A2D2B8-7DF7-41B4-8225-32C3443A59FB}" type="presOf" srcId="{8954180E-4807-45FD-8406-D54BE3C16054}" destId="{594CF113-6B8B-4D7A-BBD9-E47633892A66}" srcOrd="1" destOrd="0" presId="urn:microsoft.com/office/officeart/2005/8/layout/chart3"/>
    <dgm:cxn modelId="{36AAA2C9-6367-4026-973B-F71C6A7FB15D}" type="presOf" srcId="{4700D19C-A08D-4BB6-B8B4-4ABBD19513DB}" destId="{C3F65728-458D-4123-95DF-EAEAAB3C2C76}" srcOrd="1" destOrd="0" presId="urn:microsoft.com/office/officeart/2005/8/layout/chart3"/>
    <dgm:cxn modelId="{9D6B30CD-71F7-4AEA-98B2-5A0AA6FACC9B}" type="presOf" srcId="{6C0E1D6D-740E-486B-AA56-4C743C4238DA}" destId="{39180D9B-D787-4FF5-870E-5C8114D0DADB}" srcOrd="1" destOrd="0" presId="urn:microsoft.com/office/officeart/2005/8/layout/chart3"/>
    <dgm:cxn modelId="{A91254CF-1682-4700-BE08-2A80ADD880D8}" type="presOf" srcId="{D43ECC65-99C1-46DF-9C0E-C100C8D70231}" destId="{62C6B140-2940-42E3-922E-4004DBCD2678}" srcOrd="0" destOrd="0" presId="urn:microsoft.com/office/officeart/2005/8/layout/chart3"/>
    <dgm:cxn modelId="{FA0D33E4-E305-420D-915F-E84282FB0D21}" type="presOf" srcId="{8954180E-4807-45FD-8406-D54BE3C16054}" destId="{8BB0096C-6B84-4D9B-9C70-83CAD482308C}" srcOrd="0" destOrd="0" presId="urn:microsoft.com/office/officeart/2005/8/layout/chart3"/>
    <dgm:cxn modelId="{A4A0E4EC-704D-4EB4-A68A-EF6D4AAC43F1}" type="presOf" srcId="{D036B86D-CF12-4AB3-913C-9EC5BBCC3AF5}" destId="{5779623F-44EA-4B02-B0A2-A20FD8834D0C}" srcOrd="0" destOrd="0" presId="urn:microsoft.com/office/officeart/2005/8/layout/chart3"/>
    <dgm:cxn modelId="{FF58357E-1F94-47CB-B908-4B049EE9F210}" type="presParOf" srcId="{57D31115-7B1A-412F-B1FF-B4C3CE5AA2D6}" destId="{62C6B140-2940-42E3-922E-4004DBCD2678}" srcOrd="0" destOrd="0" presId="urn:microsoft.com/office/officeart/2005/8/layout/chart3"/>
    <dgm:cxn modelId="{4F9AB684-0932-4458-83BD-5C13A93CF8F5}" type="presParOf" srcId="{57D31115-7B1A-412F-B1FF-B4C3CE5AA2D6}" destId="{A43ABEE2-5B70-4984-8C31-FBBE467787A8}" srcOrd="1" destOrd="0" presId="urn:microsoft.com/office/officeart/2005/8/layout/chart3"/>
    <dgm:cxn modelId="{BFCB8D7E-5CBE-4E47-A56F-453254D4BE6E}" type="presParOf" srcId="{57D31115-7B1A-412F-B1FF-B4C3CE5AA2D6}" destId="{8BB0096C-6B84-4D9B-9C70-83CAD482308C}" srcOrd="2" destOrd="0" presId="urn:microsoft.com/office/officeart/2005/8/layout/chart3"/>
    <dgm:cxn modelId="{B05CD1E2-8C1E-4792-B05A-F2AC65667294}" type="presParOf" srcId="{57D31115-7B1A-412F-B1FF-B4C3CE5AA2D6}" destId="{594CF113-6B8B-4D7A-BBD9-E47633892A66}" srcOrd="3" destOrd="0" presId="urn:microsoft.com/office/officeart/2005/8/layout/chart3"/>
    <dgm:cxn modelId="{22A913B5-0E11-4D3E-B678-2E7B4BE18E8C}" type="presParOf" srcId="{57D31115-7B1A-412F-B1FF-B4C3CE5AA2D6}" destId="{186D7386-12EB-4C6C-8117-A600A2FDB9B6}" srcOrd="4" destOrd="0" presId="urn:microsoft.com/office/officeart/2005/8/layout/chart3"/>
    <dgm:cxn modelId="{DF58538A-4889-4B82-9586-D889B7347C18}" type="presParOf" srcId="{57D31115-7B1A-412F-B1FF-B4C3CE5AA2D6}" destId="{8CA64250-1779-4B69-BD16-8863D8C09F09}" srcOrd="5" destOrd="0" presId="urn:microsoft.com/office/officeart/2005/8/layout/chart3"/>
    <dgm:cxn modelId="{EA3A06B9-6407-41CA-A883-E9D627FEA29E}" type="presParOf" srcId="{57D31115-7B1A-412F-B1FF-B4C3CE5AA2D6}" destId="{5779623F-44EA-4B02-B0A2-A20FD8834D0C}" srcOrd="6" destOrd="0" presId="urn:microsoft.com/office/officeart/2005/8/layout/chart3"/>
    <dgm:cxn modelId="{E6A65ADC-A6D9-404D-B0EC-81935301F352}" type="presParOf" srcId="{57D31115-7B1A-412F-B1FF-B4C3CE5AA2D6}" destId="{217729B1-1A2A-4F57-9CC8-11869D649029}" srcOrd="7" destOrd="0" presId="urn:microsoft.com/office/officeart/2005/8/layout/chart3"/>
    <dgm:cxn modelId="{17E724E0-735D-444C-BD3C-D4961AB8760B}" type="presParOf" srcId="{57D31115-7B1A-412F-B1FF-B4C3CE5AA2D6}" destId="{95066FED-C177-4F24-8A7C-CFBBCECA0C3F}" srcOrd="8" destOrd="0" presId="urn:microsoft.com/office/officeart/2005/8/layout/chart3"/>
    <dgm:cxn modelId="{0E60DF0C-B9C5-4287-AE32-9A877D8DD329}" type="presParOf" srcId="{57D31115-7B1A-412F-B1FF-B4C3CE5AA2D6}" destId="{39180D9B-D787-4FF5-870E-5C8114D0DADB}" srcOrd="9" destOrd="0" presId="urn:microsoft.com/office/officeart/2005/8/layout/chart3"/>
    <dgm:cxn modelId="{14A470DF-2600-4088-9B73-A434BD9C88DB}" type="presParOf" srcId="{57D31115-7B1A-412F-B1FF-B4C3CE5AA2D6}" destId="{E37AAF71-A087-4BF0-ACAA-9ED16277DC95}" srcOrd="10" destOrd="0" presId="urn:microsoft.com/office/officeart/2005/8/layout/chart3"/>
    <dgm:cxn modelId="{462EB39A-89FC-4B68-8ABD-D08A6A9167F7}" type="presParOf" srcId="{57D31115-7B1A-412F-B1FF-B4C3CE5AA2D6}" destId="{C3F65728-458D-4123-95DF-EAEAAB3C2C76}"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C60839-F1C6-493E-90F5-950B7674990C}" type="doc">
      <dgm:prSet loTypeId="urn:microsoft.com/office/officeart/2005/8/layout/chart3" loCatId="cycle" qsTypeId="urn:microsoft.com/office/officeart/2005/8/quickstyle/simple1" qsCatId="simple" csTypeId="urn:microsoft.com/office/officeart/2005/8/colors/accent1_2" csCatId="accent1" phldr="1"/>
      <dgm:spPr/>
    </dgm:pt>
    <dgm:pt modelId="{D43ECC65-99C1-46DF-9C0E-C100C8D70231}">
      <dgm:prSet phldrT="[Text]"/>
      <dgm:spPr>
        <a:solidFill>
          <a:schemeClr val="accent4"/>
        </a:solidFill>
      </dgm:spPr>
      <dgm:t>
        <a:bodyPr/>
        <a:lstStyle/>
        <a:p>
          <a:endParaRPr lang="en-US" b="1" dirty="0"/>
        </a:p>
      </dgm:t>
    </dgm:pt>
    <dgm:pt modelId="{7F3F8A96-DB0D-42F1-BBF9-E309C69DB450}" type="parTrans" cxnId="{7BF7FB60-077D-4647-AF8A-61D31FC85C35}">
      <dgm:prSet/>
      <dgm:spPr/>
      <dgm:t>
        <a:bodyPr/>
        <a:lstStyle/>
        <a:p>
          <a:endParaRPr lang="en-US"/>
        </a:p>
      </dgm:t>
    </dgm:pt>
    <dgm:pt modelId="{723BEC7B-8505-47EB-9AC1-86E2D0AF8C84}" type="sibTrans" cxnId="{7BF7FB60-077D-4647-AF8A-61D31FC85C35}">
      <dgm:prSet/>
      <dgm:spPr/>
      <dgm:t>
        <a:bodyPr/>
        <a:lstStyle/>
        <a:p>
          <a:endParaRPr lang="en-US"/>
        </a:p>
      </dgm:t>
    </dgm:pt>
    <dgm:pt modelId="{8954180E-4807-45FD-8406-D54BE3C16054}">
      <dgm:prSet phldrT="[Text]"/>
      <dgm:spPr>
        <a:solidFill>
          <a:schemeClr val="accent3"/>
        </a:solidFill>
      </dgm:spPr>
      <dgm:t>
        <a:bodyPr/>
        <a:lstStyle/>
        <a:p>
          <a:r>
            <a:rPr lang="en-US" b="1" dirty="0"/>
            <a:t> </a:t>
          </a:r>
        </a:p>
      </dgm:t>
    </dgm:pt>
    <dgm:pt modelId="{375A5DB7-2BC3-4DB3-8CAF-75E76DDF00BF}" type="parTrans" cxnId="{83879B68-487B-4126-846B-368445F581F7}">
      <dgm:prSet/>
      <dgm:spPr/>
      <dgm:t>
        <a:bodyPr/>
        <a:lstStyle/>
        <a:p>
          <a:endParaRPr lang="en-US"/>
        </a:p>
      </dgm:t>
    </dgm:pt>
    <dgm:pt modelId="{BBB92658-FE01-445E-A805-8A50A20437C7}" type="sibTrans" cxnId="{83879B68-487B-4126-846B-368445F581F7}">
      <dgm:prSet/>
      <dgm:spPr/>
      <dgm:t>
        <a:bodyPr/>
        <a:lstStyle/>
        <a:p>
          <a:endParaRPr lang="en-US"/>
        </a:p>
      </dgm:t>
    </dgm:pt>
    <dgm:pt modelId="{920E625D-7241-49C6-AC46-F4C6CB3FA98C}">
      <dgm:prSet phldrT="[Text]"/>
      <dgm:spPr>
        <a:solidFill>
          <a:schemeClr val="accent5"/>
        </a:solidFill>
      </dgm:spPr>
      <dgm:t>
        <a:bodyPr/>
        <a:lstStyle/>
        <a:p>
          <a:r>
            <a:rPr lang="en-US" b="1" dirty="0"/>
            <a:t> </a:t>
          </a:r>
        </a:p>
      </dgm:t>
    </dgm:pt>
    <dgm:pt modelId="{726A5472-A7D9-4A46-B9F5-FAD633C96A2E}" type="parTrans" cxnId="{0ACBEA1E-91BC-4A76-8393-05469A26315B}">
      <dgm:prSet/>
      <dgm:spPr/>
      <dgm:t>
        <a:bodyPr/>
        <a:lstStyle/>
        <a:p>
          <a:endParaRPr lang="en-US"/>
        </a:p>
      </dgm:t>
    </dgm:pt>
    <dgm:pt modelId="{B118F90B-413D-4C3F-B7D5-170C51577AB5}" type="sibTrans" cxnId="{0ACBEA1E-91BC-4A76-8393-05469A26315B}">
      <dgm:prSet/>
      <dgm:spPr/>
      <dgm:t>
        <a:bodyPr/>
        <a:lstStyle/>
        <a:p>
          <a:endParaRPr lang="en-US"/>
        </a:p>
      </dgm:t>
    </dgm:pt>
    <dgm:pt modelId="{D036B86D-CF12-4AB3-913C-9EC5BBCC3AF5}">
      <dgm:prSet phldrT="[Text]"/>
      <dgm:spPr>
        <a:solidFill>
          <a:schemeClr val="accent6"/>
        </a:solidFill>
      </dgm:spPr>
      <dgm:t>
        <a:bodyPr/>
        <a:lstStyle/>
        <a:p>
          <a:r>
            <a:rPr lang="en-US" b="1" dirty="0"/>
            <a:t> </a:t>
          </a:r>
        </a:p>
      </dgm:t>
    </dgm:pt>
    <dgm:pt modelId="{8ABB04E0-8CBC-4DD4-904E-36C04CFBCAE3}" type="parTrans" cxnId="{F6BCE650-1A6B-49CF-A104-B494FF783D2B}">
      <dgm:prSet/>
      <dgm:spPr/>
      <dgm:t>
        <a:bodyPr/>
        <a:lstStyle/>
        <a:p>
          <a:endParaRPr lang="en-US"/>
        </a:p>
      </dgm:t>
    </dgm:pt>
    <dgm:pt modelId="{DF0D3820-08A4-4564-AFA7-4FC1BF0A1824}" type="sibTrans" cxnId="{F6BCE650-1A6B-49CF-A104-B494FF783D2B}">
      <dgm:prSet/>
      <dgm:spPr/>
      <dgm:t>
        <a:bodyPr/>
        <a:lstStyle/>
        <a:p>
          <a:endParaRPr lang="en-US"/>
        </a:p>
      </dgm:t>
    </dgm:pt>
    <dgm:pt modelId="{6C0E1D6D-740E-486B-AA56-4C743C4238DA}">
      <dgm:prSet phldrT="[Text]"/>
      <dgm:spPr>
        <a:solidFill>
          <a:schemeClr val="tx1"/>
        </a:solidFill>
      </dgm:spPr>
      <dgm:t>
        <a:bodyPr/>
        <a:lstStyle/>
        <a:p>
          <a:endParaRPr lang="en-US" b="1" dirty="0"/>
        </a:p>
      </dgm:t>
    </dgm:pt>
    <dgm:pt modelId="{34EC771A-FAC7-4390-825C-596A662D5D36}" type="parTrans" cxnId="{B127A72C-FDFB-409B-BE0B-AA5A40EF2652}">
      <dgm:prSet/>
      <dgm:spPr/>
      <dgm:t>
        <a:bodyPr/>
        <a:lstStyle/>
        <a:p>
          <a:endParaRPr lang="en-US"/>
        </a:p>
      </dgm:t>
    </dgm:pt>
    <dgm:pt modelId="{2F5E3206-3460-4BEE-A3B0-273DAAD4C9BB}" type="sibTrans" cxnId="{B127A72C-FDFB-409B-BE0B-AA5A40EF2652}">
      <dgm:prSet/>
      <dgm:spPr/>
      <dgm:t>
        <a:bodyPr/>
        <a:lstStyle/>
        <a:p>
          <a:endParaRPr lang="en-US"/>
        </a:p>
      </dgm:t>
    </dgm:pt>
    <dgm:pt modelId="{4700D19C-A08D-4BB6-B8B4-4ABBD19513DB}">
      <dgm:prSet phldrT="[Text]"/>
      <dgm:spPr>
        <a:solidFill>
          <a:schemeClr val="accent2"/>
        </a:solidFill>
      </dgm:spPr>
      <dgm:t>
        <a:bodyPr/>
        <a:lstStyle/>
        <a:p>
          <a:endParaRPr lang="en-US" b="1" dirty="0"/>
        </a:p>
      </dgm:t>
    </dgm:pt>
    <dgm:pt modelId="{73755EBB-74A3-49A5-AC2B-DCA09E7C05A4}" type="parTrans" cxnId="{BC032304-B5D6-4EB3-BD2A-0E7BC519D245}">
      <dgm:prSet/>
      <dgm:spPr/>
      <dgm:t>
        <a:bodyPr/>
        <a:lstStyle/>
        <a:p>
          <a:endParaRPr lang="en-US"/>
        </a:p>
      </dgm:t>
    </dgm:pt>
    <dgm:pt modelId="{0E6B9C2F-88DB-410E-87A2-A2B2BBF069B6}" type="sibTrans" cxnId="{BC032304-B5D6-4EB3-BD2A-0E7BC519D245}">
      <dgm:prSet/>
      <dgm:spPr/>
      <dgm:t>
        <a:bodyPr/>
        <a:lstStyle/>
        <a:p>
          <a:endParaRPr lang="en-US"/>
        </a:p>
      </dgm:t>
    </dgm:pt>
    <dgm:pt modelId="{57D31115-7B1A-412F-B1FF-B4C3CE5AA2D6}" type="pres">
      <dgm:prSet presAssocID="{78C60839-F1C6-493E-90F5-950B7674990C}" presName="compositeShape" presStyleCnt="0">
        <dgm:presLayoutVars>
          <dgm:chMax val="7"/>
          <dgm:dir/>
          <dgm:resizeHandles val="exact"/>
        </dgm:presLayoutVars>
      </dgm:prSet>
      <dgm:spPr/>
    </dgm:pt>
    <dgm:pt modelId="{62C6B140-2940-42E3-922E-4004DBCD2678}" type="pres">
      <dgm:prSet presAssocID="{78C60839-F1C6-493E-90F5-950B7674990C}" presName="wedge1" presStyleLbl="node1" presStyleIdx="0" presStyleCnt="6" custLinFactNeighborX="-2595" custLinFactNeighborY="5320"/>
      <dgm:spPr/>
    </dgm:pt>
    <dgm:pt modelId="{A43ABEE2-5B70-4984-8C31-FBBE467787A8}" type="pres">
      <dgm:prSet presAssocID="{78C60839-F1C6-493E-90F5-950B7674990C}" presName="wedge1Tx" presStyleLbl="node1" presStyleIdx="0" presStyleCnt="6">
        <dgm:presLayoutVars>
          <dgm:chMax val="0"/>
          <dgm:chPref val="0"/>
          <dgm:bulletEnabled val="1"/>
        </dgm:presLayoutVars>
      </dgm:prSet>
      <dgm:spPr/>
    </dgm:pt>
    <dgm:pt modelId="{8BB0096C-6B84-4D9B-9C70-83CAD482308C}" type="pres">
      <dgm:prSet presAssocID="{78C60839-F1C6-493E-90F5-950B7674990C}" presName="wedge2" presStyleLbl="node1" presStyleIdx="1" presStyleCnt="6"/>
      <dgm:spPr/>
    </dgm:pt>
    <dgm:pt modelId="{594CF113-6B8B-4D7A-BBD9-E47633892A66}" type="pres">
      <dgm:prSet presAssocID="{78C60839-F1C6-493E-90F5-950B7674990C}" presName="wedge2Tx" presStyleLbl="node1" presStyleIdx="1" presStyleCnt="6">
        <dgm:presLayoutVars>
          <dgm:chMax val="0"/>
          <dgm:chPref val="0"/>
          <dgm:bulletEnabled val="1"/>
        </dgm:presLayoutVars>
      </dgm:prSet>
      <dgm:spPr/>
    </dgm:pt>
    <dgm:pt modelId="{186D7386-12EB-4C6C-8117-A600A2FDB9B6}" type="pres">
      <dgm:prSet presAssocID="{78C60839-F1C6-493E-90F5-950B7674990C}" presName="wedge3" presStyleLbl="node1" presStyleIdx="2" presStyleCnt="6"/>
      <dgm:spPr/>
    </dgm:pt>
    <dgm:pt modelId="{8CA64250-1779-4B69-BD16-8863D8C09F09}" type="pres">
      <dgm:prSet presAssocID="{78C60839-F1C6-493E-90F5-950B7674990C}" presName="wedge3Tx" presStyleLbl="node1" presStyleIdx="2" presStyleCnt="6">
        <dgm:presLayoutVars>
          <dgm:chMax val="0"/>
          <dgm:chPref val="0"/>
          <dgm:bulletEnabled val="1"/>
        </dgm:presLayoutVars>
      </dgm:prSet>
      <dgm:spPr/>
    </dgm:pt>
    <dgm:pt modelId="{5779623F-44EA-4B02-B0A2-A20FD8834D0C}" type="pres">
      <dgm:prSet presAssocID="{78C60839-F1C6-493E-90F5-950B7674990C}" presName="wedge4" presStyleLbl="node1" presStyleIdx="3" presStyleCnt="6"/>
      <dgm:spPr/>
    </dgm:pt>
    <dgm:pt modelId="{217729B1-1A2A-4F57-9CC8-11869D649029}" type="pres">
      <dgm:prSet presAssocID="{78C60839-F1C6-493E-90F5-950B7674990C}" presName="wedge4Tx" presStyleLbl="node1" presStyleIdx="3" presStyleCnt="6">
        <dgm:presLayoutVars>
          <dgm:chMax val="0"/>
          <dgm:chPref val="0"/>
          <dgm:bulletEnabled val="1"/>
        </dgm:presLayoutVars>
      </dgm:prSet>
      <dgm:spPr/>
    </dgm:pt>
    <dgm:pt modelId="{95066FED-C177-4F24-8A7C-CFBBCECA0C3F}" type="pres">
      <dgm:prSet presAssocID="{78C60839-F1C6-493E-90F5-950B7674990C}" presName="wedge5" presStyleLbl="node1" presStyleIdx="4" presStyleCnt="6"/>
      <dgm:spPr/>
    </dgm:pt>
    <dgm:pt modelId="{39180D9B-D787-4FF5-870E-5C8114D0DADB}" type="pres">
      <dgm:prSet presAssocID="{78C60839-F1C6-493E-90F5-950B7674990C}" presName="wedge5Tx" presStyleLbl="node1" presStyleIdx="4" presStyleCnt="6">
        <dgm:presLayoutVars>
          <dgm:chMax val="0"/>
          <dgm:chPref val="0"/>
          <dgm:bulletEnabled val="1"/>
        </dgm:presLayoutVars>
      </dgm:prSet>
      <dgm:spPr/>
    </dgm:pt>
    <dgm:pt modelId="{E37AAF71-A087-4BF0-ACAA-9ED16277DC95}" type="pres">
      <dgm:prSet presAssocID="{78C60839-F1C6-493E-90F5-950B7674990C}" presName="wedge6" presStyleLbl="node1" presStyleIdx="5" presStyleCnt="6"/>
      <dgm:spPr/>
    </dgm:pt>
    <dgm:pt modelId="{C3F65728-458D-4123-95DF-EAEAAB3C2C76}" type="pres">
      <dgm:prSet presAssocID="{78C60839-F1C6-493E-90F5-950B7674990C}" presName="wedge6Tx" presStyleLbl="node1" presStyleIdx="5" presStyleCnt="6">
        <dgm:presLayoutVars>
          <dgm:chMax val="0"/>
          <dgm:chPref val="0"/>
          <dgm:bulletEnabled val="1"/>
        </dgm:presLayoutVars>
      </dgm:prSet>
      <dgm:spPr/>
    </dgm:pt>
  </dgm:ptLst>
  <dgm:cxnLst>
    <dgm:cxn modelId="{BC032304-B5D6-4EB3-BD2A-0E7BC519D245}" srcId="{78C60839-F1C6-493E-90F5-950B7674990C}" destId="{4700D19C-A08D-4BB6-B8B4-4ABBD19513DB}" srcOrd="5" destOrd="0" parTransId="{73755EBB-74A3-49A5-AC2B-DCA09E7C05A4}" sibTransId="{0E6B9C2F-88DB-410E-87A2-A2B2BBF069B6}"/>
    <dgm:cxn modelId="{FC0B700B-5770-4A21-A7AC-F6CC98EFB1E2}" type="presOf" srcId="{920E625D-7241-49C6-AC46-F4C6CB3FA98C}" destId="{8CA64250-1779-4B69-BD16-8863D8C09F09}" srcOrd="1" destOrd="0" presId="urn:microsoft.com/office/officeart/2005/8/layout/chart3"/>
    <dgm:cxn modelId="{A099CE0E-1309-4AA9-AA27-A735DBDEE017}" type="presOf" srcId="{D43ECC65-99C1-46DF-9C0E-C100C8D70231}" destId="{A43ABEE2-5B70-4984-8C31-FBBE467787A8}" srcOrd="1" destOrd="0" presId="urn:microsoft.com/office/officeart/2005/8/layout/chart3"/>
    <dgm:cxn modelId="{497C6613-FF24-4E14-A127-B717E201D4E8}" type="presOf" srcId="{6C0E1D6D-740E-486B-AA56-4C743C4238DA}" destId="{95066FED-C177-4F24-8A7C-CFBBCECA0C3F}" srcOrd="0" destOrd="0" presId="urn:microsoft.com/office/officeart/2005/8/layout/chart3"/>
    <dgm:cxn modelId="{0ACBEA1E-91BC-4A76-8393-05469A26315B}" srcId="{78C60839-F1C6-493E-90F5-950B7674990C}" destId="{920E625D-7241-49C6-AC46-F4C6CB3FA98C}" srcOrd="2" destOrd="0" parTransId="{726A5472-A7D9-4A46-B9F5-FAD633C96A2E}" sibTransId="{B118F90B-413D-4C3F-B7D5-170C51577AB5}"/>
    <dgm:cxn modelId="{B127A72C-FDFB-409B-BE0B-AA5A40EF2652}" srcId="{78C60839-F1C6-493E-90F5-950B7674990C}" destId="{6C0E1D6D-740E-486B-AA56-4C743C4238DA}" srcOrd="4" destOrd="0" parTransId="{34EC771A-FAC7-4390-825C-596A662D5D36}" sibTransId="{2F5E3206-3460-4BEE-A3B0-273DAAD4C9BB}"/>
    <dgm:cxn modelId="{7BF7FB60-077D-4647-AF8A-61D31FC85C35}" srcId="{78C60839-F1C6-493E-90F5-950B7674990C}" destId="{D43ECC65-99C1-46DF-9C0E-C100C8D70231}" srcOrd="0" destOrd="0" parTransId="{7F3F8A96-DB0D-42F1-BBF9-E309C69DB450}" sibTransId="{723BEC7B-8505-47EB-9AC1-86E2D0AF8C84}"/>
    <dgm:cxn modelId="{83879B68-487B-4126-846B-368445F581F7}" srcId="{78C60839-F1C6-493E-90F5-950B7674990C}" destId="{8954180E-4807-45FD-8406-D54BE3C16054}" srcOrd="1" destOrd="0" parTransId="{375A5DB7-2BC3-4DB3-8CAF-75E76DDF00BF}" sibTransId="{BBB92658-FE01-445E-A805-8A50A20437C7}"/>
    <dgm:cxn modelId="{908F4C69-45B4-45C6-ABE9-C403443C290A}" type="presOf" srcId="{D036B86D-CF12-4AB3-913C-9EC5BBCC3AF5}" destId="{217729B1-1A2A-4F57-9CC8-11869D649029}" srcOrd="1" destOrd="0" presId="urn:microsoft.com/office/officeart/2005/8/layout/chart3"/>
    <dgm:cxn modelId="{D6AEAA6E-FA6C-4FEB-BDA8-66E5AC549434}" type="presOf" srcId="{4700D19C-A08D-4BB6-B8B4-4ABBD19513DB}" destId="{E37AAF71-A087-4BF0-ACAA-9ED16277DC95}" srcOrd="0" destOrd="0" presId="urn:microsoft.com/office/officeart/2005/8/layout/chart3"/>
    <dgm:cxn modelId="{F6BCE650-1A6B-49CF-A104-B494FF783D2B}" srcId="{78C60839-F1C6-493E-90F5-950B7674990C}" destId="{D036B86D-CF12-4AB3-913C-9EC5BBCC3AF5}" srcOrd="3" destOrd="0" parTransId="{8ABB04E0-8CBC-4DD4-904E-36C04CFBCAE3}" sibTransId="{DF0D3820-08A4-4564-AFA7-4FC1BF0A1824}"/>
    <dgm:cxn modelId="{3AB8E757-345C-4B1E-AE7D-6407FC77364A}" type="presOf" srcId="{920E625D-7241-49C6-AC46-F4C6CB3FA98C}" destId="{186D7386-12EB-4C6C-8117-A600A2FDB9B6}" srcOrd="0" destOrd="0" presId="urn:microsoft.com/office/officeart/2005/8/layout/chart3"/>
    <dgm:cxn modelId="{BDA894A9-8748-4447-9A52-D143948F9CA7}" type="presOf" srcId="{78C60839-F1C6-493E-90F5-950B7674990C}" destId="{57D31115-7B1A-412F-B1FF-B4C3CE5AA2D6}" srcOrd="0" destOrd="0" presId="urn:microsoft.com/office/officeart/2005/8/layout/chart3"/>
    <dgm:cxn modelId="{52A2D2B8-7DF7-41B4-8225-32C3443A59FB}" type="presOf" srcId="{8954180E-4807-45FD-8406-D54BE3C16054}" destId="{594CF113-6B8B-4D7A-BBD9-E47633892A66}" srcOrd="1" destOrd="0" presId="urn:microsoft.com/office/officeart/2005/8/layout/chart3"/>
    <dgm:cxn modelId="{36AAA2C9-6367-4026-973B-F71C6A7FB15D}" type="presOf" srcId="{4700D19C-A08D-4BB6-B8B4-4ABBD19513DB}" destId="{C3F65728-458D-4123-95DF-EAEAAB3C2C76}" srcOrd="1" destOrd="0" presId="urn:microsoft.com/office/officeart/2005/8/layout/chart3"/>
    <dgm:cxn modelId="{9D6B30CD-71F7-4AEA-98B2-5A0AA6FACC9B}" type="presOf" srcId="{6C0E1D6D-740E-486B-AA56-4C743C4238DA}" destId="{39180D9B-D787-4FF5-870E-5C8114D0DADB}" srcOrd="1" destOrd="0" presId="urn:microsoft.com/office/officeart/2005/8/layout/chart3"/>
    <dgm:cxn modelId="{A91254CF-1682-4700-BE08-2A80ADD880D8}" type="presOf" srcId="{D43ECC65-99C1-46DF-9C0E-C100C8D70231}" destId="{62C6B140-2940-42E3-922E-4004DBCD2678}" srcOrd="0" destOrd="0" presId="urn:microsoft.com/office/officeart/2005/8/layout/chart3"/>
    <dgm:cxn modelId="{FA0D33E4-E305-420D-915F-E84282FB0D21}" type="presOf" srcId="{8954180E-4807-45FD-8406-D54BE3C16054}" destId="{8BB0096C-6B84-4D9B-9C70-83CAD482308C}" srcOrd="0" destOrd="0" presId="urn:microsoft.com/office/officeart/2005/8/layout/chart3"/>
    <dgm:cxn modelId="{A4A0E4EC-704D-4EB4-A68A-EF6D4AAC43F1}" type="presOf" srcId="{D036B86D-CF12-4AB3-913C-9EC5BBCC3AF5}" destId="{5779623F-44EA-4B02-B0A2-A20FD8834D0C}" srcOrd="0" destOrd="0" presId="urn:microsoft.com/office/officeart/2005/8/layout/chart3"/>
    <dgm:cxn modelId="{FF58357E-1F94-47CB-B908-4B049EE9F210}" type="presParOf" srcId="{57D31115-7B1A-412F-B1FF-B4C3CE5AA2D6}" destId="{62C6B140-2940-42E3-922E-4004DBCD2678}" srcOrd="0" destOrd="0" presId="urn:microsoft.com/office/officeart/2005/8/layout/chart3"/>
    <dgm:cxn modelId="{4F9AB684-0932-4458-83BD-5C13A93CF8F5}" type="presParOf" srcId="{57D31115-7B1A-412F-B1FF-B4C3CE5AA2D6}" destId="{A43ABEE2-5B70-4984-8C31-FBBE467787A8}" srcOrd="1" destOrd="0" presId="urn:microsoft.com/office/officeart/2005/8/layout/chart3"/>
    <dgm:cxn modelId="{BFCB8D7E-5CBE-4E47-A56F-453254D4BE6E}" type="presParOf" srcId="{57D31115-7B1A-412F-B1FF-B4C3CE5AA2D6}" destId="{8BB0096C-6B84-4D9B-9C70-83CAD482308C}" srcOrd="2" destOrd="0" presId="urn:microsoft.com/office/officeart/2005/8/layout/chart3"/>
    <dgm:cxn modelId="{B05CD1E2-8C1E-4792-B05A-F2AC65667294}" type="presParOf" srcId="{57D31115-7B1A-412F-B1FF-B4C3CE5AA2D6}" destId="{594CF113-6B8B-4D7A-BBD9-E47633892A66}" srcOrd="3" destOrd="0" presId="urn:microsoft.com/office/officeart/2005/8/layout/chart3"/>
    <dgm:cxn modelId="{22A913B5-0E11-4D3E-B678-2E7B4BE18E8C}" type="presParOf" srcId="{57D31115-7B1A-412F-B1FF-B4C3CE5AA2D6}" destId="{186D7386-12EB-4C6C-8117-A600A2FDB9B6}" srcOrd="4" destOrd="0" presId="urn:microsoft.com/office/officeart/2005/8/layout/chart3"/>
    <dgm:cxn modelId="{DF58538A-4889-4B82-9586-D889B7347C18}" type="presParOf" srcId="{57D31115-7B1A-412F-B1FF-B4C3CE5AA2D6}" destId="{8CA64250-1779-4B69-BD16-8863D8C09F09}" srcOrd="5" destOrd="0" presId="urn:microsoft.com/office/officeart/2005/8/layout/chart3"/>
    <dgm:cxn modelId="{EA3A06B9-6407-41CA-A883-E9D627FEA29E}" type="presParOf" srcId="{57D31115-7B1A-412F-B1FF-B4C3CE5AA2D6}" destId="{5779623F-44EA-4B02-B0A2-A20FD8834D0C}" srcOrd="6" destOrd="0" presId="urn:microsoft.com/office/officeart/2005/8/layout/chart3"/>
    <dgm:cxn modelId="{E6A65ADC-A6D9-404D-B0EC-81935301F352}" type="presParOf" srcId="{57D31115-7B1A-412F-B1FF-B4C3CE5AA2D6}" destId="{217729B1-1A2A-4F57-9CC8-11869D649029}" srcOrd="7" destOrd="0" presId="urn:microsoft.com/office/officeart/2005/8/layout/chart3"/>
    <dgm:cxn modelId="{17E724E0-735D-444C-BD3C-D4961AB8760B}" type="presParOf" srcId="{57D31115-7B1A-412F-B1FF-B4C3CE5AA2D6}" destId="{95066FED-C177-4F24-8A7C-CFBBCECA0C3F}" srcOrd="8" destOrd="0" presId="urn:microsoft.com/office/officeart/2005/8/layout/chart3"/>
    <dgm:cxn modelId="{0E60DF0C-B9C5-4287-AE32-9A877D8DD329}" type="presParOf" srcId="{57D31115-7B1A-412F-B1FF-B4C3CE5AA2D6}" destId="{39180D9B-D787-4FF5-870E-5C8114D0DADB}" srcOrd="9" destOrd="0" presId="urn:microsoft.com/office/officeart/2005/8/layout/chart3"/>
    <dgm:cxn modelId="{14A470DF-2600-4088-9B73-A434BD9C88DB}" type="presParOf" srcId="{57D31115-7B1A-412F-B1FF-B4C3CE5AA2D6}" destId="{E37AAF71-A087-4BF0-ACAA-9ED16277DC95}" srcOrd="10" destOrd="0" presId="urn:microsoft.com/office/officeart/2005/8/layout/chart3"/>
    <dgm:cxn modelId="{462EB39A-89FC-4B68-8ABD-D08A6A9167F7}" type="presParOf" srcId="{57D31115-7B1A-412F-B1FF-B4C3CE5AA2D6}" destId="{C3F65728-458D-4123-95DF-EAEAAB3C2C76}"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6B140-2940-42E3-922E-4004DBCD2678}">
      <dsp:nvSpPr>
        <dsp:cNvPr id="0" name=""/>
        <dsp:cNvSpPr/>
      </dsp:nvSpPr>
      <dsp:spPr>
        <a:xfrm>
          <a:off x="1303332" y="418746"/>
          <a:ext cx="3413760" cy="3413760"/>
        </a:xfrm>
        <a:prstGeom prst="pie">
          <a:avLst>
            <a:gd name="adj1" fmla="val 16200000"/>
            <a:gd name="adj2" fmla="val 198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3046788" y="784506"/>
        <a:ext cx="995680" cy="731520"/>
      </dsp:txXfrm>
    </dsp:sp>
    <dsp:sp modelId="{8BB0096C-6B84-4D9B-9C70-83CAD482308C}">
      <dsp:nvSpPr>
        <dsp:cNvPr id="0" name=""/>
        <dsp:cNvSpPr/>
      </dsp:nvSpPr>
      <dsp:spPr>
        <a:xfrm>
          <a:off x="1290320" y="413105"/>
          <a:ext cx="3413760" cy="3413760"/>
        </a:xfrm>
        <a:prstGeom prst="pie">
          <a:avLst>
            <a:gd name="adj1" fmla="val 19800000"/>
            <a:gd name="adj2" fmla="val 1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3627120" y="1774545"/>
        <a:ext cx="1032256" cy="690880"/>
      </dsp:txXfrm>
    </dsp:sp>
    <dsp:sp modelId="{186D7386-12EB-4C6C-8117-A600A2FDB9B6}">
      <dsp:nvSpPr>
        <dsp:cNvPr id="0" name=""/>
        <dsp:cNvSpPr/>
      </dsp:nvSpPr>
      <dsp:spPr>
        <a:xfrm>
          <a:off x="1290320" y="413105"/>
          <a:ext cx="3413760" cy="3413760"/>
        </a:xfrm>
        <a:prstGeom prst="pie">
          <a:avLst>
            <a:gd name="adj1" fmla="val 1800000"/>
            <a:gd name="adj2" fmla="val 540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3033776" y="2729585"/>
        <a:ext cx="995680" cy="731520"/>
      </dsp:txXfrm>
    </dsp:sp>
    <dsp:sp modelId="{5779623F-44EA-4B02-B0A2-A20FD8834D0C}">
      <dsp:nvSpPr>
        <dsp:cNvPr id="0" name=""/>
        <dsp:cNvSpPr/>
      </dsp:nvSpPr>
      <dsp:spPr>
        <a:xfrm>
          <a:off x="1290320" y="413105"/>
          <a:ext cx="3413760" cy="3413760"/>
        </a:xfrm>
        <a:prstGeom prst="pie">
          <a:avLst>
            <a:gd name="adj1" fmla="val 5400000"/>
            <a:gd name="adj2" fmla="val 90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1964944" y="2729585"/>
        <a:ext cx="995680" cy="731520"/>
      </dsp:txXfrm>
    </dsp:sp>
    <dsp:sp modelId="{95066FED-C177-4F24-8A7C-CFBBCECA0C3F}">
      <dsp:nvSpPr>
        <dsp:cNvPr id="0" name=""/>
        <dsp:cNvSpPr/>
      </dsp:nvSpPr>
      <dsp:spPr>
        <a:xfrm>
          <a:off x="1290320" y="413105"/>
          <a:ext cx="3413760" cy="3413760"/>
        </a:xfrm>
        <a:prstGeom prst="pie">
          <a:avLst>
            <a:gd name="adj1" fmla="val 9000000"/>
            <a:gd name="adj2" fmla="val 126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1343152" y="1774545"/>
        <a:ext cx="1032256" cy="690880"/>
      </dsp:txXfrm>
    </dsp:sp>
    <dsp:sp modelId="{E37AAF71-A087-4BF0-ACAA-9ED16277DC95}">
      <dsp:nvSpPr>
        <dsp:cNvPr id="0" name=""/>
        <dsp:cNvSpPr/>
      </dsp:nvSpPr>
      <dsp:spPr>
        <a:xfrm>
          <a:off x="1290320" y="413105"/>
          <a:ext cx="3413760" cy="3413760"/>
        </a:xfrm>
        <a:prstGeom prst="pie">
          <a:avLst>
            <a:gd name="adj1" fmla="val 12600000"/>
            <a:gd name="adj2" fmla="val 162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1964944" y="778865"/>
        <a:ext cx="995680" cy="731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6B140-2940-42E3-922E-4004DBCD2678}">
      <dsp:nvSpPr>
        <dsp:cNvPr id="0" name=""/>
        <dsp:cNvSpPr/>
      </dsp:nvSpPr>
      <dsp:spPr>
        <a:xfrm>
          <a:off x="1303332" y="418746"/>
          <a:ext cx="3413760" cy="3413760"/>
        </a:xfrm>
        <a:prstGeom prst="pie">
          <a:avLst>
            <a:gd name="adj1" fmla="val 16200000"/>
            <a:gd name="adj2" fmla="val 198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3046788" y="784506"/>
        <a:ext cx="995680" cy="731520"/>
      </dsp:txXfrm>
    </dsp:sp>
    <dsp:sp modelId="{8BB0096C-6B84-4D9B-9C70-83CAD482308C}">
      <dsp:nvSpPr>
        <dsp:cNvPr id="0" name=""/>
        <dsp:cNvSpPr/>
      </dsp:nvSpPr>
      <dsp:spPr>
        <a:xfrm>
          <a:off x="1290320" y="413105"/>
          <a:ext cx="3413760" cy="3413760"/>
        </a:xfrm>
        <a:prstGeom prst="pie">
          <a:avLst>
            <a:gd name="adj1" fmla="val 19800000"/>
            <a:gd name="adj2" fmla="val 1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3627120" y="1774545"/>
        <a:ext cx="1032256" cy="690880"/>
      </dsp:txXfrm>
    </dsp:sp>
    <dsp:sp modelId="{186D7386-12EB-4C6C-8117-A600A2FDB9B6}">
      <dsp:nvSpPr>
        <dsp:cNvPr id="0" name=""/>
        <dsp:cNvSpPr/>
      </dsp:nvSpPr>
      <dsp:spPr>
        <a:xfrm>
          <a:off x="1290320" y="413105"/>
          <a:ext cx="3413760" cy="3413760"/>
        </a:xfrm>
        <a:prstGeom prst="pie">
          <a:avLst>
            <a:gd name="adj1" fmla="val 1800000"/>
            <a:gd name="adj2" fmla="val 540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3033776" y="2729585"/>
        <a:ext cx="995680" cy="731520"/>
      </dsp:txXfrm>
    </dsp:sp>
    <dsp:sp modelId="{5779623F-44EA-4B02-B0A2-A20FD8834D0C}">
      <dsp:nvSpPr>
        <dsp:cNvPr id="0" name=""/>
        <dsp:cNvSpPr/>
      </dsp:nvSpPr>
      <dsp:spPr>
        <a:xfrm>
          <a:off x="1290320" y="413105"/>
          <a:ext cx="3413760" cy="3413760"/>
        </a:xfrm>
        <a:prstGeom prst="pie">
          <a:avLst>
            <a:gd name="adj1" fmla="val 5400000"/>
            <a:gd name="adj2" fmla="val 90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1964944" y="2729585"/>
        <a:ext cx="995680" cy="731520"/>
      </dsp:txXfrm>
    </dsp:sp>
    <dsp:sp modelId="{95066FED-C177-4F24-8A7C-CFBBCECA0C3F}">
      <dsp:nvSpPr>
        <dsp:cNvPr id="0" name=""/>
        <dsp:cNvSpPr/>
      </dsp:nvSpPr>
      <dsp:spPr>
        <a:xfrm>
          <a:off x="1290320" y="413105"/>
          <a:ext cx="3413760" cy="3413760"/>
        </a:xfrm>
        <a:prstGeom prst="pie">
          <a:avLst>
            <a:gd name="adj1" fmla="val 9000000"/>
            <a:gd name="adj2" fmla="val 126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1343152" y="1774545"/>
        <a:ext cx="1032256" cy="690880"/>
      </dsp:txXfrm>
    </dsp:sp>
    <dsp:sp modelId="{E37AAF71-A087-4BF0-ACAA-9ED16277DC95}">
      <dsp:nvSpPr>
        <dsp:cNvPr id="0" name=""/>
        <dsp:cNvSpPr/>
      </dsp:nvSpPr>
      <dsp:spPr>
        <a:xfrm>
          <a:off x="1290320" y="413105"/>
          <a:ext cx="3413760" cy="3413760"/>
        </a:xfrm>
        <a:prstGeom prst="pie">
          <a:avLst>
            <a:gd name="adj1" fmla="val 12600000"/>
            <a:gd name="adj2" fmla="val 162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1964944" y="778865"/>
        <a:ext cx="995680" cy="731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6B140-2940-42E3-922E-4004DBCD2678}">
      <dsp:nvSpPr>
        <dsp:cNvPr id="0" name=""/>
        <dsp:cNvSpPr/>
      </dsp:nvSpPr>
      <dsp:spPr>
        <a:xfrm>
          <a:off x="1303332" y="418746"/>
          <a:ext cx="3413760" cy="3413760"/>
        </a:xfrm>
        <a:prstGeom prst="pie">
          <a:avLst>
            <a:gd name="adj1" fmla="val 16200000"/>
            <a:gd name="adj2" fmla="val 1980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3046788" y="784506"/>
        <a:ext cx="995680" cy="731520"/>
      </dsp:txXfrm>
    </dsp:sp>
    <dsp:sp modelId="{8BB0096C-6B84-4D9B-9C70-83CAD482308C}">
      <dsp:nvSpPr>
        <dsp:cNvPr id="0" name=""/>
        <dsp:cNvSpPr/>
      </dsp:nvSpPr>
      <dsp:spPr>
        <a:xfrm>
          <a:off x="1290320" y="413105"/>
          <a:ext cx="3413760" cy="3413760"/>
        </a:xfrm>
        <a:prstGeom prst="pie">
          <a:avLst>
            <a:gd name="adj1" fmla="val 19800000"/>
            <a:gd name="adj2" fmla="val 180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3627120" y="1774545"/>
        <a:ext cx="1032256" cy="690880"/>
      </dsp:txXfrm>
    </dsp:sp>
    <dsp:sp modelId="{186D7386-12EB-4C6C-8117-A600A2FDB9B6}">
      <dsp:nvSpPr>
        <dsp:cNvPr id="0" name=""/>
        <dsp:cNvSpPr/>
      </dsp:nvSpPr>
      <dsp:spPr>
        <a:xfrm>
          <a:off x="1290320" y="413105"/>
          <a:ext cx="3413760" cy="3413760"/>
        </a:xfrm>
        <a:prstGeom prst="pie">
          <a:avLst>
            <a:gd name="adj1" fmla="val 1800000"/>
            <a:gd name="adj2" fmla="val 540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3033776" y="2729585"/>
        <a:ext cx="995680" cy="731520"/>
      </dsp:txXfrm>
    </dsp:sp>
    <dsp:sp modelId="{5779623F-44EA-4B02-B0A2-A20FD8834D0C}">
      <dsp:nvSpPr>
        <dsp:cNvPr id="0" name=""/>
        <dsp:cNvSpPr/>
      </dsp:nvSpPr>
      <dsp:spPr>
        <a:xfrm>
          <a:off x="1290320" y="413105"/>
          <a:ext cx="3413760" cy="3413760"/>
        </a:xfrm>
        <a:prstGeom prst="pie">
          <a:avLst>
            <a:gd name="adj1" fmla="val 5400000"/>
            <a:gd name="adj2" fmla="val 90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t> </a:t>
          </a:r>
        </a:p>
      </dsp:txBody>
      <dsp:txXfrm>
        <a:off x="1964944" y="2729585"/>
        <a:ext cx="995680" cy="731520"/>
      </dsp:txXfrm>
    </dsp:sp>
    <dsp:sp modelId="{95066FED-C177-4F24-8A7C-CFBBCECA0C3F}">
      <dsp:nvSpPr>
        <dsp:cNvPr id="0" name=""/>
        <dsp:cNvSpPr/>
      </dsp:nvSpPr>
      <dsp:spPr>
        <a:xfrm>
          <a:off x="1290320" y="413105"/>
          <a:ext cx="3413760" cy="3413760"/>
        </a:xfrm>
        <a:prstGeom prst="pie">
          <a:avLst>
            <a:gd name="adj1" fmla="val 9000000"/>
            <a:gd name="adj2" fmla="val 1260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1343152" y="1774545"/>
        <a:ext cx="1032256" cy="690880"/>
      </dsp:txXfrm>
    </dsp:sp>
    <dsp:sp modelId="{E37AAF71-A087-4BF0-ACAA-9ED16277DC95}">
      <dsp:nvSpPr>
        <dsp:cNvPr id="0" name=""/>
        <dsp:cNvSpPr/>
      </dsp:nvSpPr>
      <dsp:spPr>
        <a:xfrm>
          <a:off x="1290320" y="413105"/>
          <a:ext cx="3413760" cy="3413760"/>
        </a:xfrm>
        <a:prstGeom prst="pie">
          <a:avLst>
            <a:gd name="adj1" fmla="val 12600000"/>
            <a:gd name="adj2" fmla="val 162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b="1" kern="1200" dirty="0"/>
        </a:p>
      </dsp:txBody>
      <dsp:txXfrm>
        <a:off x="1964944" y="778865"/>
        <a:ext cx="995680" cy="7315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0.06223</cdr:x>
      <cdr:y>0.70698</cdr:y>
    </cdr:from>
    <cdr:to>
      <cdr:x>0.1258</cdr:x>
      <cdr:y>0.76615</cdr:y>
    </cdr:to>
    <cdr:sp macro="" textlink="">
      <cdr:nvSpPr>
        <cdr:cNvPr id="2" name="Rectangle 1"/>
        <cdr:cNvSpPr/>
      </cdr:nvSpPr>
      <cdr:spPr>
        <a:xfrm xmlns:a="http://schemas.openxmlformats.org/drawingml/2006/main">
          <a:off x="313248" y="3823924"/>
          <a:ext cx="320012" cy="320042"/>
        </a:xfrm>
        <a:prstGeom xmlns:a="http://schemas.openxmlformats.org/drawingml/2006/main" prst="rect">
          <a:avLst/>
        </a:prstGeom>
        <a:solidFill xmlns:a="http://schemas.openxmlformats.org/drawingml/2006/main">
          <a:schemeClr val="bg2"/>
        </a:solidFill>
        <a:ln xmlns:a="http://schemas.openxmlformats.org/drawingml/2006/main">
          <a:no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A6D43-2493-482B-A7E0-0816EB81D296}" type="datetimeFigureOut">
              <a:rPr lang="en-US" smtClean="0"/>
              <a:t>8/8/2020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B4CDE-D0D3-4F1E-BC11-B49209F53AC2}" type="slidenum">
              <a:rPr lang="en-US" smtClean="0"/>
              <a:t>‹#›</a:t>
            </a:fld>
            <a:endParaRPr lang="en-US"/>
          </a:p>
        </p:txBody>
      </p:sp>
    </p:spTree>
    <p:extLst>
      <p:ext uri="{BB962C8B-B14F-4D97-AF65-F5344CB8AC3E}">
        <p14:creationId xmlns:p14="http://schemas.microsoft.com/office/powerpoint/2010/main" val="355735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t>1</a:t>
            </a:fld>
            <a:endParaRPr lang="en-US" dirty="0"/>
          </a:p>
        </p:txBody>
      </p:sp>
    </p:spTree>
    <p:extLst>
      <p:ext uri="{BB962C8B-B14F-4D97-AF65-F5344CB8AC3E}">
        <p14:creationId xmlns:p14="http://schemas.microsoft.com/office/powerpoint/2010/main" val="226808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CE9BF49-84CC-4158-970A-6F321B982AE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93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CE9BF49-84CC-4158-970A-6F321B982AE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27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CE9BF49-84CC-4158-970A-6F321B982AE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30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t>20</a:t>
            </a:fld>
            <a:endParaRPr lang="en-US" dirty="0"/>
          </a:p>
        </p:txBody>
      </p:sp>
    </p:spTree>
    <p:extLst>
      <p:ext uri="{BB962C8B-B14F-4D97-AF65-F5344CB8AC3E}">
        <p14:creationId xmlns:p14="http://schemas.microsoft.com/office/powerpoint/2010/main" val="2633588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18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46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03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368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08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64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t>2</a:t>
            </a:fld>
            <a:endParaRPr lang="en-US" dirty="0"/>
          </a:p>
        </p:txBody>
      </p:sp>
    </p:spTree>
    <p:extLst>
      <p:ext uri="{BB962C8B-B14F-4D97-AF65-F5344CB8AC3E}">
        <p14:creationId xmlns:p14="http://schemas.microsoft.com/office/powerpoint/2010/main" val="1668262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17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290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834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436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574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767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479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773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048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0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t>3</a:t>
            </a:fld>
            <a:endParaRPr lang="en-US" dirty="0"/>
          </a:p>
        </p:txBody>
      </p:sp>
    </p:spTree>
    <p:extLst>
      <p:ext uri="{BB962C8B-B14F-4D97-AF65-F5344CB8AC3E}">
        <p14:creationId xmlns:p14="http://schemas.microsoft.com/office/powerpoint/2010/main" val="3799971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9887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502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429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334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127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020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705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t>51</a:t>
            </a:fld>
            <a:endParaRPr lang="en-US" dirty="0"/>
          </a:p>
        </p:txBody>
      </p:sp>
    </p:spTree>
    <p:extLst>
      <p:ext uri="{BB962C8B-B14F-4D97-AF65-F5344CB8AC3E}">
        <p14:creationId xmlns:p14="http://schemas.microsoft.com/office/powerpoint/2010/main" val="3358513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rPr>
              <a:t>Sources: </a:t>
            </a:r>
          </a:p>
          <a:p>
            <a:pPr marL="171450" indent="-171450">
              <a:buFont typeface="Arial" panose="020B0604020202020204" pitchFamily="34" charset="0"/>
              <a:buChar char="•"/>
            </a:pPr>
            <a:r>
              <a:rPr lang="en-US" dirty="0"/>
              <a:t>https://sfpublicpress.org/bilingualschools/lan</a:t>
            </a:r>
          </a:p>
          <a:p>
            <a:pPr marL="171450" indent="-171450">
              <a:buFont typeface="Arial" panose="020B0604020202020204" pitchFamily="34" charset="0"/>
              <a:buChar char="•"/>
            </a:pPr>
            <a:r>
              <a:rPr lang="en-US" dirty="0"/>
              <a:t>https://www.unitedwayla.org/en/news-resources/blog/1968Walkouts/guage-education-evolves-in-us-California</a:t>
            </a:r>
          </a:p>
          <a:p>
            <a:pPr marL="171450" indent="-171450">
              <a:buFont typeface="Arial" panose="020B0604020202020204" pitchFamily="34" charset="0"/>
              <a:buChar char="•"/>
            </a:pPr>
            <a:r>
              <a:rPr lang="en-US" dirty="0"/>
              <a:t>EL roadmap</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91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957">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533815-32B5-0E46-876E-70DE07A706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23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256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629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451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2681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6892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164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517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188B4CDE-D0D3-4F1E-BC11-B49209F53AC2}" type="slidenum">
              <a:rPr lang="en-US" smtClean="0">
                <a:solidFill>
                  <a:prstClr val="black"/>
                </a:solidFill>
              </a:rPr>
              <a:pPr defTabSz="914400">
                <a:defRPr/>
              </a:pPr>
              <a:t>62</a:t>
            </a:fld>
            <a:endParaRPr lang="en-US" dirty="0">
              <a:solidFill>
                <a:prstClr val="black"/>
              </a:solidFill>
            </a:endParaRPr>
          </a:p>
        </p:txBody>
      </p:sp>
    </p:spTree>
    <p:extLst>
      <p:ext uri="{BB962C8B-B14F-4D97-AF65-F5344CB8AC3E}">
        <p14:creationId xmlns:p14="http://schemas.microsoft.com/office/powerpoint/2010/main" val="1289326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188B4CDE-D0D3-4F1E-BC11-B49209F53AC2}" type="slidenum">
              <a:rPr lang="en-US" smtClean="0">
                <a:solidFill>
                  <a:prstClr val="black"/>
                </a:solidFill>
              </a:rPr>
              <a:pPr defTabSz="914400">
                <a:defRPr/>
              </a:pPr>
              <a:t>63</a:t>
            </a:fld>
            <a:endParaRPr lang="en-US" dirty="0">
              <a:solidFill>
                <a:prstClr val="black"/>
              </a:solidFill>
            </a:endParaRPr>
          </a:p>
        </p:txBody>
      </p:sp>
    </p:spTree>
    <p:extLst>
      <p:ext uri="{BB962C8B-B14F-4D97-AF65-F5344CB8AC3E}">
        <p14:creationId xmlns:p14="http://schemas.microsoft.com/office/powerpoint/2010/main" val="11613690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188B4CDE-D0D3-4F1E-BC11-B49209F53AC2}" type="slidenum">
              <a:rPr lang="en-US" smtClean="0">
                <a:solidFill>
                  <a:prstClr val="black"/>
                </a:solidFill>
              </a:rPr>
              <a:pPr defTabSz="914400">
                <a:defRPr/>
              </a:pPr>
              <a:t>64</a:t>
            </a:fld>
            <a:endParaRPr lang="en-US" dirty="0">
              <a:solidFill>
                <a:prstClr val="black"/>
              </a:solidFill>
            </a:endParaRPr>
          </a:p>
        </p:txBody>
      </p:sp>
    </p:spTree>
    <p:extLst>
      <p:ext uri="{BB962C8B-B14F-4D97-AF65-F5344CB8AC3E}">
        <p14:creationId xmlns:p14="http://schemas.microsoft.com/office/powerpoint/2010/main" val="35412634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188B4CDE-D0D3-4F1E-BC11-B49209F53AC2}" type="slidenum">
              <a:rPr lang="en-US" smtClean="0">
                <a:solidFill>
                  <a:prstClr val="black"/>
                </a:solidFill>
              </a:rPr>
              <a:pPr defTabSz="914400">
                <a:defRPr/>
              </a:pPr>
              <a:t>65</a:t>
            </a:fld>
            <a:endParaRPr lang="en-US" dirty="0">
              <a:solidFill>
                <a:prstClr val="black"/>
              </a:solidFill>
            </a:endParaRPr>
          </a:p>
        </p:txBody>
      </p:sp>
    </p:spTree>
    <p:extLst>
      <p:ext uri="{BB962C8B-B14F-4D97-AF65-F5344CB8AC3E}">
        <p14:creationId xmlns:p14="http://schemas.microsoft.com/office/powerpoint/2010/main" val="126902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B4CDE-D0D3-4F1E-BC11-B49209F53AC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52754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188B4CDE-D0D3-4F1E-BC11-B49209F53AC2}" type="slidenum">
              <a:rPr lang="en-US" smtClean="0">
                <a:solidFill>
                  <a:prstClr val="black"/>
                </a:solidFill>
              </a:rPr>
              <a:pPr defTabSz="914400">
                <a:defRPr/>
              </a:pPr>
              <a:t>67</a:t>
            </a:fld>
            <a:endParaRPr lang="en-US" dirty="0">
              <a:solidFill>
                <a:prstClr val="black"/>
              </a:solidFill>
            </a:endParaRPr>
          </a:p>
        </p:txBody>
      </p:sp>
    </p:spTree>
    <p:extLst>
      <p:ext uri="{BB962C8B-B14F-4D97-AF65-F5344CB8AC3E}">
        <p14:creationId xmlns:p14="http://schemas.microsoft.com/office/powerpoint/2010/main" val="9427054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400">
              <a:defRPr/>
            </a:pPr>
            <a:fld id="{188B4CDE-D0D3-4F1E-BC11-B49209F53AC2}" type="slidenum">
              <a:rPr lang="en-US" smtClean="0">
                <a:solidFill>
                  <a:prstClr val="black"/>
                </a:solidFill>
              </a:rPr>
              <a:pPr defTabSz="914400">
                <a:defRPr/>
              </a:pPr>
              <a:t>68</a:t>
            </a:fld>
            <a:endParaRPr lang="en-US" dirty="0">
              <a:solidFill>
                <a:prstClr val="black"/>
              </a:solidFill>
            </a:endParaRPr>
          </a:p>
        </p:txBody>
      </p:sp>
    </p:spTree>
    <p:extLst>
      <p:ext uri="{BB962C8B-B14F-4D97-AF65-F5344CB8AC3E}">
        <p14:creationId xmlns:p14="http://schemas.microsoft.com/office/powerpoint/2010/main" val="1334947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984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6650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872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3485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273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3996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327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41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t>9</a:t>
            </a:fld>
            <a:endParaRPr lang="en-US" dirty="0"/>
          </a:p>
        </p:txBody>
      </p:sp>
    </p:spTree>
    <p:extLst>
      <p:ext uri="{BB962C8B-B14F-4D97-AF65-F5344CB8AC3E}">
        <p14:creationId xmlns:p14="http://schemas.microsoft.com/office/powerpoint/2010/main" val="3318873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364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922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2608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4872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9468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356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4496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7503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548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91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t>14</a:t>
            </a:fld>
            <a:endParaRPr lang="en-US" dirty="0"/>
          </a:p>
        </p:txBody>
      </p:sp>
    </p:spTree>
    <p:extLst>
      <p:ext uri="{BB962C8B-B14F-4D97-AF65-F5344CB8AC3E}">
        <p14:creationId xmlns:p14="http://schemas.microsoft.com/office/powerpoint/2010/main" val="16721662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3937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8429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3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3933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5407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0AB15-83A4-4A2B-B002-418D9195F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5922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8B4CDE-D0D3-4F1E-BC11-B49209F53AC2}" type="slidenum">
              <a:rPr lang="en-US" smtClean="0">
                <a:solidFill>
                  <a:prstClr val="black"/>
                </a:solidFill>
              </a:rPr>
              <a:pPr/>
              <a:t>98</a:t>
            </a:fld>
            <a:endParaRPr lang="en-US" dirty="0">
              <a:solidFill>
                <a:prstClr val="black"/>
              </a:solidFill>
            </a:endParaRPr>
          </a:p>
        </p:txBody>
      </p:sp>
    </p:spTree>
    <p:extLst>
      <p:ext uri="{BB962C8B-B14F-4D97-AF65-F5344CB8AC3E}">
        <p14:creationId xmlns:p14="http://schemas.microsoft.com/office/powerpoint/2010/main" val="1320094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8B4CDE-D0D3-4F1E-BC11-B49209F53AC2}" type="slidenum">
              <a:rPr lang="en-US" smtClean="0">
                <a:solidFill>
                  <a:prstClr val="black"/>
                </a:solidFill>
              </a:rPr>
              <a:pPr/>
              <a:t>100</a:t>
            </a:fld>
            <a:endParaRPr lang="en-US" dirty="0">
              <a:solidFill>
                <a:prstClr val="black"/>
              </a:solidFill>
            </a:endParaRPr>
          </a:p>
        </p:txBody>
      </p:sp>
    </p:spTree>
    <p:extLst>
      <p:ext uri="{BB962C8B-B14F-4D97-AF65-F5344CB8AC3E}">
        <p14:creationId xmlns:p14="http://schemas.microsoft.com/office/powerpoint/2010/main" val="17140376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5824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659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107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5609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31365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4032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594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8760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2398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3163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6702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8295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17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8CE9BF49-84CC-4158-970A-6F321B982AE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9483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80630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6145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8B4CDE-D0D3-4F1E-BC11-B49209F53A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4225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4CDE-D0D3-4F1E-BC11-B49209F53AC2}" type="slidenum">
              <a:rPr lang="en-US" smtClean="0"/>
              <a:t>131</a:t>
            </a:fld>
            <a:endParaRPr lang="en-US"/>
          </a:p>
        </p:txBody>
      </p:sp>
    </p:spTree>
    <p:extLst>
      <p:ext uri="{BB962C8B-B14F-4D97-AF65-F5344CB8AC3E}">
        <p14:creationId xmlns:p14="http://schemas.microsoft.com/office/powerpoint/2010/main" val="337463119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8B4CDE-D0D3-4F1E-BC11-B49209F53AC2}" type="slidenum">
              <a:rPr lang="en-US" smtClean="0"/>
              <a:t>132</a:t>
            </a:fld>
            <a:endParaRPr lang="en-US"/>
          </a:p>
        </p:txBody>
      </p:sp>
    </p:spTree>
    <p:extLst>
      <p:ext uri="{BB962C8B-B14F-4D97-AF65-F5344CB8AC3E}">
        <p14:creationId xmlns:p14="http://schemas.microsoft.com/office/powerpoint/2010/main" val="3294122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7" name="Rectangle 16"/>
          <p:cNvSpPr/>
          <p:nvPr userDrawn="1"/>
        </p:nvSpPr>
        <p:spPr>
          <a:xfrm>
            <a:off x="0" y="2560320"/>
            <a:ext cx="9144000" cy="42976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8"/>
          <p:cNvSpPr>
            <a:spLocks noGrp="1"/>
          </p:cNvSpPr>
          <p:nvPr>
            <p:ph type="body" sz="quarter" idx="10" hasCustomPrompt="1"/>
          </p:nvPr>
        </p:nvSpPr>
        <p:spPr>
          <a:xfrm>
            <a:off x="738247" y="2870618"/>
            <a:ext cx="7775389" cy="1609727"/>
          </a:xfrm>
          <a:prstGeom prst="rect">
            <a:avLst/>
          </a:prstGeom>
        </p:spPr>
        <p:txBody>
          <a:bodyPr>
            <a:noAutofit/>
          </a:bodyPr>
          <a:lstStyle>
            <a:lvl1pPr marL="0" indent="0" algn="ctr">
              <a:buNone/>
              <a:defRPr sz="4200" b="0">
                <a:solidFill>
                  <a:schemeClr val="bg1"/>
                </a:solidFill>
                <a:latin typeface="+mj-lt"/>
              </a:defRPr>
            </a:lvl1pPr>
            <a:lvl2pPr marL="457200" indent="0">
              <a:buNone/>
              <a:defRPr sz="4400">
                <a:solidFill>
                  <a:schemeClr val="bg1"/>
                </a:solidFill>
                <a:latin typeface="+mj-lt"/>
              </a:defRPr>
            </a:lvl2pPr>
            <a:lvl3pPr marL="914400" indent="0">
              <a:buNone/>
              <a:defRPr sz="4400">
                <a:solidFill>
                  <a:schemeClr val="bg1"/>
                </a:solidFill>
                <a:latin typeface="+mj-lt"/>
              </a:defRPr>
            </a:lvl3pPr>
            <a:lvl4pPr marL="1371600" indent="0">
              <a:buNone/>
              <a:defRPr sz="4400">
                <a:solidFill>
                  <a:schemeClr val="bg1"/>
                </a:solidFill>
                <a:latin typeface="+mj-lt"/>
              </a:defRPr>
            </a:lvl4pPr>
            <a:lvl5pPr marL="1828800" indent="0">
              <a:buNone/>
              <a:defRPr sz="4400">
                <a:solidFill>
                  <a:schemeClr val="bg1"/>
                </a:solidFill>
                <a:latin typeface="+mj-lt"/>
              </a:defRPr>
            </a:lvl5pPr>
          </a:lstStyle>
          <a:p>
            <a:pPr lvl="0"/>
            <a:r>
              <a:rPr lang="en-US" dirty="0"/>
              <a:t>Publication Title: A title that is very long and totally compelling</a:t>
            </a:r>
          </a:p>
        </p:txBody>
      </p:sp>
      <p:sp>
        <p:nvSpPr>
          <p:cNvPr id="19" name="Text Placeholder 10"/>
          <p:cNvSpPr>
            <a:spLocks noGrp="1"/>
          </p:cNvSpPr>
          <p:nvPr>
            <p:ph type="body" sz="quarter" idx="11" hasCustomPrompt="1"/>
          </p:nvPr>
        </p:nvSpPr>
        <p:spPr>
          <a:xfrm>
            <a:off x="2594484" y="4728696"/>
            <a:ext cx="3955033" cy="579171"/>
          </a:xfrm>
          <a:prstGeom prst="rect">
            <a:avLst/>
          </a:prstGeom>
        </p:spPr>
        <p:txBody>
          <a:bodyPr>
            <a:normAutofit/>
          </a:bodyPr>
          <a:lstStyle>
            <a:lvl1pPr marL="0" indent="0" algn="ctr">
              <a:buNone/>
              <a:defRPr sz="26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Year</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8616" y="5920552"/>
            <a:ext cx="2324868" cy="430711"/>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21875"/>
          <a:stretch/>
        </p:blipFill>
        <p:spPr>
          <a:xfrm>
            <a:off x="-1" y="-1"/>
            <a:ext cx="9141619" cy="2600839"/>
          </a:xfrm>
          <a:prstGeom prst="rect">
            <a:avLst/>
          </a:prstGeom>
        </p:spPr>
      </p:pic>
    </p:spTree>
    <p:extLst>
      <p:ext uri="{BB962C8B-B14F-4D97-AF65-F5344CB8AC3E}">
        <p14:creationId xmlns:p14="http://schemas.microsoft.com/office/powerpoint/2010/main" val="241671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 Bullets">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a:t>Click to edit Master title style</a:t>
            </a:r>
            <a:endParaRPr lang="en-US" dirty="0"/>
          </a:p>
        </p:txBody>
      </p:sp>
      <p:sp>
        <p:nvSpPr>
          <p:cNvPr id="6" name="Text Placeholder 3"/>
          <p:cNvSpPr>
            <a:spLocks noGrp="1"/>
          </p:cNvSpPr>
          <p:nvPr>
            <p:ph idx="1"/>
          </p:nvPr>
        </p:nvSpPr>
        <p:spPr>
          <a:xfrm>
            <a:off x="259977" y="1837578"/>
            <a:ext cx="8624047"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pic>
        <p:nvPicPr>
          <p:cNvPr id="8" name="Picture 2" descr="Logo">
            <a:extLst>
              <a:ext uri="{FF2B5EF4-FFF2-40B4-BE49-F238E27FC236}">
                <a16:creationId xmlns:a16="http://schemas.microsoft.com/office/drawing/2014/main" id="{6F67DA00-B4B8-42D6-BFA4-B52A4254D8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5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Bullets">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lvl1pPr algn="l">
              <a:defRPr baseline="0"/>
            </a:lvl1pPr>
          </a:lstStyle>
          <a:p>
            <a:pPr algn="l"/>
            <a:r>
              <a:rPr lang="en-US" dirty="0"/>
              <a:t>Click to edit Master title style</a:t>
            </a:r>
          </a:p>
        </p:txBody>
      </p:sp>
      <p:sp>
        <p:nvSpPr>
          <p:cNvPr id="6" name="Text Placeholder 3"/>
          <p:cNvSpPr>
            <a:spLocks noGrp="1"/>
          </p:cNvSpPr>
          <p:nvPr>
            <p:ph idx="1"/>
          </p:nvPr>
        </p:nvSpPr>
        <p:spPr>
          <a:xfrm>
            <a:off x="259977" y="1837578"/>
            <a:ext cx="8624047"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Tree>
    <p:extLst>
      <p:ext uri="{BB962C8B-B14F-4D97-AF65-F5344CB8AC3E}">
        <p14:creationId xmlns:p14="http://schemas.microsoft.com/office/powerpoint/2010/main" val="183992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dirty="0"/>
              <a:t>Click to edit Master title style</a:t>
            </a:r>
          </a:p>
        </p:txBody>
      </p:sp>
      <p:sp>
        <p:nvSpPr>
          <p:cNvPr id="5"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Tree>
    <p:extLst>
      <p:ext uri="{BB962C8B-B14F-4D97-AF65-F5344CB8AC3E}">
        <p14:creationId xmlns:p14="http://schemas.microsoft.com/office/powerpoint/2010/main" val="4051876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Footer [2]">
    <p:spTree>
      <p:nvGrpSpPr>
        <p:cNvPr id="1" name=""/>
        <p:cNvGrpSpPr/>
        <p:nvPr/>
      </p:nvGrpSpPr>
      <p:grpSpPr>
        <a:xfrm>
          <a:off x="0" y="0"/>
          <a:ext cx="0" cy="0"/>
          <a:chOff x="0" y="0"/>
          <a:chExt cx="0" cy="0"/>
        </a:xfrm>
      </p:grpSpPr>
      <p:sp>
        <p:nvSpPr>
          <p:cNvPr id="4" name="Rectangle 3"/>
          <p:cNvSpPr/>
          <p:nvPr userDrawn="1"/>
        </p:nvSpPr>
        <p:spPr>
          <a:xfrm>
            <a:off x="0" y="0"/>
            <a:ext cx="9144000" cy="8845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49114" r="49981"/>
          <a:stretch/>
        </p:blipFill>
        <p:spPr>
          <a:xfrm>
            <a:off x="8272763" y="-1819"/>
            <a:ext cx="871237" cy="886337"/>
          </a:xfrm>
          <a:prstGeom prst="rect">
            <a:avLst/>
          </a:prstGeom>
        </p:spPr>
      </p:pic>
      <p:sp>
        <p:nvSpPr>
          <p:cNvPr id="6" name="Text Placeholder 2"/>
          <p:cNvSpPr>
            <a:spLocks noGrp="1"/>
          </p:cNvSpPr>
          <p:nvPr>
            <p:ph type="body" sz="quarter" idx="10" hasCustomPrompt="1"/>
          </p:nvPr>
        </p:nvSpPr>
        <p:spPr>
          <a:xfrm>
            <a:off x="247650" y="188913"/>
            <a:ext cx="8024813" cy="552450"/>
          </a:xfrm>
        </p:spPr>
        <p:txBody>
          <a:bodyPr>
            <a:normAutofit/>
          </a:bodyPr>
          <a:lstStyle>
            <a:lvl1pPr marL="0" indent="0">
              <a:buNone/>
              <a:defRPr sz="2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Tree>
    <p:extLst>
      <p:ext uri="{BB962C8B-B14F-4D97-AF65-F5344CB8AC3E}">
        <p14:creationId xmlns:p14="http://schemas.microsoft.com/office/powerpoint/2010/main" val="873460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head + Footer">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9977" y="201817"/>
            <a:ext cx="8624048" cy="373105"/>
          </a:xfrm>
          <a:prstGeom prst="rect">
            <a:avLst/>
          </a:prstGeom>
        </p:spPr>
        <p:txBody>
          <a:bodyPr vert="horz" lIns="0" tIns="0" rIns="0" bIns="0" rtlCol="0" anchor="t">
            <a:noAutofit/>
          </a:bodyPr>
          <a:lstStyle/>
          <a:p>
            <a:pPr algn="l"/>
            <a:r>
              <a:rPr lang="en-US"/>
              <a:t>Click to edit Master title style</a:t>
            </a:r>
            <a:endParaRPr lang="en-US" dirty="0"/>
          </a:p>
        </p:txBody>
      </p:sp>
      <p:sp>
        <p:nvSpPr>
          <p:cNvPr id="5"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
        <p:nvSpPr>
          <p:cNvPr id="8" name="Text Placeholder 2"/>
          <p:cNvSpPr>
            <a:spLocks noGrp="1"/>
          </p:cNvSpPr>
          <p:nvPr>
            <p:ph type="body" sz="quarter" idx="10" hasCustomPrompt="1"/>
          </p:nvPr>
        </p:nvSpPr>
        <p:spPr>
          <a:xfrm>
            <a:off x="259977" y="684431"/>
            <a:ext cx="8624047" cy="324739"/>
          </a:xfrm>
        </p:spPr>
        <p:txBody>
          <a:bodyPr lIns="0" tIns="0" rIns="0" bIns="0">
            <a:normAutofit/>
          </a:bodyPr>
          <a:lstStyle>
            <a:lvl1pPr marL="0" indent="0">
              <a:buNone/>
              <a:defRPr sz="2000" baseline="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Click to edit subtitle</a:t>
            </a:r>
          </a:p>
        </p:txBody>
      </p:sp>
    </p:spTree>
    <p:extLst>
      <p:ext uri="{BB962C8B-B14F-4D97-AF65-F5344CB8AC3E}">
        <p14:creationId xmlns:p14="http://schemas.microsoft.com/office/powerpoint/2010/main" val="1473370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a:t>Click to edit Master title style</a:t>
            </a:r>
            <a:endParaRPr lang="en-US" dirty="0"/>
          </a:p>
        </p:txBody>
      </p:sp>
      <p:pic>
        <p:nvPicPr>
          <p:cNvPr id="4" name="Picture 2" descr="Logo">
            <a:extLst>
              <a:ext uri="{FF2B5EF4-FFF2-40B4-BE49-F238E27FC236}">
                <a16:creationId xmlns:a16="http://schemas.microsoft.com/office/drawing/2014/main" id="{3AA578E8-DB2C-4D07-90C9-7D4C8D61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88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a:p>
        </p:txBody>
      </p:sp>
    </p:spTree>
    <p:extLst>
      <p:ext uri="{BB962C8B-B14F-4D97-AF65-F5344CB8AC3E}">
        <p14:creationId xmlns:p14="http://schemas.microsoft.com/office/powerpoint/2010/main" val="1616008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2" name="Picture 2" descr="Logo">
            <a:extLst>
              <a:ext uri="{FF2B5EF4-FFF2-40B4-BE49-F238E27FC236}">
                <a16:creationId xmlns:a16="http://schemas.microsoft.com/office/drawing/2014/main" id="{9793ABBC-8FF4-423F-84B8-1147961BB1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7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oals [Sea 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2"/>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12"/>
          <p:cNvSpPr>
            <a:spLocks noGrp="1"/>
          </p:cNvSpPr>
          <p:nvPr>
            <p:ph type="body" sz="quarter" idx="11" hasCustomPrompt="1"/>
          </p:nvPr>
        </p:nvSpPr>
        <p:spPr>
          <a:xfrm>
            <a:off x="621098" y="1451908"/>
            <a:ext cx="8447088" cy="431646"/>
          </a:xfrm>
        </p:spPr>
        <p:txBody>
          <a:bodyPr>
            <a:normAutofit/>
          </a:bodyPr>
          <a:lstStyle>
            <a:lvl1pPr marL="0" indent="0">
              <a:buNone/>
              <a:defRPr sz="1800" b="1" u="sng" spc="300" baseline="0"/>
            </a:lvl1pPr>
          </a:lstStyle>
          <a:p>
            <a:pPr lvl="0"/>
            <a:r>
              <a:rPr lang="en-US" dirty="0"/>
              <a:t>TITLE</a:t>
            </a:r>
          </a:p>
        </p:txBody>
      </p:sp>
      <p:sp>
        <p:nvSpPr>
          <p:cNvPr id="17" name="Text Placeholder 15"/>
          <p:cNvSpPr>
            <a:spLocks noGrp="1"/>
          </p:cNvSpPr>
          <p:nvPr>
            <p:ph type="body" sz="quarter" idx="12"/>
          </p:nvPr>
        </p:nvSpPr>
        <p:spPr>
          <a:xfrm>
            <a:off x="621098"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22" name="Text Placeholder 12"/>
          <p:cNvSpPr>
            <a:spLocks noGrp="1"/>
          </p:cNvSpPr>
          <p:nvPr>
            <p:ph type="body" sz="quarter" idx="14" hasCustomPrompt="1"/>
          </p:nvPr>
        </p:nvSpPr>
        <p:spPr>
          <a:xfrm>
            <a:off x="621098" y="4434534"/>
            <a:ext cx="8447088" cy="431646"/>
          </a:xfrm>
        </p:spPr>
        <p:txBody>
          <a:bodyPr>
            <a:normAutofit/>
          </a:bodyPr>
          <a:lstStyle>
            <a:lvl1pPr marL="0" indent="0">
              <a:buNone/>
              <a:defRPr sz="1800" b="1" u="sng" spc="300" baseline="0"/>
            </a:lvl1pPr>
          </a:lstStyle>
          <a:p>
            <a:pPr lvl="0"/>
            <a:r>
              <a:rPr lang="en-US" dirty="0"/>
              <a:t>TITLE</a:t>
            </a:r>
          </a:p>
        </p:txBody>
      </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18" name="Text Placeholder 3"/>
          <p:cNvSpPr>
            <a:spLocks noGrp="1"/>
          </p:cNvSpPr>
          <p:nvPr>
            <p:ph idx="1"/>
          </p:nvPr>
        </p:nvSpPr>
        <p:spPr>
          <a:xfrm>
            <a:off x="621098" y="4865399"/>
            <a:ext cx="6313484" cy="1862237"/>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3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oals [Aut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3"/>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16" name="Text Placeholder 12"/>
          <p:cNvSpPr>
            <a:spLocks noGrp="1"/>
          </p:cNvSpPr>
          <p:nvPr>
            <p:ph type="body" sz="quarter" idx="11" hasCustomPrompt="1"/>
          </p:nvPr>
        </p:nvSpPr>
        <p:spPr>
          <a:xfrm>
            <a:off x="621098" y="1451908"/>
            <a:ext cx="8447088" cy="431646"/>
          </a:xfrm>
        </p:spPr>
        <p:txBody>
          <a:bodyPr>
            <a:normAutofit/>
          </a:bodyPr>
          <a:lstStyle>
            <a:lvl1pPr marL="0" indent="0">
              <a:buNone/>
              <a:defRPr sz="1800" b="1" u="sng" spc="300" baseline="0"/>
            </a:lvl1pPr>
          </a:lstStyle>
          <a:p>
            <a:pPr lvl="0"/>
            <a:r>
              <a:rPr lang="en-US" dirty="0"/>
              <a:t>TITLE</a:t>
            </a:r>
          </a:p>
        </p:txBody>
      </p:sp>
      <p:sp>
        <p:nvSpPr>
          <p:cNvPr id="18" name="Text Placeholder 15"/>
          <p:cNvSpPr>
            <a:spLocks noGrp="1"/>
          </p:cNvSpPr>
          <p:nvPr>
            <p:ph type="body" sz="quarter" idx="12"/>
          </p:nvPr>
        </p:nvSpPr>
        <p:spPr>
          <a:xfrm>
            <a:off x="621098"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9" name="Text Placeholder 12"/>
          <p:cNvSpPr>
            <a:spLocks noGrp="1"/>
          </p:cNvSpPr>
          <p:nvPr>
            <p:ph type="body" sz="quarter" idx="14" hasCustomPrompt="1"/>
          </p:nvPr>
        </p:nvSpPr>
        <p:spPr>
          <a:xfrm>
            <a:off x="621098" y="4434534"/>
            <a:ext cx="8447088" cy="431646"/>
          </a:xfrm>
        </p:spPr>
        <p:txBody>
          <a:bodyPr>
            <a:normAutofit/>
          </a:bodyPr>
          <a:lstStyle>
            <a:lvl1pPr marL="0" indent="0">
              <a:buNone/>
              <a:defRPr sz="1800" b="1" u="sng" spc="300" baseline="0"/>
            </a:lvl1pPr>
          </a:lstStyle>
          <a:p>
            <a:pPr lvl="0"/>
            <a:r>
              <a:rPr lang="en-US" dirty="0"/>
              <a:t>TITLE</a:t>
            </a:r>
          </a:p>
        </p:txBody>
      </p:sp>
      <p:sp>
        <p:nvSpPr>
          <p:cNvPr id="20" name="Text Placeholder 3"/>
          <p:cNvSpPr>
            <a:spLocks noGrp="1"/>
          </p:cNvSpPr>
          <p:nvPr>
            <p:ph idx="1"/>
          </p:nvPr>
        </p:nvSpPr>
        <p:spPr>
          <a:xfrm>
            <a:off x="621098" y="4865399"/>
            <a:ext cx="6313484" cy="1862237"/>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592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4" name="Rectangle 3"/>
          <p:cNvSpPr/>
          <p:nvPr userDrawn="1"/>
        </p:nvSpPr>
        <p:spPr>
          <a:xfrm>
            <a:off x="0" y="1779896"/>
            <a:ext cx="9144000" cy="3657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C:\Users\Priti Sanghani\AppData\Local\Microsoft\Windows\Temporary Internet Files\Content.Outlook\413XZJL6\edfirst_logo_horiz_RGB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873"/>
          <a:stretch/>
        </p:blipFill>
        <p:spPr bwMode="auto">
          <a:xfrm>
            <a:off x="187459" y="222702"/>
            <a:ext cx="4814047" cy="868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2836414" y="2563374"/>
            <a:ext cx="5883257" cy="1118132"/>
          </a:xfrm>
        </p:spPr>
        <p:txBody>
          <a:bodyPr>
            <a:noAutofit/>
          </a:bodyPr>
          <a:lstStyle>
            <a:lvl1pPr marL="0" indent="0" algn="ctr">
              <a:buNone/>
              <a:defRPr sz="4200" baseline="0">
                <a:solidFill>
                  <a:schemeClr val="bg1"/>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dirty="0"/>
              <a:t>Title</a:t>
            </a:r>
          </a:p>
        </p:txBody>
      </p:sp>
      <p:sp>
        <p:nvSpPr>
          <p:cNvPr id="8" name="Text Placeholder 10"/>
          <p:cNvSpPr>
            <a:spLocks noGrp="1"/>
          </p:cNvSpPr>
          <p:nvPr>
            <p:ph type="body" sz="quarter" idx="11" hasCustomPrompt="1"/>
          </p:nvPr>
        </p:nvSpPr>
        <p:spPr>
          <a:xfrm>
            <a:off x="2836413" y="3794506"/>
            <a:ext cx="5883257" cy="579171"/>
          </a:xfrm>
          <a:prstGeom prst="rect">
            <a:avLst/>
          </a:prstGeom>
        </p:spPr>
        <p:txBody>
          <a:bodyPr>
            <a:normAutofit/>
          </a:bodyPr>
          <a:lstStyle>
            <a:lvl1pPr marL="0" indent="0" algn="ctr">
              <a:buNone/>
              <a:defRPr sz="26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 OF PRESENTATION</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515" y="2524412"/>
            <a:ext cx="2168568" cy="2168568"/>
          </a:xfrm>
          <a:prstGeom prst="rect">
            <a:avLst/>
          </a:prstGeom>
        </p:spPr>
      </p:pic>
      <p:sp>
        <p:nvSpPr>
          <p:cNvPr id="12" name="Text Placeholder 9"/>
          <p:cNvSpPr>
            <a:spLocks noGrp="1"/>
          </p:cNvSpPr>
          <p:nvPr>
            <p:ph type="body" sz="quarter" idx="12" hasCustomPrompt="1"/>
          </p:nvPr>
        </p:nvSpPr>
        <p:spPr>
          <a:xfrm>
            <a:off x="151660" y="6417630"/>
            <a:ext cx="5497513" cy="381000"/>
          </a:xfrm>
        </p:spPr>
        <p:txBody>
          <a:bodyPr>
            <a:normAutofit/>
          </a:bodyPr>
          <a:lstStyle>
            <a:lvl1pPr marL="0" indent="0">
              <a:buFontTx/>
              <a:buNone/>
              <a:defRPr sz="1600">
                <a:sym typeface="Wingdings" panose="05000000000000000000" pitchFamily="2" charset="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PREPARED FOR [CLIENT]    MONTH DAY, YEAR</a:t>
            </a:r>
          </a:p>
        </p:txBody>
      </p:sp>
    </p:spTree>
    <p:extLst>
      <p:ext uri="{BB962C8B-B14F-4D97-AF65-F5344CB8AC3E}">
        <p14:creationId xmlns:p14="http://schemas.microsoft.com/office/powerpoint/2010/main" val="1737187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oals [Pe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4"/>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16" name="Text Placeholder 12"/>
          <p:cNvSpPr>
            <a:spLocks noGrp="1"/>
          </p:cNvSpPr>
          <p:nvPr>
            <p:ph type="body" sz="quarter" idx="11" hasCustomPrompt="1"/>
          </p:nvPr>
        </p:nvSpPr>
        <p:spPr>
          <a:xfrm>
            <a:off x="621098" y="1451908"/>
            <a:ext cx="8447088" cy="431646"/>
          </a:xfrm>
        </p:spPr>
        <p:txBody>
          <a:bodyPr>
            <a:normAutofit/>
          </a:bodyPr>
          <a:lstStyle>
            <a:lvl1pPr marL="0" indent="0">
              <a:buNone/>
              <a:defRPr sz="1800" b="1" u="sng" spc="300" baseline="0"/>
            </a:lvl1pPr>
          </a:lstStyle>
          <a:p>
            <a:pPr lvl="0"/>
            <a:r>
              <a:rPr lang="en-US" dirty="0"/>
              <a:t>TITLE</a:t>
            </a:r>
          </a:p>
        </p:txBody>
      </p:sp>
      <p:sp>
        <p:nvSpPr>
          <p:cNvPr id="18" name="Text Placeholder 15"/>
          <p:cNvSpPr>
            <a:spLocks noGrp="1"/>
          </p:cNvSpPr>
          <p:nvPr>
            <p:ph type="body" sz="quarter" idx="12"/>
          </p:nvPr>
        </p:nvSpPr>
        <p:spPr>
          <a:xfrm>
            <a:off x="621098"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9" name="Text Placeholder 12"/>
          <p:cNvSpPr>
            <a:spLocks noGrp="1"/>
          </p:cNvSpPr>
          <p:nvPr>
            <p:ph type="body" sz="quarter" idx="14" hasCustomPrompt="1"/>
          </p:nvPr>
        </p:nvSpPr>
        <p:spPr>
          <a:xfrm>
            <a:off x="621098" y="4434534"/>
            <a:ext cx="8447088" cy="431646"/>
          </a:xfrm>
        </p:spPr>
        <p:txBody>
          <a:bodyPr>
            <a:normAutofit/>
          </a:bodyPr>
          <a:lstStyle>
            <a:lvl1pPr marL="0" indent="0">
              <a:buNone/>
              <a:defRPr sz="1800" b="1" u="sng" spc="300" baseline="0"/>
            </a:lvl1pPr>
          </a:lstStyle>
          <a:p>
            <a:pPr lvl="0"/>
            <a:r>
              <a:rPr lang="en-US" dirty="0"/>
              <a:t>TITLE</a:t>
            </a:r>
          </a:p>
        </p:txBody>
      </p:sp>
      <p:sp>
        <p:nvSpPr>
          <p:cNvPr id="20" name="Text Placeholder 3"/>
          <p:cNvSpPr>
            <a:spLocks noGrp="1"/>
          </p:cNvSpPr>
          <p:nvPr>
            <p:ph idx="1"/>
          </p:nvPr>
        </p:nvSpPr>
        <p:spPr>
          <a:xfrm>
            <a:off x="621098" y="4865399"/>
            <a:ext cx="6313484" cy="1862237"/>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0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oals [Marmala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5"/>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16" name="Text Placeholder 12"/>
          <p:cNvSpPr>
            <a:spLocks noGrp="1"/>
          </p:cNvSpPr>
          <p:nvPr>
            <p:ph type="body" sz="quarter" idx="11" hasCustomPrompt="1"/>
          </p:nvPr>
        </p:nvSpPr>
        <p:spPr>
          <a:xfrm>
            <a:off x="621098" y="1451908"/>
            <a:ext cx="8447088" cy="431646"/>
          </a:xfrm>
        </p:spPr>
        <p:txBody>
          <a:bodyPr>
            <a:normAutofit/>
          </a:bodyPr>
          <a:lstStyle>
            <a:lvl1pPr marL="0" indent="0">
              <a:buNone/>
              <a:defRPr sz="1800" b="1" u="sng" spc="300" baseline="0"/>
            </a:lvl1pPr>
          </a:lstStyle>
          <a:p>
            <a:pPr lvl="0"/>
            <a:r>
              <a:rPr lang="en-US" dirty="0"/>
              <a:t>TITLE</a:t>
            </a:r>
          </a:p>
        </p:txBody>
      </p:sp>
      <p:sp>
        <p:nvSpPr>
          <p:cNvPr id="18" name="Text Placeholder 15"/>
          <p:cNvSpPr>
            <a:spLocks noGrp="1"/>
          </p:cNvSpPr>
          <p:nvPr>
            <p:ph type="body" sz="quarter" idx="12"/>
          </p:nvPr>
        </p:nvSpPr>
        <p:spPr>
          <a:xfrm>
            <a:off x="621098"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9" name="Text Placeholder 12"/>
          <p:cNvSpPr>
            <a:spLocks noGrp="1"/>
          </p:cNvSpPr>
          <p:nvPr>
            <p:ph type="body" sz="quarter" idx="14" hasCustomPrompt="1"/>
          </p:nvPr>
        </p:nvSpPr>
        <p:spPr>
          <a:xfrm>
            <a:off x="621098" y="4434534"/>
            <a:ext cx="8447088" cy="431646"/>
          </a:xfrm>
        </p:spPr>
        <p:txBody>
          <a:bodyPr>
            <a:normAutofit/>
          </a:bodyPr>
          <a:lstStyle>
            <a:lvl1pPr marL="0" indent="0">
              <a:buNone/>
              <a:defRPr sz="1800" b="1" u="sng" spc="300" baseline="0"/>
            </a:lvl1pPr>
          </a:lstStyle>
          <a:p>
            <a:pPr lvl="0"/>
            <a:r>
              <a:rPr lang="en-US" dirty="0"/>
              <a:t>TITLE</a:t>
            </a:r>
          </a:p>
        </p:txBody>
      </p:sp>
      <p:sp>
        <p:nvSpPr>
          <p:cNvPr id="20" name="Text Placeholder 3"/>
          <p:cNvSpPr>
            <a:spLocks noGrp="1"/>
          </p:cNvSpPr>
          <p:nvPr>
            <p:ph idx="1"/>
          </p:nvPr>
        </p:nvSpPr>
        <p:spPr>
          <a:xfrm>
            <a:off x="621098" y="4865399"/>
            <a:ext cx="6313484" cy="1862237"/>
          </a:xfrm>
          <a:prstGeom prst="rect">
            <a:avLst/>
          </a:prstGeom>
        </p:spPr>
        <p:txBody>
          <a:bodyPr vert="horz" lIns="91440" tIns="45720" rIns="91440" bIns="45720" rtlCol="0">
            <a:norm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92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984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7" name="Rectangle 16"/>
          <p:cNvSpPr/>
          <p:nvPr userDrawn="1"/>
        </p:nvSpPr>
        <p:spPr>
          <a:xfrm>
            <a:off x="0" y="2560320"/>
            <a:ext cx="9144000" cy="42976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8"/>
          <p:cNvSpPr>
            <a:spLocks noGrp="1"/>
          </p:cNvSpPr>
          <p:nvPr>
            <p:ph type="body" sz="quarter" idx="10" hasCustomPrompt="1"/>
          </p:nvPr>
        </p:nvSpPr>
        <p:spPr>
          <a:xfrm>
            <a:off x="738247" y="2870618"/>
            <a:ext cx="7775389" cy="1609727"/>
          </a:xfrm>
          <a:prstGeom prst="rect">
            <a:avLst/>
          </a:prstGeom>
        </p:spPr>
        <p:txBody>
          <a:bodyPr>
            <a:noAutofit/>
          </a:bodyPr>
          <a:lstStyle>
            <a:lvl1pPr marL="0" indent="0" algn="ctr">
              <a:buNone/>
              <a:defRPr sz="4200" b="0">
                <a:solidFill>
                  <a:schemeClr val="bg1"/>
                </a:solidFill>
                <a:latin typeface="+mj-lt"/>
              </a:defRPr>
            </a:lvl1pPr>
            <a:lvl2pPr marL="457200" indent="0">
              <a:buNone/>
              <a:defRPr sz="4400">
                <a:solidFill>
                  <a:schemeClr val="bg1"/>
                </a:solidFill>
                <a:latin typeface="+mj-lt"/>
              </a:defRPr>
            </a:lvl2pPr>
            <a:lvl3pPr marL="914400" indent="0">
              <a:buNone/>
              <a:defRPr sz="4400">
                <a:solidFill>
                  <a:schemeClr val="bg1"/>
                </a:solidFill>
                <a:latin typeface="+mj-lt"/>
              </a:defRPr>
            </a:lvl3pPr>
            <a:lvl4pPr marL="1371600" indent="0">
              <a:buNone/>
              <a:defRPr sz="4400">
                <a:solidFill>
                  <a:schemeClr val="bg1"/>
                </a:solidFill>
                <a:latin typeface="+mj-lt"/>
              </a:defRPr>
            </a:lvl4pPr>
            <a:lvl5pPr marL="1828800" indent="0">
              <a:buNone/>
              <a:defRPr sz="4400">
                <a:solidFill>
                  <a:schemeClr val="bg1"/>
                </a:solidFill>
                <a:latin typeface="+mj-lt"/>
              </a:defRPr>
            </a:lvl5pPr>
          </a:lstStyle>
          <a:p>
            <a:pPr lvl="0"/>
            <a:r>
              <a:rPr lang="en-US" dirty="0"/>
              <a:t>Publication Title: A title that is very long and totally compelling</a:t>
            </a:r>
          </a:p>
        </p:txBody>
      </p:sp>
      <p:sp>
        <p:nvSpPr>
          <p:cNvPr id="19" name="Text Placeholder 10"/>
          <p:cNvSpPr>
            <a:spLocks noGrp="1"/>
          </p:cNvSpPr>
          <p:nvPr>
            <p:ph type="body" sz="quarter" idx="11" hasCustomPrompt="1"/>
          </p:nvPr>
        </p:nvSpPr>
        <p:spPr>
          <a:xfrm>
            <a:off x="2594484" y="4728696"/>
            <a:ext cx="3955033" cy="579171"/>
          </a:xfrm>
          <a:prstGeom prst="rect">
            <a:avLst/>
          </a:prstGeom>
        </p:spPr>
        <p:txBody>
          <a:bodyPr>
            <a:normAutofit/>
          </a:bodyPr>
          <a:lstStyle>
            <a:lvl1pPr marL="0" indent="0" algn="ctr">
              <a:buNone/>
              <a:defRPr sz="26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Year</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8616" y="5920552"/>
            <a:ext cx="2324868" cy="430711"/>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b="21875"/>
          <a:stretch/>
        </p:blipFill>
        <p:spPr>
          <a:xfrm>
            <a:off x="-1" y="-1"/>
            <a:ext cx="9141619" cy="2600839"/>
          </a:xfrm>
          <a:prstGeom prst="rect">
            <a:avLst/>
          </a:prstGeom>
        </p:spPr>
      </p:pic>
    </p:spTree>
    <p:extLst>
      <p:ext uri="{BB962C8B-B14F-4D97-AF65-F5344CB8AC3E}">
        <p14:creationId xmlns:p14="http://schemas.microsoft.com/office/powerpoint/2010/main" val="2474183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4" name="Rectangle 3"/>
          <p:cNvSpPr/>
          <p:nvPr userDrawn="1"/>
        </p:nvSpPr>
        <p:spPr>
          <a:xfrm>
            <a:off x="0" y="1779896"/>
            <a:ext cx="9144000" cy="3657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C:\Users\Priti Sanghani\AppData\Local\Microsoft\Windows\Temporary Internet Files\Content.Outlook\413XZJL6\edfirst_logo_horiz_RGB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6873"/>
          <a:stretch/>
        </p:blipFill>
        <p:spPr bwMode="auto">
          <a:xfrm>
            <a:off x="187459" y="222702"/>
            <a:ext cx="4814047" cy="868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2836414" y="2563374"/>
            <a:ext cx="5883257" cy="1118132"/>
          </a:xfrm>
        </p:spPr>
        <p:txBody>
          <a:bodyPr>
            <a:noAutofit/>
          </a:bodyPr>
          <a:lstStyle>
            <a:lvl1pPr marL="0" indent="0" algn="ctr">
              <a:buNone/>
              <a:defRPr sz="4200" baseline="0">
                <a:solidFill>
                  <a:schemeClr val="bg1"/>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dirty="0"/>
              <a:t>Title</a:t>
            </a:r>
          </a:p>
        </p:txBody>
      </p:sp>
      <p:sp>
        <p:nvSpPr>
          <p:cNvPr id="8" name="Text Placeholder 10"/>
          <p:cNvSpPr>
            <a:spLocks noGrp="1"/>
          </p:cNvSpPr>
          <p:nvPr>
            <p:ph type="body" sz="quarter" idx="11" hasCustomPrompt="1"/>
          </p:nvPr>
        </p:nvSpPr>
        <p:spPr>
          <a:xfrm>
            <a:off x="2836413" y="3794506"/>
            <a:ext cx="5883257" cy="579171"/>
          </a:xfrm>
          <a:prstGeom prst="rect">
            <a:avLst/>
          </a:prstGeom>
        </p:spPr>
        <p:txBody>
          <a:bodyPr>
            <a:normAutofit/>
          </a:bodyPr>
          <a:lstStyle>
            <a:lvl1pPr marL="0" indent="0" algn="ctr">
              <a:buNone/>
              <a:defRPr sz="26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 OF PRESENTATION</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515" y="2524412"/>
            <a:ext cx="2168568" cy="2168568"/>
          </a:xfrm>
          <a:prstGeom prst="rect">
            <a:avLst/>
          </a:prstGeom>
        </p:spPr>
      </p:pic>
      <p:sp>
        <p:nvSpPr>
          <p:cNvPr id="12" name="Text Placeholder 9"/>
          <p:cNvSpPr>
            <a:spLocks noGrp="1"/>
          </p:cNvSpPr>
          <p:nvPr>
            <p:ph type="body" sz="quarter" idx="12" hasCustomPrompt="1"/>
          </p:nvPr>
        </p:nvSpPr>
        <p:spPr>
          <a:xfrm>
            <a:off x="151660" y="6417630"/>
            <a:ext cx="5497513" cy="381000"/>
          </a:xfrm>
        </p:spPr>
        <p:txBody>
          <a:bodyPr>
            <a:normAutofit/>
          </a:bodyPr>
          <a:lstStyle>
            <a:lvl1pPr marL="0" indent="0">
              <a:buFontTx/>
              <a:buNone/>
              <a:defRPr sz="1600">
                <a:sym typeface="Wingdings" panose="05000000000000000000" pitchFamily="2" charset="2"/>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PREPARED FOR [CLIENT]    MONTH DAY, YEAR</a:t>
            </a:r>
          </a:p>
        </p:txBody>
      </p:sp>
    </p:spTree>
    <p:extLst>
      <p:ext uri="{BB962C8B-B14F-4D97-AF65-F5344CB8AC3E}">
        <p14:creationId xmlns:p14="http://schemas.microsoft.com/office/powerpoint/2010/main" val="294881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4"/>
          </p:nvPr>
        </p:nvSpPr>
        <p:spPr>
          <a:xfrm>
            <a:off x="280988" y="1651000"/>
            <a:ext cx="7832725" cy="1414463"/>
          </a:xfrm>
        </p:spPr>
        <p:txBody>
          <a:bodyPr>
            <a:noAutofit/>
          </a:bodyPr>
          <a:lstStyle>
            <a:lvl1pPr marL="0" indent="0">
              <a:buNone/>
              <a:defRPr sz="4000">
                <a:solidFill>
                  <a:schemeClr val="bg1"/>
                </a:solidFill>
              </a:defRPr>
            </a:lvl1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7456" y="2476432"/>
            <a:ext cx="5633391" cy="563339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988" y="6032750"/>
            <a:ext cx="2324868" cy="430711"/>
          </a:xfrm>
          <a:prstGeom prst="rect">
            <a:avLst/>
          </a:prstGeom>
        </p:spPr>
      </p:pic>
    </p:spTree>
    <p:extLst>
      <p:ext uri="{BB962C8B-B14F-4D97-AF65-F5344CB8AC3E}">
        <p14:creationId xmlns:p14="http://schemas.microsoft.com/office/powerpoint/2010/main" val="3487587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ansition [2]">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2211296" y="2800350"/>
            <a:ext cx="6326152" cy="761626"/>
          </a:xfrm>
        </p:spPr>
        <p:txBody>
          <a:bodyPr lIns="0" tIns="0" rIns="0" bIns="0" anchor="ctr">
            <a:noAutofit/>
          </a:bodyPr>
          <a:lstStyle>
            <a:lvl1pPr marL="0" indent="0">
              <a:buNone/>
              <a:defRPr sz="4000" b="0">
                <a:solidFill>
                  <a:schemeClr val="accent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Title</a:t>
            </a:r>
          </a:p>
        </p:txBody>
      </p:sp>
      <p:sp>
        <p:nvSpPr>
          <p:cNvPr id="9" name="Text Placeholder 4"/>
          <p:cNvSpPr>
            <a:spLocks noGrp="1"/>
          </p:cNvSpPr>
          <p:nvPr>
            <p:ph type="body" sz="quarter" idx="13" hasCustomPrompt="1"/>
          </p:nvPr>
        </p:nvSpPr>
        <p:spPr>
          <a:xfrm>
            <a:off x="1515033" y="2800350"/>
            <a:ext cx="696262" cy="761626"/>
          </a:xfrm>
        </p:spPr>
        <p:txBody>
          <a:bodyPr lIns="0" tIns="0" rIns="0" bIns="0" anchor="ctr">
            <a:noAutofit/>
          </a:bodyPr>
          <a:lstStyle>
            <a:lvl1pPr marL="0" indent="0">
              <a:buNone/>
              <a:defRPr sz="4000" b="0">
                <a:solidFill>
                  <a:schemeClr val="bg2"/>
                </a:solidFill>
                <a:latin typeface="+mn-lt"/>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1 |</a:t>
            </a:r>
          </a:p>
        </p:txBody>
      </p:sp>
      <p:sp>
        <p:nvSpPr>
          <p:cNvPr id="10" name="Text Placeholder 4"/>
          <p:cNvSpPr>
            <a:spLocks noGrp="1"/>
          </p:cNvSpPr>
          <p:nvPr>
            <p:ph type="body" sz="quarter" idx="14" hasCustomPrompt="1"/>
          </p:nvPr>
        </p:nvSpPr>
        <p:spPr>
          <a:xfrm>
            <a:off x="1515034" y="3611651"/>
            <a:ext cx="7022413" cy="685800"/>
          </a:xfrm>
        </p:spPr>
        <p:txBody>
          <a:bodyPr lIns="0" tIns="0" rIns="0" bIns="0">
            <a:normAutofit/>
          </a:bodyPr>
          <a:lstStyle>
            <a:lvl1pPr marL="0" indent="0">
              <a:buNone/>
              <a:defRPr sz="2400" b="0">
                <a:solidFill>
                  <a:schemeClr val="bg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3167072" y="3157929"/>
            <a:ext cx="6867144" cy="532999"/>
          </a:xfrm>
          <a:prstGeom prst="rect">
            <a:avLst/>
          </a:prstGeom>
        </p:spPr>
      </p:pic>
      <p:sp>
        <p:nvSpPr>
          <p:cNvPr id="7"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Tree>
    <p:extLst>
      <p:ext uri="{BB962C8B-B14F-4D97-AF65-F5344CB8AC3E}">
        <p14:creationId xmlns:p14="http://schemas.microsoft.com/office/powerpoint/2010/main" val="3793568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ransition [3]">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2211296" y="2800350"/>
            <a:ext cx="6326152" cy="761626"/>
          </a:xfrm>
        </p:spPr>
        <p:txBody>
          <a:bodyPr lIns="0" tIns="0" rIns="0" bIns="0" anchor="ctr">
            <a:noAutofit/>
          </a:bodyPr>
          <a:lstStyle>
            <a:lvl1pPr marL="0" indent="0">
              <a:buNone/>
              <a:defRPr sz="4000" b="0">
                <a:solidFill>
                  <a:schemeClr val="accent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Title</a:t>
            </a:r>
          </a:p>
        </p:txBody>
      </p:sp>
      <p:sp>
        <p:nvSpPr>
          <p:cNvPr id="9" name="Text Placeholder 4"/>
          <p:cNvSpPr>
            <a:spLocks noGrp="1"/>
          </p:cNvSpPr>
          <p:nvPr>
            <p:ph type="body" sz="quarter" idx="13" hasCustomPrompt="1"/>
          </p:nvPr>
        </p:nvSpPr>
        <p:spPr>
          <a:xfrm>
            <a:off x="1515033" y="2800350"/>
            <a:ext cx="696262" cy="761626"/>
          </a:xfrm>
        </p:spPr>
        <p:txBody>
          <a:bodyPr lIns="0" tIns="0" rIns="0" bIns="0" anchor="ctr">
            <a:noAutofit/>
          </a:bodyPr>
          <a:lstStyle>
            <a:lvl1pPr marL="0" indent="0">
              <a:buNone/>
              <a:defRPr sz="4000" b="0">
                <a:solidFill>
                  <a:schemeClr val="bg2"/>
                </a:solidFill>
                <a:latin typeface="+mn-lt"/>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1 |</a:t>
            </a:r>
          </a:p>
        </p:txBody>
      </p:sp>
      <p:sp>
        <p:nvSpPr>
          <p:cNvPr id="10" name="Text Placeholder 4"/>
          <p:cNvSpPr>
            <a:spLocks noGrp="1"/>
          </p:cNvSpPr>
          <p:nvPr>
            <p:ph type="body" sz="quarter" idx="14" hasCustomPrompt="1"/>
          </p:nvPr>
        </p:nvSpPr>
        <p:spPr>
          <a:xfrm>
            <a:off x="1515034" y="3611651"/>
            <a:ext cx="7022413" cy="685800"/>
          </a:xfrm>
        </p:spPr>
        <p:txBody>
          <a:bodyPr lIns="0" tIns="0" rIns="0" bIns="0">
            <a:normAutofit/>
          </a:bodyPr>
          <a:lstStyle>
            <a:lvl1pPr marL="0" indent="0">
              <a:buNone/>
              <a:defRPr sz="2400" b="0">
                <a:solidFill>
                  <a:schemeClr val="bg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SUBTITLE</a:t>
            </a:r>
          </a:p>
        </p:txBody>
      </p:sp>
      <p:sp>
        <p:nvSpPr>
          <p:cNvPr id="7"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
        <p:nvSpPr>
          <p:cNvPr id="8" name="Rectangle 7"/>
          <p:cNvSpPr/>
          <p:nvPr userDrawn="1"/>
        </p:nvSpPr>
        <p:spPr>
          <a:xfrm rot="16200000">
            <a:off x="-3152873" y="3154680"/>
            <a:ext cx="6858000"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9114" r="49981"/>
          <a:stretch/>
        </p:blipFill>
        <p:spPr>
          <a:xfrm rot="16200000">
            <a:off x="4690" y="-4691"/>
            <a:ext cx="541070" cy="550448"/>
          </a:xfrm>
          <a:prstGeom prst="rect">
            <a:avLst/>
          </a:prstGeom>
        </p:spPr>
      </p:pic>
    </p:spTree>
    <p:extLst>
      <p:ext uri="{BB962C8B-B14F-4D97-AF65-F5344CB8AC3E}">
        <p14:creationId xmlns:p14="http://schemas.microsoft.com/office/powerpoint/2010/main" val="1386218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ransition [4]">
    <p:spTree>
      <p:nvGrpSpPr>
        <p:cNvPr id="1" name=""/>
        <p:cNvGrpSpPr/>
        <p:nvPr/>
      </p:nvGrpSpPr>
      <p:grpSpPr>
        <a:xfrm>
          <a:off x="0" y="0"/>
          <a:ext cx="0" cy="0"/>
          <a:chOff x="0" y="0"/>
          <a:chExt cx="0" cy="0"/>
        </a:xfrm>
      </p:grpSpPr>
      <p:sp>
        <p:nvSpPr>
          <p:cNvPr id="4" name="Rectangle 3"/>
          <p:cNvSpPr/>
          <p:nvPr userDrawn="1"/>
        </p:nvSpPr>
        <p:spPr>
          <a:xfrm>
            <a:off x="0" y="1779896"/>
            <a:ext cx="9144000" cy="3657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C:\Users\Priti Sanghani\AppData\Local\Microsoft\Windows\Temporary Internet Files\Content.Outlook\413XZJL6\edfirst_logo_horiz_RGB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
          <a:stretch/>
        </p:blipFill>
        <p:spPr bwMode="auto">
          <a:xfrm>
            <a:off x="153963" y="192820"/>
            <a:ext cx="5790400" cy="868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153963" y="2068988"/>
            <a:ext cx="5069473" cy="692141"/>
          </a:xfrm>
        </p:spPr>
        <p:txBody>
          <a:bodyPr>
            <a:noAutofit/>
          </a:bodyPr>
          <a:lstStyle>
            <a:lvl1pPr marL="0" indent="0" algn="l">
              <a:buNone/>
              <a:defRPr sz="4200">
                <a:solidFill>
                  <a:schemeClr val="bg1"/>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dirty="0"/>
              <a:t>Title</a:t>
            </a:r>
          </a:p>
        </p:txBody>
      </p:sp>
      <p:sp>
        <p:nvSpPr>
          <p:cNvPr id="8" name="Text Placeholder 10"/>
          <p:cNvSpPr>
            <a:spLocks noGrp="1"/>
          </p:cNvSpPr>
          <p:nvPr>
            <p:ph type="body" sz="quarter" idx="11" hasCustomPrompt="1"/>
          </p:nvPr>
        </p:nvSpPr>
        <p:spPr>
          <a:xfrm>
            <a:off x="153964" y="2900580"/>
            <a:ext cx="5069472" cy="579171"/>
          </a:xfrm>
          <a:prstGeom prst="rect">
            <a:avLst/>
          </a:prstGeom>
        </p:spPr>
        <p:txBody>
          <a:bodyPr>
            <a:normAutofit/>
          </a:bodyPr>
          <a:lstStyle>
            <a:lvl1pPr marL="0" indent="0" algn="l">
              <a:buNone/>
              <a:defRPr sz="26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a:t>
            </a:r>
          </a:p>
        </p:txBody>
      </p:sp>
      <p:sp>
        <p:nvSpPr>
          <p:cNvPr id="12" name="Picture Placeholder 2"/>
          <p:cNvSpPr>
            <a:spLocks noGrp="1"/>
          </p:cNvSpPr>
          <p:nvPr>
            <p:ph type="pic" sz="quarter" idx="12"/>
          </p:nvPr>
        </p:nvSpPr>
        <p:spPr>
          <a:xfrm>
            <a:off x="5376863" y="1779588"/>
            <a:ext cx="3767137" cy="3657600"/>
          </a:xfrm>
        </p:spPr>
        <p:txBody>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625146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ransition [5]">
    <p:spTree>
      <p:nvGrpSpPr>
        <p:cNvPr id="1" name=""/>
        <p:cNvGrpSpPr/>
        <p:nvPr/>
      </p:nvGrpSpPr>
      <p:grpSpPr>
        <a:xfrm>
          <a:off x="0" y="0"/>
          <a:ext cx="0" cy="0"/>
          <a:chOff x="0" y="0"/>
          <a:chExt cx="0" cy="0"/>
        </a:xfrm>
      </p:grpSpPr>
      <p:pic>
        <p:nvPicPr>
          <p:cNvPr id="5" name="Picture 2" descr="C:\Users\Priti Sanghani\AppData\Local\Microsoft\Windows\Temporary Internet Files\Content.Outlook\413XZJL6\edfirst_logo_horiz_RGB (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
          <a:stretch/>
        </p:blipFill>
        <p:spPr bwMode="auto">
          <a:xfrm>
            <a:off x="153964" y="192820"/>
            <a:ext cx="4704908" cy="705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153963" y="2950863"/>
            <a:ext cx="4704909" cy="692141"/>
          </a:xfrm>
        </p:spPr>
        <p:txBody>
          <a:bodyPr>
            <a:noAutofit/>
          </a:bodyPr>
          <a:lstStyle>
            <a:lvl1pPr marL="0" indent="0" algn="l">
              <a:buNone/>
              <a:defRPr sz="4200">
                <a:solidFill>
                  <a:schemeClr val="tx2"/>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dirty="0"/>
              <a:t>Title</a:t>
            </a:r>
          </a:p>
        </p:txBody>
      </p:sp>
      <p:sp>
        <p:nvSpPr>
          <p:cNvPr id="8" name="Text Placeholder 10"/>
          <p:cNvSpPr>
            <a:spLocks noGrp="1"/>
          </p:cNvSpPr>
          <p:nvPr>
            <p:ph type="body" sz="quarter" idx="11" hasCustomPrompt="1"/>
          </p:nvPr>
        </p:nvSpPr>
        <p:spPr>
          <a:xfrm>
            <a:off x="153964" y="3782455"/>
            <a:ext cx="4704908" cy="579171"/>
          </a:xfrm>
          <a:prstGeom prst="rect">
            <a:avLst/>
          </a:prstGeom>
        </p:spPr>
        <p:txBody>
          <a:bodyPr>
            <a:normAutofit/>
          </a:bodyPr>
          <a:lstStyle>
            <a:lvl1pPr marL="0" indent="0" algn="l">
              <a:buNone/>
              <a:defRPr sz="2600">
                <a:solidFill>
                  <a:schemeClr val="bg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a:t>
            </a:r>
          </a:p>
        </p:txBody>
      </p:sp>
      <p:sp>
        <p:nvSpPr>
          <p:cNvPr id="12" name="Picture Placeholder 2"/>
          <p:cNvSpPr>
            <a:spLocks noGrp="1"/>
          </p:cNvSpPr>
          <p:nvPr>
            <p:ph type="pic" sz="quarter" idx="12"/>
          </p:nvPr>
        </p:nvSpPr>
        <p:spPr>
          <a:xfrm>
            <a:off x="5074920" y="0"/>
            <a:ext cx="4069080" cy="6858000"/>
          </a:xfrm>
        </p:spPr>
        <p:txBody>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10138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4"/>
          </p:nvPr>
        </p:nvSpPr>
        <p:spPr>
          <a:xfrm>
            <a:off x="280988" y="1651000"/>
            <a:ext cx="7832725" cy="1414463"/>
          </a:xfrm>
        </p:spPr>
        <p:txBody>
          <a:bodyPr>
            <a:noAutofit/>
          </a:bodyPr>
          <a:lstStyle>
            <a:lvl1pPr marL="0" indent="0">
              <a:buNone/>
              <a:defRPr sz="4000">
                <a:solidFill>
                  <a:schemeClr val="bg1"/>
                </a:solidFill>
              </a:defRPr>
            </a:lvl1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7456" y="2476432"/>
            <a:ext cx="5633391" cy="5633391"/>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0988" y="6032750"/>
            <a:ext cx="2324868" cy="430711"/>
          </a:xfrm>
          <a:prstGeom prst="rect">
            <a:avLst/>
          </a:prstGeom>
        </p:spPr>
      </p:pic>
    </p:spTree>
    <p:extLst>
      <p:ext uri="{BB962C8B-B14F-4D97-AF65-F5344CB8AC3E}">
        <p14:creationId xmlns:p14="http://schemas.microsoft.com/office/powerpoint/2010/main" val="2343450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 Bullets">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a:t>Click to edit Master title style</a:t>
            </a:r>
            <a:endParaRPr lang="en-US" dirty="0"/>
          </a:p>
        </p:txBody>
      </p:sp>
      <p:sp>
        <p:nvSpPr>
          <p:cNvPr id="6" name="Text Placeholder 3"/>
          <p:cNvSpPr>
            <a:spLocks noGrp="1"/>
          </p:cNvSpPr>
          <p:nvPr>
            <p:ph idx="1"/>
          </p:nvPr>
        </p:nvSpPr>
        <p:spPr>
          <a:xfrm>
            <a:off x="259977" y="1837578"/>
            <a:ext cx="8624047"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pic>
        <p:nvPicPr>
          <p:cNvPr id="8" name="Picture 2" descr="Logo">
            <a:extLst>
              <a:ext uri="{FF2B5EF4-FFF2-40B4-BE49-F238E27FC236}">
                <a16:creationId xmlns:a16="http://schemas.microsoft.com/office/drawing/2014/main" id="{54A37063-4454-420F-AAA4-3EBCBC740C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56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Footer">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a:t>Click to edit Master title style</a:t>
            </a:r>
            <a:endParaRPr lang="en-US" dirty="0"/>
          </a:p>
        </p:txBody>
      </p:sp>
      <p:sp>
        <p:nvSpPr>
          <p:cNvPr id="5"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Tree>
    <p:extLst>
      <p:ext uri="{BB962C8B-B14F-4D97-AF65-F5344CB8AC3E}">
        <p14:creationId xmlns:p14="http://schemas.microsoft.com/office/powerpoint/2010/main" val="2144871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Subhead + Footer">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9977" y="201817"/>
            <a:ext cx="8624048" cy="373105"/>
          </a:xfrm>
          <a:prstGeom prst="rect">
            <a:avLst/>
          </a:prstGeom>
        </p:spPr>
        <p:txBody>
          <a:bodyPr vert="horz" lIns="0" tIns="0" rIns="0" bIns="0" rtlCol="0" anchor="t">
            <a:noAutofit/>
          </a:bodyPr>
          <a:lstStyle/>
          <a:p>
            <a:pPr algn="l"/>
            <a:r>
              <a:rPr lang="en-US"/>
              <a:t>Click to edit Master title style</a:t>
            </a:r>
            <a:endParaRPr lang="en-US" dirty="0"/>
          </a:p>
        </p:txBody>
      </p:sp>
      <p:sp>
        <p:nvSpPr>
          <p:cNvPr id="5"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
        <p:nvSpPr>
          <p:cNvPr id="6" name="Title Placeholder 1"/>
          <p:cNvSpPr txBox="1">
            <a:spLocks/>
          </p:cNvSpPr>
          <p:nvPr userDrawn="1"/>
        </p:nvSpPr>
        <p:spPr>
          <a:xfrm>
            <a:off x="259977" y="684431"/>
            <a:ext cx="8624048" cy="324739"/>
          </a:xfrm>
          <a:prstGeom prst="rect">
            <a:avLst/>
          </a:prstGeom>
        </p:spPr>
        <p:txBody>
          <a:bodyPr vert="horz" lIns="0" tIns="0" rIns="0" bIns="0" rtlCol="0" anchor="t">
            <a:noAutofit/>
          </a:bodyPr>
          <a:lstStyle>
            <a:lvl1pPr algn="l" defTabSz="457200" rtl="0" eaLnBrk="1" latinLnBrk="0" hangingPunct="1">
              <a:spcBef>
                <a:spcPct val="0"/>
              </a:spcBef>
              <a:buNone/>
              <a:defRPr lang="en-US" sz="2600" b="1" i="0" kern="1200" baseline="0" dirty="0" smtClean="0">
                <a:solidFill>
                  <a:schemeClr val="accent2"/>
                </a:solidFill>
                <a:effectLst/>
                <a:latin typeface="+mj-lt"/>
                <a:ea typeface="+mj-ea"/>
                <a:cs typeface="Arial"/>
              </a:defRPr>
            </a:lvl1pPr>
          </a:lstStyle>
          <a:p>
            <a:r>
              <a:rPr lang="en-US" sz="2000" b="0" dirty="0"/>
              <a:t>Click to edit Master title style</a:t>
            </a:r>
          </a:p>
        </p:txBody>
      </p:sp>
    </p:spTree>
    <p:extLst>
      <p:ext uri="{BB962C8B-B14F-4D97-AF65-F5344CB8AC3E}">
        <p14:creationId xmlns:p14="http://schemas.microsoft.com/office/powerpoint/2010/main" val="1226173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a:t>Click to edit Master title style</a:t>
            </a:r>
            <a:endParaRPr lang="en-US" dirty="0"/>
          </a:p>
        </p:txBody>
      </p:sp>
      <p:pic>
        <p:nvPicPr>
          <p:cNvPr id="4" name="Picture 2" descr="Logo">
            <a:extLst>
              <a:ext uri="{FF2B5EF4-FFF2-40B4-BE49-F238E27FC236}">
                <a16:creationId xmlns:a16="http://schemas.microsoft.com/office/drawing/2014/main" id="{01DE5DB8-A610-4E59-B254-CB1ACC6F5EB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51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a:p>
        </p:txBody>
      </p:sp>
    </p:spTree>
    <p:extLst>
      <p:ext uri="{BB962C8B-B14F-4D97-AF65-F5344CB8AC3E}">
        <p14:creationId xmlns:p14="http://schemas.microsoft.com/office/powerpoint/2010/main" val="1117313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Footer [2]">
    <p:spTree>
      <p:nvGrpSpPr>
        <p:cNvPr id="1" name=""/>
        <p:cNvGrpSpPr/>
        <p:nvPr/>
      </p:nvGrpSpPr>
      <p:grpSpPr>
        <a:xfrm>
          <a:off x="0" y="0"/>
          <a:ext cx="0" cy="0"/>
          <a:chOff x="0" y="0"/>
          <a:chExt cx="0" cy="0"/>
        </a:xfrm>
      </p:grpSpPr>
      <p:sp>
        <p:nvSpPr>
          <p:cNvPr id="4" name="Rectangle 3"/>
          <p:cNvSpPr/>
          <p:nvPr userDrawn="1"/>
        </p:nvSpPr>
        <p:spPr>
          <a:xfrm>
            <a:off x="0" y="0"/>
            <a:ext cx="9144000" cy="88451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
        <p:nvSpPr>
          <p:cNvPr id="10" name="Title Placeholder 1"/>
          <p:cNvSpPr txBox="1">
            <a:spLocks/>
          </p:cNvSpPr>
          <p:nvPr userDrawn="1"/>
        </p:nvSpPr>
        <p:spPr>
          <a:xfrm>
            <a:off x="259977" y="201817"/>
            <a:ext cx="8624048" cy="533401"/>
          </a:xfrm>
          <a:prstGeom prst="rect">
            <a:avLst/>
          </a:prstGeom>
        </p:spPr>
        <p:txBody>
          <a:bodyPr vert="horz" lIns="91440" tIns="45720" rIns="0" bIns="0" rtlCol="0" anchor="t">
            <a:noAutofit/>
          </a:bodyPr>
          <a:lstStyle>
            <a:lvl1pPr algn="l" defTabSz="457200" rtl="0" eaLnBrk="1" latinLnBrk="0" hangingPunct="1">
              <a:spcBef>
                <a:spcPct val="0"/>
              </a:spcBef>
              <a:buNone/>
              <a:defRPr lang="en-US" sz="2600" b="1" i="0" kern="1200" baseline="0" dirty="0" smtClean="0">
                <a:solidFill>
                  <a:schemeClr val="accent2"/>
                </a:solidFill>
                <a:effectLst/>
                <a:latin typeface="+mj-lt"/>
                <a:ea typeface="+mj-ea"/>
                <a:cs typeface="Arial"/>
              </a:defRPr>
            </a:lvl1pPr>
          </a:lstStyle>
          <a:p>
            <a:r>
              <a:rPr lang="en-US" dirty="0">
                <a:solidFill>
                  <a:schemeClr val="bg1"/>
                </a:solidFill>
              </a:rPr>
              <a:t>Title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49114" r="49981"/>
          <a:stretch/>
        </p:blipFill>
        <p:spPr>
          <a:xfrm>
            <a:off x="8272763" y="-1819"/>
            <a:ext cx="871237" cy="886337"/>
          </a:xfrm>
          <a:prstGeom prst="rect">
            <a:avLst/>
          </a:prstGeom>
        </p:spPr>
      </p:pic>
    </p:spTree>
    <p:extLst>
      <p:ext uri="{BB962C8B-B14F-4D97-AF65-F5344CB8AC3E}">
        <p14:creationId xmlns:p14="http://schemas.microsoft.com/office/powerpoint/2010/main" val="3947243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oals [Sea Blu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2"/>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12"/>
          <p:cNvSpPr>
            <a:spLocks noGrp="1"/>
          </p:cNvSpPr>
          <p:nvPr>
            <p:ph type="body" sz="quarter" idx="11" hasCustomPrompt="1"/>
          </p:nvPr>
        </p:nvSpPr>
        <p:spPr>
          <a:xfrm>
            <a:off x="609598" y="1451908"/>
            <a:ext cx="8447088" cy="431646"/>
          </a:xfrm>
        </p:spPr>
        <p:txBody>
          <a:bodyPr>
            <a:normAutofit/>
          </a:bodyPr>
          <a:lstStyle>
            <a:lvl1pPr marL="0" indent="0">
              <a:buNone/>
              <a:defRPr sz="1800" b="1" u="sng" spc="300" baseline="0"/>
            </a:lvl1pPr>
          </a:lstStyle>
          <a:p>
            <a:pPr lvl="0"/>
            <a:r>
              <a:rPr lang="en-US" dirty="0"/>
              <a:t>TITLE</a:t>
            </a:r>
          </a:p>
        </p:txBody>
      </p:sp>
      <p:sp>
        <p:nvSpPr>
          <p:cNvPr id="17" name="Text Placeholder 15"/>
          <p:cNvSpPr>
            <a:spLocks noGrp="1"/>
          </p:cNvSpPr>
          <p:nvPr>
            <p:ph type="body" sz="quarter" idx="12"/>
          </p:nvPr>
        </p:nvSpPr>
        <p:spPr>
          <a:xfrm>
            <a:off x="609600"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2" name="Text Placeholder 12"/>
          <p:cNvSpPr>
            <a:spLocks noGrp="1"/>
          </p:cNvSpPr>
          <p:nvPr>
            <p:ph type="body" sz="quarter" idx="14" hasCustomPrompt="1"/>
          </p:nvPr>
        </p:nvSpPr>
        <p:spPr>
          <a:xfrm>
            <a:off x="609596" y="4434534"/>
            <a:ext cx="8447088" cy="431646"/>
          </a:xfrm>
        </p:spPr>
        <p:txBody>
          <a:bodyPr>
            <a:normAutofit/>
          </a:bodyPr>
          <a:lstStyle>
            <a:lvl1pPr marL="0" indent="0">
              <a:buNone/>
              <a:defRPr sz="1800" b="1" u="sng" spc="300" baseline="0"/>
            </a:lvl1pPr>
          </a:lstStyle>
          <a:p>
            <a:pPr lvl="0"/>
            <a:r>
              <a:rPr lang="en-US" dirty="0"/>
              <a:t>TITLE</a:t>
            </a:r>
          </a:p>
        </p:txBody>
      </p:sp>
      <p:sp>
        <p:nvSpPr>
          <p:cNvPr id="23" name="Text Placeholder 15"/>
          <p:cNvSpPr>
            <a:spLocks noGrp="1"/>
          </p:cNvSpPr>
          <p:nvPr>
            <p:ph type="body" sz="quarter" idx="15"/>
          </p:nvPr>
        </p:nvSpPr>
        <p:spPr>
          <a:xfrm>
            <a:off x="609598" y="4865401"/>
            <a:ext cx="6313482" cy="1862236"/>
          </a:xfrm>
        </p:spPr>
        <p:txBody>
          <a:bodyPr>
            <a:normAutofit/>
          </a:bodyPr>
          <a:lstStyle>
            <a:lvl1pPr marL="342900" indent="-342900">
              <a:buClr>
                <a:schemeClr val="accent4"/>
              </a:buClr>
              <a:buFont typeface="Wingdings" panose="05000000000000000000" pitchFamily="2" charset="2"/>
              <a:buChar char="§"/>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Tree>
    <p:extLst>
      <p:ext uri="{BB962C8B-B14F-4D97-AF65-F5344CB8AC3E}">
        <p14:creationId xmlns:p14="http://schemas.microsoft.com/office/powerpoint/2010/main" val="1149046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oals [Aut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3"/>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12"/>
          <p:cNvSpPr>
            <a:spLocks noGrp="1"/>
          </p:cNvSpPr>
          <p:nvPr>
            <p:ph type="body" sz="quarter" idx="11" hasCustomPrompt="1"/>
          </p:nvPr>
        </p:nvSpPr>
        <p:spPr>
          <a:xfrm>
            <a:off x="609598" y="1451908"/>
            <a:ext cx="8447088" cy="431646"/>
          </a:xfrm>
        </p:spPr>
        <p:txBody>
          <a:bodyPr>
            <a:normAutofit/>
          </a:bodyPr>
          <a:lstStyle>
            <a:lvl1pPr marL="0" indent="0">
              <a:buNone/>
              <a:defRPr sz="1800" b="1" u="sng" spc="300" baseline="0"/>
            </a:lvl1pPr>
          </a:lstStyle>
          <a:p>
            <a:pPr lvl="0"/>
            <a:r>
              <a:rPr lang="en-US" dirty="0"/>
              <a:t>TITLE</a:t>
            </a:r>
          </a:p>
        </p:txBody>
      </p:sp>
      <p:sp>
        <p:nvSpPr>
          <p:cNvPr id="17" name="Text Placeholder 15"/>
          <p:cNvSpPr>
            <a:spLocks noGrp="1"/>
          </p:cNvSpPr>
          <p:nvPr>
            <p:ph type="body" sz="quarter" idx="12"/>
          </p:nvPr>
        </p:nvSpPr>
        <p:spPr>
          <a:xfrm>
            <a:off x="609600"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2" name="Text Placeholder 12"/>
          <p:cNvSpPr>
            <a:spLocks noGrp="1"/>
          </p:cNvSpPr>
          <p:nvPr>
            <p:ph type="body" sz="quarter" idx="14" hasCustomPrompt="1"/>
          </p:nvPr>
        </p:nvSpPr>
        <p:spPr>
          <a:xfrm>
            <a:off x="609596" y="4434534"/>
            <a:ext cx="8447088" cy="431646"/>
          </a:xfrm>
        </p:spPr>
        <p:txBody>
          <a:bodyPr>
            <a:normAutofit/>
          </a:bodyPr>
          <a:lstStyle>
            <a:lvl1pPr marL="0" indent="0">
              <a:buNone/>
              <a:defRPr sz="1800" b="1" u="sng" spc="300" baseline="0"/>
            </a:lvl1pPr>
          </a:lstStyle>
          <a:p>
            <a:pPr lvl="0"/>
            <a:r>
              <a:rPr lang="en-US" dirty="0"/>
              <a:t>TITLE</a:t>
            </a:r>
          </a:p>
        </p:txBody>
      </p:sp>
      <p:sp>
        <p:nvSpPr>
          <p:cNvPr id="23" name="Text Placeholder 15"/>
          <p:cNvSpPr>
            <a:spLocks noGrp="1"/>
          </p:cNvSpPr>
          <p:nvPr>
            <p:ph type="body" sz="quarter" idx="15"/>
          </p:nvPr>
        </p:nvSpPr>
        <p:spPr>
          <a:xfrm>
            <a:off x="609598" y="4865401"/>
            <a:ext cx="6313482" cy="1862236"/>
          </a:xfrm>
        </p:spPr>
        <p:txBody>
          <a:bodyPr>
            <a:normAutofit/>
          </a:bodyPr>
          <a:lstStyle>
            <a:lvl1pPr marL="342900" indent="-342900">
              <a:buClr>
                <a:schemeClr val="accent4"/>
              </a:buClr>
              <a:buFont typeface="Wingdings" panose="05000000000000000000" pitchFamily="2" charset="2"/>
              <a:buChar char="§"/>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Tree>
    <p:extLst>
      <p:ext uri="{BB962C8B-B14F-4D97-AF65-F5344CB8AC3E}">
        <p14:creationId xmlns:p14="http://schemas.microsoft.com/office/powerpoint/2010/main" val="1274583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oals [Pe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4"/>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12"/>
          <p:cNvSpPr>
            <a:spLocks noGrp="1"/>
          </p:cNvSpPr>
          <p:nvPr>
            <p:ph type="body" sz="quarter" idx="11" hasCustomPrompt="1"/>
          </p:nvPr>
        </p:nvSpPr>
        <p:spPr>
          <a:xfrm>
            <a:off x="609598" y="1451908"/>
            <a:ext cx="8447088" cy="431646"/>
          </a:xfrm>
        </p:spPr>
        <p:txBody>
          <a:bodyPr>
            <a:normAutofit/>
          </a:bodyPr>
          <a:lstStyle>
            <a:lvl1pPr marL="0" indent="0">
              <a:buNone/>
              <a:defRPr sz="1800" b="1" u="sng" spc="300" baseline="0"/>
            </a:lvl1pPr>
          </a:lstStyle>
          <a:p>
            <a:pPr lvl="0"/>
            <a:r>
              <a:rPr lang="en-US" dirty="0"/>
              <a:t>TITLE</a:t>
            </a:r>
          </a:p>
        </p:txBody>
      </p:sp>
      <p:sp>
        <p:nvSpPr>
          <p:cNvPr id="17" name="Text Placeholder 15"/>
          <p:cNvSpPr>
            <a:spLocks noGrp="1"/>
          </p:cNvSpPr>
          <p:nvPr>
            <p:ph type="body" sz="quarter" idx="12"/>
          </p:nvPr>
        </p:nvSpPr>
        <p:spPr>
          <a:xfrm>
            <a:off x="609600"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2" name="Text Placeholder 12"/>
          <p:cNvSpPr>
            <a:spLocks noGrp="1"/>
          </p:cNvSpPr>
          <p:nvPr>
            <p:ph type="body" sz="quarter" idx="14" hasCustomPrompt="1"/>
          </p:nvPr>
        </p:nvSpPr>
        <p:spPr>
          <a:xfrm>
            <a:off x="609596" y="4434534"/>
            <a:ext cx="8447088" cy="431646"/>
          </a:xfrm>
        </p:spPr>
        <p:txBody>
          <a:bodyPr>
            <a:normAutofit/>
          </a:bodyPr>
          <a:lstStyle>
            <a:lvl1pPr marL="0" indent="0">
              <a:buNone/>
              <a:defRPr sz="1800" b="1" u="sng" spc="300" baseline="0"/>
            </a:lvl1pPr>
          </a:lstStyle>
          <a:p>
            <a:pPr lvl="0"/>
            <a:r>
              <a:rPr lang="en-US" dirty="0"/>
              <a:t>TITLE</a:t>
            </a:r>
          </a:p>
        </p:txBody>
      </p:sp>
      <p:sp>
        <p:nvSpPr>
          <p:cNvPr id="23" name="Text Placeholder 15"/>
          <p:cNvSpPr>
            <a:spLocks noGrp="1"/>
          </p:cNvSpPr>
          <p:nvPr>
            <p:ph type="body" sz="quarter" idx="15"/>
          </p:nvPr>
        </p:nvSpPr>
        <p:spPr>
          <a:xfrm>
            <a:off x="609598" y="4865401"/>
            <a:ext cx="6313482" cy="1862236"/>
          </a:xfrm>
        </p:spPr>
        <p:txBody>
          <a:bodyPr>
            <a:normAutofit/>
          </a:bodyPr>
          <a:lstStyle>
            <a:lvl1pPr marL="342900" indent="-342900">
              <a:buClr>
                <a:schemeClr val="accent4"/>
              </a:buClr>
              <a:buFont typeface="Wingdings" panose="05000000000000000000" pitchFamily="2" charset="2"/>
              <a:buChar char="§"/>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Tree>
    <p:extLst>
      <p:ext uri="{BB962C8B-B14F-4D97-AF65-F5344CB8AC3E}">
        <p14:creationId xmlns:p14="http://schemas.microsoft.com/office/powerpoint/2010/main" val="1989475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oals [Marmala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1A25517-7F86-4871-894F-626326501892}" type="slidenum">
              <a:rPr lang="en-US" smtClean="0"/>
              <a:t>‹#›</a:t>
            </a:fld>
            <a:endParaRPr lang="en-US" dirty="0"/>
          </a:p>
        </p:txBody>
      </p:sp>
      <p:sp>
        <p:nvSpPr>
          <p:cNvPr id="5" name="Rectangle 4"/>
          <p:cNvSpPr/>
          <p:nvPr userDrawn="1"/>
        </p:nvSpPr>
        <p:spPr>
          <a:xfrm>
            <a:off x="0" y="0"/>
            <a:ext cx="609598" cy="68669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400" b="1" dirty="0">
              <a:solidFill>
                <a:schemeClr val="bg1"/>
              </a:solidFill>
            </a:endParaRPr>
          </a:p>
        </p:txBody>
      </p:sp>
      <p:grpSp>
        <p:nvGrpSpPr>
          <p:cNvPr id="6" name="Group 5"/>
          <p:cNvGrpSpPr/>
          <p:nvPr userDrawn="1"/>
        </p:nvGrpSpPr>
        <p:grpSpPr>
          <a:xfrm>
            <a:off x="609600" y="1066799"/>
            <a:ext cx="8534400" cy="3352801"/>
            <a:chOff x="609600" y="1675487"/>
            <a:chExt cx="8534400" cy="2744113"/>
          </a:xfrm>
        </p:grpSpPr>
        <p:sp>
          <p:nvSpPr>
            <p:cNvPr id="7" name="Rectangle 6"/>
            <p:cNvSpPr/>
            <p:nvPr/>
          </p:nvSpPr>
          <p:spPr>
            <a:xfrm>
              <a:off x="609600" y="1675487"/>
              <a:ext cx="8534400" cy="228691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altLang="en-US" sz="1400" dirty="0">
                <a:solidFill>
                  <a:schemeClr val="tx1"/>
                </a:solidFill>
              </a:endParaRPr>
            </a:p>
          </p:txBody>
        </p:sp>
        <p:sp>
          <p:nvSpPr>
            <p:cNvPr id="8" name="Isosceles Triangle 7"/>
            <p:cNvSpPr/>
            <p:nvPr/>
          </p:nvSpPr>
          <p:spPr>
            <a:xfrm flipV="1">
              <a:off x="4114799" y="3962400"/>
              <a:ext cx="1981201" cy="457200"/>
            </a:xfrm>
            <a:prstGeom prst="triangle">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8"/>
          <p:cNvGrpSpPr/>
          <p:nvPr userDrawn="1"/>
        </p:nvGrpSpPr>
        <p:grpSpPr>
          <a:xfrm>
            <a:off x="594070" y="1"/>
            <a:ext cx="8549930" cy="1451907"/>
            <a:chOff x="594070" y="1"/>
            <a:chExt cx="8549930" cy="1451907"/>
          </a:xfrm>
          <a:solidFill>
            <a:schemeClr val="accent5"/>
          </a:solidFill>
        </p:grpSpPr>
        <p:sp>
          <p:nvSpPr>
            <p:cNvPr id="10" name="Rectangle 9"/>
            <p:cNvSpPr/>
            <p:nvPr/>
          </p:nvSpPr>
          <p:spPr>
            <a:xfrm>
              <a:off x="594070" y="1"/>
              <a:ext cx="8549930" cy="106680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p>
          </p:txBody>
        </p:sp>
        <p:sp>
          <p:nvSpPr>
            <p:cNvPr id="11" name="Isosceles Triangle 10"/>
            <p:cNvSpPr/>
            <p:nvPr/>
          </p:nvSpPr>
          <p:spPr>
            <a:xfrm flipV="1">
              <a:off x="4343399" y="1066800"/>
              <a:ext cx="1524000" cy="385108"/>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 Placeholder 12"/>
          <p:cNvSpPr>
            <a:spLocks noGrp="1"/>
          </p:cNvSpPr>
          <p:nvPr>
            <p:ph type="body" sz="quarter" idx="11" hasCustomPrompt="1"/>
          </p:nvPr>
        </p:nvSpPr>
        <p:spPr>
          <a:xfrm>
            <a:off x="609598" y="1451908"/>
            <a:ext cx="8447088" cy="431646"/>
          </a:xfrm>
        </p:spPr>
        <p:txBody>
          <a:bodyPr>
            <a:normAutofit/>
          </a:bodyPr>
          <a:lstStyle>
            <a:lvl1pPr marL="0" indent="0">
              <a:buNone/>
              <a:defRPr sz="1800" b="1" u="sng" spc="300" baseline="0"/>
            </a:lvl1pPr>
          </a:lstStyle>
          <a:p>
            <a:pPr lvl="0"/>
            <a:r>
              <a:rPr lang="en-US" dirty="0"/>
              <a:t>TITLE</a:t>
            </a:r>
          </a:p>
        </p:txBody>
      </p:sp>
      <p:sp>
        <p:nvSpPr>
          <p:cNvPr id="17" name="Text Placeholder 15"/>
          <p:cNvSpPr>
            <a:spLocks noGrp="1"/>
          </p:cNvSpPr>
          <p:nvPr>
            <p:ph type="body" sz="quarter" idx="12"/>
          </p:nvPr>
        </p:nvSpPr>
        <p:spPr>
          <a:xfrm>
            <a:off x="609600" y="1882775"/>
            <a:ext cx="8447086" cy="2027238"/>
          </a:xfrm>
        </p:spPr>
        <p:txBody>
          <a:bodyPr>
            <a:normAutofit/>
          </a:bodyPr>
          <a:lstStyle>
            <a:lvl1pPr marL="342900" indent="-342900">
              <a:buClr>
                <a:schemeClr val="tx1"/>
              </a:buClr>
              <a:buFont typeface="+mj-lt"/>
              <a:buAutoNum type="alphaUcPeriod"/>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2" name="Text Placeholder 12"/>
          <p:cNvSpPr>
            <a:spLocks noGrp="1"/>
          </p:cNvSpPr>
          <p:nvPr>
            <p:ph type="body" sz="quarter" idx="14" hasCustomPrompt="1"/>
          </p:nvPr>
        </p:nvSpPr>
        <p:spPr>
          <a:xfrm>
            <a:off x="609596" y="4434534"/>
            <a:ext cx="8447088" cy="431646"/>
          </a:xfrm>
        </p:spPr>
        <p:txBody>
          <a:bodyPr>
            <a:normAutofit/>
          </a:bodyPr>
          <a:lstStyle>
            <a:lvl1pPr marL="0" indent="0">
              <a:buNone/>
              <a:defRPr sz="1800" b="1" u="sng" spc="300" baseline="0"/>
            </a:lvl1pPr>
          </a:lstStyle>
          <a:p>
            <a:pPr lvl="0"/>
            <a:r>
              <a:rPr lang="en-US" dirty="0"/>
              <a:t>TITLE</a:t>
            </a:r>
          </a:p>
        </p:txBody>
      </p:sp>
      <p:sp>
        <p:nvSpPr>
          <p:cNvPr id="23" name="Text Placeholder 15"/>
          <p:cNvSpPr>
            <a:spLocks noGrp="1"/>
          </p:cNvSpPr>
          <p:nvPr>
            <p:ph type="body" sz="quarter" idx="15"/>
          </p:nvPr>
        </p:nvSpPr>
        <p:spPr>
          <a:xfrm>
            <a:off x="609598" y="4865401"/>
            <a:ext cx="6313482" cy="1862236"/>
          </a:xfrm>
        </p:spPr>
        <p:txBody>
          <a:bodyPr>
            <a:normAutofit/>
          </a:bodyPr>
          <a:lstStyle>
            <a:lvl1pPr marL="342900" indent="-342900">
              <a:buClr>
                <a:schemeClr val="accent4"/>
              </a:buClr>
              <a:buFont typeface="Wingdings" panose="05000000000000000000" pitchFamily="2" charset="2"/>
              <a:buChar char="§"/>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5" name="Text Placeholder 24"/>
          <p:cNvSpPr>
            <a:spLocks noGrp="1"/>
          </p:cNvSpPr>
          <p:nvPr>
            <p:ph type="body" sz="quarter" idx="16" hasCustomPrompt="1"/>
          </p:nvPr>
        </p:nvSpPr>
        <p:spPr>
          <a:xfrm>
            <a:off x="609596" y="60325"/>
            <a:ext cx="8447088" cy="936625"/>
          </a:xfrm>
        </p:spPr>
        <p:txBody>
          <a:bodyPr lIns="0" tIns="0" rIns="0" bIns="0">
            <a:noAutofit/>
          </a:bodyPr>
          <a:lstStyle>
            <a:lvl1pPr marL="0" indent="0">
              <a:buNone/>
              <a:defRPr sz="26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
        <p:nvSpPr>
          <p:cNvPr id="26" name="Text Placeholder 24"/>
          <p:cNvSpPr>
            <a:spLocks noGrp="1"/>
          </p:cNvSpPr>
          <p:nvPr>
            <p:ph type="body" sz="quarter" idx="17" hasCustomPrompt="1"/>
          </p:nvPr>
        </p:nvSpPr>
        <p:spPr>
          <a:xfrm rot="16200000">
            <a:off x="-2534746" y="3656298"/>
            <a:ext cx="5660840" cy="481840"/>
          </a:xfrm>
        </p:spPr>
        <p:txBody>
          <a:bodyPr lIns="0" tIns="0" rIns="0" bIns="0">
            <a:noAutofit/>
          </a:bodyPr>
          <a:lstStyle>
            <a:lvl1pPr marL="0" indent="0" algn="ctr">
              <a:buNone/>
              <a:defRPr sz="2400" b="1" baseline="0">
                <a:solidFill>
                  <a:schemeClr val="bg1"/>
                </a:solidFill>
              </a:defRPr>
            </a:lvl1pPr>
            <a:lvl2pPr marL="457200" indent="0">
              <a:buNone/>
              <a:defRPr sz="2400" b="1">
                <a:solidFill>
                  <a:schemeClr val="bg1"/>
                </a:solidFill>
              </a:defRPr>
            </a:lvl2pPr>
            <a:lvl3pPr marL="914400" indent="0">
              <a:buNone/>
              <a:defRPr sz="2400" b="1">
                <a:solidFill>
                  <a:schemeClr val="bg1"/>
                </a:solidFill>
              </a:defRPr>
            </a:lvl3pPr>
            <a:lvl4pPr marL="1371600" indent="0">
              <a:buNone/>
              <a:defRPr sz="2400" b="1">
                <a:solidFill>
                  <a:schemeClr val="bg1"/>
                </a:solidFill>
              </a:defRPr>
            </a:lvl4pPr>
            <a:lvl5pPr marL="1828800" indent="0">
              <a:buNone/>
              <a:defRPr sz="2400" b="1">
                <a:solidFill>
                  <a:schemeClr val="bg1"/>
                </a:solidFill>
              </a:defRPr>
            </a:lvl5pPr>
          </a:lstStyle>
          <a:p>
            <a:pPr lvl="0"/>
            <a:r>
              <a:rPr lang="en-US" dirty="0"/>
              <a:t>Tap to add title</a:t>
            </a:r>
          </a:p>
        </p:txBody>
      </p:sp>
    </p:spTree>
    <p:extLst>
      <p:ext uri="{BB962C8B-B14F-4D97-AF65-F5344CB8AC3E}">
        <p14:creationId xmlns:p14="http://schemas.microsoft.com/office/powerpoint/2010/main" val="176157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2]">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2211296" y="2800350"/>
            <a:ext cx="6326152" cy="761626"/>
          </a:xfrm>
        </p:spPr>
        <p:txBody>
          <a:bodyPr lIns="0" tIns="0" rIns="0" bIns="0" anchor="ctr">
            <a:noAutofit/>
          </a:bodyPr>
          <a:lstStyle>
            <a:lvl1pPr marL="0" indent="0">
              <a:buNone/>
              <a:defRPr sz="4000" b="0">
                <a:solidFill>
                  <a:schemeClr val="accent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Title</a:t>
            </a:r>
          </a:p>
        </p:txBody>
      </p:sp>
      <p:sp>
        <p:nvSpPr>
          <p:cNvPr id="9" name="Text Placeholder 4"/>
          <p:cNvSpPr>
            <a:spLocks noGrp="1"/>
          </p:cNvSpPr>
          <p:nvPr>
            <p:ph type="body" sz="quarter" idx="13" hasCustomPrompt="1"/>
          </p:nvPr>
        </p:nvSpPr>
        <p:spPr>
          <a:xfrm>
            <a:off x="1515033" y="2800350"/>
            <a:ext cx="696262" cy="761626"/>
          </a:xfrm>
        </p:spPr>
        <p:txBody>
          <a:bodyPr lIns="0" tIns="0" rIns="0" bIns="0" anchor="ctr">
            <a:noAutofit/>
          </a:bodyPr>
          <a:lstStyle>
            <a:lvl1pPr marL="0" indent="0">
              <a:buNone/>
              <a:defRPr sz="4000" b="0">
                <a:solidFill>
                  <a:schemeClr val="bg2"/>
                </a:solidFill>
                <a:latin typeface="+mn-lt"/>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1 |</a:t>
            </a:r>
          </a:p>
        </p:txBody>
      </p:sp>
      <p:sp>
        <p:nvSpPr>
          <p:cNvPr id="10" name="Text Placeholder 4"/>
          <p:cNvSpPr>
            <a:spLocks noGrp="1"/>
          </p:cNvSpPr>
          <p:nvPr>
            <p:ph type="body" sz="quarter" idx="14" hasCustomPrompt="1"/>
          </p:nvPr>
        </p:nvSpPr>
        <p:spPr>
          <a:xfrm>
            <a:off x="1515034" y="3611651"/>
            <a:ext cx="7022413" cy="685800"/>
          </a:xfrm>
        </p:spPr>
        <p:txBody>
          <a:bodyPr lIns="0" tIns="0" rIns="0" bIns="0">
            <a:normAutofit/>
          </a:bodyPr>
          <a:lstStyle>
            <a:lvl1pPr marL="0" indent="0">
              <a:buNone/>
              <a:defRPr sz="2400" b="0">
                <a:solidFill>
                  <a:schemeClr val="bg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SUBTITLE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3167072" y="3157929"/>
            <a:ext cx="6867144" cy="532999"/>
          </a:xfrm>
          <a:prstGeom prst="rect">
            <a:avLst/>
          </a:prstGeom>
        </p:spPr>
      </p:pic>
      <p:sp>
        <p:nvSpPr>
          <p:cNvPr id="7"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Tree>
    <p:extLst>
      <p:ext uri="{BB962C8B-B14F-4D97-AF65-F5344CB8AC3E}">
        <p14:creationId xmlns:p14="http://schemas.microsoft.com/office/powerpoint/2010/main" val="219555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2850"/>
            <a:stretch/>
          </p:blipFill>
          <p:spPr>
            <a:xfrm>
              <a:off x="0" y="0"/>
              <a:ext cx="9144000" cy="2626599"/>
            </a:xfrm>
            <a:prstGeom prst="rect">
              <a:avLst/>
            </a:prstGeom>
          </p:spPr>
        </p:pic>
        <p:sp>
          <p:nvSpPr>
            <p:cNvPr id="9" name="Rectangle 8"/>
            <p:cNvSpPr/>
            <p:nvPr userDrawn="1"/>
          </p:nvSpPr>
          <p:spPr>
            <a:xfrm>
              <a:off x="0" y="2626599"/>
              <a:ext cx="9144000" cy="4231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6321" y="5824530"/>
            <a:ext cx="2471358" cy="677506"/>
          </a:xfrm>
          <a:prstGeom prst="rect">
            <a:avLst/>
          </a:prstGeom>
        </p:spPr>
      </p:pic>
      <p:sp>
        <p:nvSpPr>
          <p:cNvPr id="11" name="TextBox 10"/>
          <p:cNvSpPr txBox="1"/>
          <p:nvPr userDrawn="1"/>
        </p:nvSpPr>
        <p:spPr>
          <a:xfrm>
            <a:off x="155448" y="3884700"/>
            <a:ext cx="8833104" cy="1015663"/>
          </a:xfrm>
          <a:prstGeom prst="rect">
            <a:avLst/>
          </a:prstGeom>
          <a:noFill/>
        </p:spPr>
        <p:txBody>
          <a:bodyPr wrap="square" rtlCol="0">
            <a:spAutoFit/>
          </a:bodyPr>
          <a:lstStyle/>
          <a:p>
            <a:pPr algn="ctr"/>
            <a:r>
              <a:rPr lang="en-US" sz="3000" dirty="0">
                <a:solidFill>
                  <a:schemeClr val="bg1"/>
                </a:solidFill>
              </a:rPr>
              <a:t>Thank you!</a:t>
            </a:r>
          </a:p>
          <a:p>
            <a:pPr algn="ctr"/>
            <a:r>
              <a:rPr lang="en-US" sz="3000" dirty="0">
                <a:solidFill>
                  <a:schemeClr val="bg1"/>
                </a:solidFill>
              </a:rPr>
              <a:t>Education-First.com</a:t>
            </a:r>
          </a:p>
        </p:txBody>
      </p:sp>
    </p:spTree>
    <p:extLst>
      <p:ext uri="{BB962C8B-B14F-4D97-AF65-F5344CB8AC3E}">
        <p14:creationId xmlns:p14="http://schemas.microsoft.com/office/powerpoint/2010/main" val="3149115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sp>
        <p:nvSpPr>
          <p:cNvPr id="4" name="Rectangle 3"/>
          <p:cNvSpPr/>
          <p:nvPr userDrawn="1"/>
        </p:nvSpPr>
        <p:spPr>
          <a:xfrm>
            <a:off x="0" y="3505200"/>
            <a:ext cx="9144000" cy="25850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C:\Users\Priti Sanghani\AppData\Local\Microsoft\Windows\Temporary Internet Files\Content.Outlook\413XZJL6\edfirst_logo_horiz_RGB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240632"/>
            <a:ext cx="5791200" cy="8684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3962401" y="4267200"/>
            <a:ext cx="4648200" cy="830997"/>
          </a:xfrm>
          <a:prstGeom prst="rect">
            <a:avLst/>
          </a:prstGeom>
          <a:noFill/>
        </p:spPr>
        <p:txBody>
          <a:bodyPr wrap="square" rtlCol="0">
            <a:spAutoFit/>
          </a:bodyPr>
          <a:lstStyle/>
          <a:p>
            <a:r>
              <a:rPr lang="en-US" sz="2400" b="1" dirty="0">
                <a:solidFill>
                  <a:schemeClr val="bg1"/>
                </a:solidFill>
                <a:cs typeface="Cali"/>
              </a:rPr>
              <a:t>Thank you!</a:t>
            </a:r>
          </a:p>
          <a:p>
            <a:r>
              <a:rPr lang="en-US" sz="2400" b="1" dirty="0">
                <a:solidFill>
                  <a:schemeClr val="bg1"/>
                </a:solidFill>
                <a:cs typeface="Cali"/>
              </a:rPr>
              <a:t>www.education-first.com</a:t>
            </a:r>
          </a:p>
        </p:txBody>
      </p:sp>
    </p:spTree>
    <p:extLst>
      <p:ext uri="{BB962C8B-B14F-4D97-AF65-F5344CB8AC3E}">
        <p14:creationId xmlns:p14="http://schemas.microsoft.com/office/powerpoint/2010/main" val="1466710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2" descr="Logo">
            <a:extLst>
              <a:ext uri="{FF2B5EF4-FFF2-40B4-BE49-F238E27FC236}">
                <a16:creationId xmlns:a16="http://schemas.microsoft.com/office/drawing/2014/main" id="{370CC58E-C706-4130-9607-D738B0C9B3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5952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a:t>Click to edit Master title style</a:t>
            </a:r>
            <a:endParaRPr lang="en-US" dirty="0"/>
          </a:p>
        </p:txBody>
      </p:sp>
      <p:sp>
        <p:nvSpPr>
          <p:cNvPr id="5"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solidFill>
                  <a:srgbClr val="A9A9A9"/>
                </a:solidFill>
              </a:rPr>
              <a:pPr/>
              <a:t>‹#›</a:t>
            </a:fld>
            <a:endParaRPr lang="en-US">
              <a:solidFill>
                <a:srgbClr val="A9A9A9"/>
              </a:solidFill>
            </a:endParaRPr>
          </a:p>
        </p:txBody>
      </p:sp>
    </p:spTree>
    <p:extLst>
      <p:ext uri="{BB962C8B-B14F-4D97-AF65-F5344CB8AC3E}">
        <p14:creationId xmlns:p14="http://schemas.microsoft.com/office/powerpoint/2010/main" val="354068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3]">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2211296" y="2800350"/>
            <a:ext cx="6326152" cy="761626"/>
          </a:xfrm>
        </p:spPr>
        <p:txBody>
          <a:bodyPr lIns="0" tIns="0" rIns="0" bIns="0" anchor="ctr">
            <a:noAutofit/>
          </a:bodyPr>
          <a:lstStyle>
            <a:lvl1pPr marL="0" indent="0">
              <a:buNone/>
              <a:defRPr sz="4000" b="0">
                <a:solidFill>
                  <a:schemeClr val="accent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Title</a:t>
            </a:r>
          </a:p>
        </p:txBody>
      </p:sp>
      <p:sp>
        <p:nvSpPr>
          <p:cNvPr id="9" name="Text Placeholder 4"/>
          <p:cNvSpPr>
            <a:spLocks noGrp="1"/>
          </p:cNvSpPr>
          <p:nvPr>
            <p:ph type="body" sz="quarter" idx="13" hasCustomPrompt="1"/>
          </p:nvPr>
        </p:nvSpPr>
        <p:spPr>
          <a:xfrm>
            <a:off x="1515033" y="2800350"/>
            <a:ext cx="696262" cy="761626"/>
          </a:xfrm>
        </p:spPr>
        <p:txBody>
          <a:bodyPr lIns="0" tIns="0" rIns="0" bIns="0" anchor="ctr">
            <a:noAutofit/>
          </a:bodyPr>
          <a:lstStyle>
            <a:lvl1pPr marL="0" indent="0">
              <a:buNone/>
              <a:defRPr sz="4000" b="0">
                <a:solidFill>
                  <a:schemeClr val="bg2"/>
                </a:solidFill>
                <a:latin typeface="+mn-lt"/>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1 |</a:t>
            </a:r>
          </a:p>
        </p:txBody>
      </p:sp>
      <p:sp>
        <p:nvSpPr>
          <p:cNvPr id="10" name="Text Placeholder 4"/>
          <p:cNvSpPr>
            <a:spLocks noGrp="1"/>
          </p:cNvSpPr>
          <p:nvPr>
            <p:ph type="body" sz="quarter" idx="14" hasCustomPrompt="1"/>
          </p:nvPr>
        </p:nvSpPr>
        <p:spPr>
          <a:xfrm>
            <a:off x="1515034" y="3611651"/>
            <a:ext cx="7022413" cy="685800"/>
          </a:xfrm>
        </p:spPr>
        <p:txBody>
          <a:bodyPr lIns="0" tIns="0" rIns="0" bIns="0">
            <a:normAutofit/>
          </a:bodyPr>
          <a:lstStyle>
            <a:lvl1pPr marL="0" indent="0">
              <a:buNone/>
              <a:defRPr sz="2400" b="0">
                <a:solidFill>
                  <a:schemeClr val="bg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dirty="0"/>
              <a:t>SECTION SUBTITLE</a:t>
            </a:r>
          </a:p>
        </p:txBody>
      </p:sp>
      <p:sp>
        <p:nvSpPr>
          <p:cNvPr id="7"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sp>
        <p:nvSpPr>
          <p:cNvPr id="8" name="Rectangle 7"/>
          <p:cNvSpPr/>
          <p:nvPr userDrawn="1"/>
        </p:nvSpPr>
        <p:spPr>
          <a:xfrm rot="16200000">
            <a:off x="-3152873" y="3154680"/>
            <a:ext cx="6858000"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9114" r="49981"/>
          <a:stretch/>
        </p:blipFill>
        <p:spPr>
          <a:xfrm rot="16200000">
            <a:off x="4690" y="-4691"/>
            <a:ext cx="541070" cy="550448"/>
          </a:xfrm>
          <a:prstGeom prst="rect">
            <a:avLst/>
          </a:prstGeom>
        </p:spPr>
      </p:pic>
    </p:spTree>
    <p:extLst>
      <p:ext uri="{BB962C8B-B14F-4D97-AF65-F5344CB8AC3E}">
        <p14:creationId xmlns:p14="http://schemas.microsoft.com/office/powerpoint/2010/main" val="198603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5]">
    <p:spTree>
      <p:nvGrpSpPr>
        <p:cNvPr id="1" name=""/>
        <p:cNvGrpSpPr/>
        <p:nvPr/>
      </p:nvGrpSpPr>
      <p:grpSpPr>
        <a:xfrm>
          <a:off x="0" y="0"/>
          <a:ext cx="0" cy="0"/>
          <a:chOff x="0" y="0"/>
          <a:chExt cx="0" cy="0"/>
        </a:xfrm>
      </p:grpSpPr>
      <p:pic>
        <p:nvPicPr>
          <p:cNvPr id="5" name="Picture 2" descr="C:\Users\Priti Sanghani\AppData\Local\Microsoft\Windows\Temporary Internet Files\Content.Outlook\413XZJL6\edfirst_logo_horiz_RGB (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
          <a:stretch/>
        </p:blipFill>
        <p:spPr bwMode="auto">
          <a:xfrm>
            <a:off x="153964" y="192820"/>
            <a:ext cx="4704908" cy="705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153963" y="2950863"/>
            <a:ext cx="4704909" cy="692141"/>
          </a:xfrm>
        </p:spPr>
        <p:txBody>
          <a:bodyPr>
            <a:noAutofit/>
          </a:bodyPr>
          <a:lstStyle>
            <a:lvl1pPr marL="0" indent="0" algn="l">
              <a:buNone/>
              <a:defRPr sz="4200">
                <a:solidFill>
                  <a:schemeClr val="tx2"/>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dirty="0"/>
              <a:t>Title</a:t>
            </a:r>
          </a:p>
        </p:txBody>
      </p:sp>
      <p:sp>
        <p:nvSpPr>
          <p:cNvPr id="8" name="Text Placeholder 10"/>
          <p:cNvSpPr>
            <a:spLocks noGrp="1"/>
          </p:cNvSpPr>
          <p:nvPr>
            <p:ph type="body" sz="quarter" idx="11" hasCustomPrompt="1"/>
          </p:nvPr>
        </p:nvSpPr>
        <p:spPr>
          <a:xfrm>
            <a:off x="153964" y="3782455"/>
            <a:ext cx="4704908" cy="579171"/>
          </a:xfrm>
          <a:prstGeom prst="rect">
            <a:avLst/>
          </a:prstGeom>
        </p:spPr>
        <p:txBody>
          <a:bodyPr>
            <a:normAutofit/>
          </a:bodyPr>
          <a:lstStyle>
            <a:lvl1pPr marL="0" indent="0" algn="l">
              <a:buNone/>
              <a:defRPr sz="2600">
                <a:solidFill>
                  <a:schemeClr val="bg2"/>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a:t>
            </a:r>
          </a:p>
        </p:txBody>
      </p:sp>
      <p:sp>
        <p:nvSpPr>
          <p:cNvPr id="12" name="Picture Placeholder 2"/>
          <p:cNvSpPr>
            <a:spLocks noGrp="1"/>
          </p:cNvSpPr>
          <p:nvPr>
            <p:ph type="pic" sz="quarter" idx="12"/>
          </p:nvPr>
        </p:nvSpPr>
        <p:spPr>
          <a:xfrm>
            <a:off x="5074920" y="0"/>
            <a:ext cx="4069080" cy="6858000"/>
          </a:xfrm>
        </p:spPr>
        <p:txBody>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0218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4]">
    <p:spTree>
      <p:nvGrpSpPr>
        <p:cNvPr id="1" name=""/>
        <p:cNvGrpSpPr/>
        <p:nvPr/>
      </p:nvGrpSpPr>
      <p:grpSpPr>
        <a:xfrm>
          <a:off x="0" y="0"/>
          <a:ext cx="0" cy="0"/>
          <a:chOff x="0" y="0"/>
          <a:chExt cx="0" cy="0"/>
        </a:xfrm>
      </p:grpSpPr>
      <p:sp>
        <p:nvSpPr>
          <p:cNvPr id="4" name="Rectangle 3"/>
          <p:cNvSpPr/>
          <p:nvPr userDrawn="1"/>
        </p:nvSpPr>
        <p:spPr>
          <a:xfrm>
            <a:off x="0" y="1779896"/>
            <a:ext cx="9144000" cy="3657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2" descr="C:\Users\Priti Sanghani\AppData\Local\Microsoft\Windows\Temporary Internet Files\Content.Outlook\413XZJL6\edfirst_logo_horiz_RGB (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
          <a:stretch/>
        </p:blipFill>
        <p:spPr bwMode="auto">
          <a:xfrm>
            <a:off x="153963" y="192820"/>
            <a:ext cx="5790400" cy="868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153963" y="2068988"/>
            <a:ext cx="5069473" cy="692141"/>
          </a:xfrm>
        </p:spPr>
        <p:txBody>
          <a:bodyPr>
            <a:noAutofit/>
          </a:bodyPr>
          <a:lstStyle>
            <a:lvl1pPr marL="0" indent="0" algn="l">
              <a:buNone/>
              <a:defRPr sz="4200">
                <a:solidFill>
                  <a:schemeClr val="bg1"/>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dirty="0"/>
              <a:t>Title</a:t>
            </a:r>
          </a:p>
        </p:txBody>
      </p:sp>
      <p:sp>
        <p:nvSpPr>
          <p:cNvPr id="8" name="Text Placeholder 10"/>
          <p:cNvSpPr>
            <a:spLocks noGrp="1"/>
          </p:cNvSpPr>
          <p:nvPr>
            <p:ph type="body" sz="quarter" idx="11" hasCustomPrompt="1"/>
          </p:nvPr>
        </p:nvSpPr>
        <p:spPr>
          <a:xfrm>
            <a:off x="153964" y="2900580"/>
            <a:ext cx="5069472" cy="579171"/>
          </a:xfrm>
          <a:prstGeom prst="rect">
            <a:avLst/>
          </a:prstGeom>
        </p:spPr>
        <p:txBody>
          <a:bodyPr>
            <a:normAutofit/>
          </a:bodyPr>
          <a:lstStyle>
            <a:lvl1pPr marL="0" indent="0" algn="l">
              <a:buNone/>
              <a:defRPr sz="2600">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SUBTITLE</a:t>
            </a:r>
          </a:p>
        </p:txBody>
      </p:sp>
      <p:sp>
        <p:nvSpPr>
          <p:cNvPr id="12" name="Picture Placeholder 2"/>
          <p:cNvSpPr>
            <a:spLocks noGrp="1"/>
          </p:cNvSpPr>
          <p:nvPr>
            <p:ph type="pic" sz="quarter" idx="12"/>
          </p:nvPr>
        </p:nvSpPr>
        <p:spPr>
          <a:xfrm>
            <a:off x="5376863" y="1779588"/>
            <a:ext cx="3767137" cy="3657600"/>
          </a:xfrm>
        </p:spPr>
        <p:txBody>
          <a:bodyPr/>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9107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2]">
    <p:spTree>
      <p:nvGrpSpPr>
        <p:cNvPr id="1" name=""/>
        <p:cNvGrpSpPr/>
        <p:nvPr/>
      </p:nvGrpSpPr>
      <p:grpSpPr>
        <a:xfrm>
          <a:off x="0" y="0"/>
          <a:ext cx="0" cy="0"/>
          <a:chOff x="0" y="0"/>
          <a:chExt cx="0" cy="0"/>
        </a:xfrm>
      </p:grpSpPr>
      <p:sp>
        <p:nvSpPr>
          <p:cNvPr id="4" name="Rectangle 3"/>
          <p:cNvSpPr/>
          <p:nvPr userDrawn="1"/>
        </p:nvSpPr>
        <p:spPr>
          <a:xfrm>
            <a:off x="0" y="3505200"/>
            <a:ext cx="9144000" cy="258506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C:\Users\Priti Sanghani\AppData\Local\Microsoft\Windows\Temporary Internet Files\Content.Outlook\413XZJL6\edfirst_logo_horiz_RGB (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240632"/>
            <a:ext cx="5791200" cy="8684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3962401" y="4267200"/>
            <a:ext cx="4648200" cy="830997"/>
          </a:xfrm>
          <a:prstGeom prst="rect">
            <a:avLst/>
          </a:prstGeom>
          <a:noFill/>
        </p:spPr>
        <p:txBody>
          <a:bodyPr wrap="square" rtlCol="0">
            <a:spAutoFit/>
          </a:bodyPr>
          <a:lstStyle/>
          <a:p>
            <a:r>
              <a:rPr lang="en-US" sz="2400" b="1" dirty="0">
                <a:solidFill>
                  <a:schemeClr val="bg1"/>
                </a:solidFill>
                <a:cs typeface="Cali"/>
              </a:rPr>
              <a:t>Thank you!</a:t>
            </a:r>
          </a:p>
          <a:p>
            <a:r>
              <a:rPr lang="en-US" sz="2400" b="1" dirty="0">
                <a:solidFill>
                  <a:schemeClr val="bg1"/>
                </a:solidFill>
                <a:cs typeface="Cali"/>
              </a:rPr>
              <a:t>www.education-first.com</a:t>
            </a:r>
          </a:p>
        </p:txBody>
      </p:sp>
    </p:spTree>
    <p:extLst>
      <p:ext uri="{BB962C8B-B14F-4D97-AF65-F5344CB8AC3E}">
        <p14:creationId xmlns:p14="http://schemas.microsoft.com/office/powerpoint/2010/main" val="130575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2850"/>
            <a:stretch/>
          </p:blipFill>
          <p:spPr>
            <a:xfrm>
              <a:off x="0" y="0"/>
              <a:ext cx="9144000" cy="2626599"/>
            </a:xfrm>
            <a:prstGeom prst="rect">
              <a:avLst/>
            </a:prstGeom>
          </p:spPr>
        </p:pic>
        <p:sp>
          <p:nvSpPr>
            <p:cNvPr id="9" name="Rectangle 8"/>
            <p:cNvSpPr/>
            <p:nvPr userDrawn="1"/>
          </p:nvSpPr>
          <p:spPr>
            <a:xfrm>
              <a:off x="0" y="2626599"/>
              <a:ext cx="9144000" cy="42314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36321" y="5824530"/>
            <a:ext cx="2471358" cy="677506"/>
          </a:xfrm>
          <a:prstGeom prst="rect">
            <a:avLst/>
          </a:prstGeom>
        </p:spPr>
      </p:pic>
      <p:sp>
        <p:nvSpPr>
          <p:cNvPr id="11" name="TextBox 10"/>
          <p:cNvSpPr txBox="1"/>
          <p:nvPr userDrawn="1"/>
        </p:nvSpPr>
        <p:spPr>
          <a:xfrm>
            <a:off x="155448" y="3884700"/>
            <a:ext cx="8833104" cy="1015663"/>
          </a:xfrm>
          <a:prstGeom prst="rect">
            <a:avLst/>
          </a:prstGeom>
          <a:noFill/>
        </p:spPr>
        <p:txBody>
          <a:bodyPr wrap="square" rtlCol="0">
            <a:spAutoFit/>
          </a:bodyPr>
          <a:lstStyle/>
          <a:p>
            <a:pPr algn="ctr"/>
            <a:r>
              <a:rPr lang="en-US" sz="3000" dirty="0">
                <a:solidFill>
                  <a:schemeClr val="bg1"/>
                </a:solidFill>
              </a:rPr>
              <a:t>Thank you!</a:t>
            </a:r>
          </a:p>
          <a:p>
            <a:pPr algn="ctr"/>
            <a:r>
              <a:rPr lang="en-US" sz="3000" dirty="0">
                <a:solidFill>
                  <a:schemeClr val="bg1"/>
                </a:solidFill>
              </a:rPr>
              <a:t>Education-First.com</a:t>
            </a:r>
          </a:p>
        </p:txBody>
      </p:sp>
    </p:spTree>
    <p:extLst>
      <p:ext uri="{BB962C8B-B14F-4D97-AF65-F5344CB8AC3E}">
        <p14:creationId xmlns:p14="http://schemas.microsoft.com/office/powerpoint/2010/main" val="279239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dirty="0"/>
              <a:t>Title</a:t>
            </a:r>
          </a:p>
        </p:txBody>
      </p:sp>
      <p:sp>
        <p:nvSpPr>
          <p:cNvPr id="4" name="Text Placeholder 3"/>
          <p:cNvSpPr>
            <a:spLocks noGrp="1"/>
          </p:cNvSpPr>
          <p:nvPr>
            <p:ph type="body" idx="1"/>
          </p:nvPr>
        </p:nvSpPr>
        <p:spPr>
          <a:xfrm>
            <a:off x="259977" y="1837578"/>
            <a:ext cx="8624047"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pic>
        <p:nvPicPr>
          <p:cNvPr id="10" name="Picture 2" descr="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443509"/>
      </p:ext>
    </p:extLst>
  </p:cSld>
  <p:clrMap bg1="lt1" tx1="dk1" bg2="lt2" tx2="dk2" accent1="accent1" accent2="accent2" accent3="accent3" accent4="accent4" accent5="accent5" accent6="accent6" hlink="hlink" folHlink="folHlink"/>
  <p:sldLayoutIdLst>
    <p:sldLayoutId id="2147483671" r:id="rId1"/>
    <p:sldLayoutId id="2147483682" r:id="rId2"/>
    <p:sldLayoutId id="2147483688" r:id="rId3"/>
    <p:sldLayoutId id="2147483672" r:id="rId4"/>
    <p:sldLayoutId id="2147483696" r:id="rId5"/>
    <p:sldLayoutId id="2147483741" r:id="rId6"/>
    <p:sldLayoutId id="2147483686" r:id="rId7"/>
    <p:sldLayoutId id="2147483683" r:id="rId8"/>
    <p:sldLayoutId id="2147483679" r:id="rId9"/>
    <p:sldLayoutId id="2147483742" r:id="rId10"/>
  </p:sldLayoutIdLst>
  <p:hf hdr="0" ftr="0" dt="0"/>
  <p:txStyles>
    <p:titleStyle>
      <a:lvl1pPr algn="l" defTabSz="457200" rtl="0" eaLnBrk="1" latinLnBrk="0" hangingPunct="1">
        <a:spcBef>
          <a:spcPct val="0"/>
        </a:spcBef>
        <a:buNone/>
        <a:defRPr lang="en-US" sz="2600" b="1" i="0" kern="1200" baseline="0" dirty="0" smtClean="0">
          <a:solidFill>
            <a:schemeClr val="accent2"/>
          </a:solidFill>
          <a:effectLst/>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dirty="0"/>
              <a:t>Title</a:t>
            </a:r>
          </a:p>
        </p:txBody>
      </p:sp>
      <p:sp>
        <p:nvSpPr>
          <p:cNvPr id="4" name="Text Placeholder 3"/>
          <p:cNvSpPr>
            <a:spLocks noGrp="1"/>
          </p:cNvSpPr>
          <p:nvPr>
            <p:ph type="body" idx="1"/>
          </p:nvPr>
        </p:nvSpPr>
        <p:spPr>
          <a:xfrm>
            <a:off x="259977" y="1837578"/>
            <a:ext cx="8624047" cy="4114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pic>
        <p:nvPicPr>
          <p:cNvPr id="10" name="Picture 2" desc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69558"/>
      </p:ext>
    </p:extLst>
  </p:cSld>
  <p:clrMap bg1="lt1" tx1="dk1" bg2="lt2" tx2="dk2" accent1="accent1" accent2="accent2" accent3="accent3" accent4="accent4" accent5="accent5" accent6="accent6" hlink="hlink" folHlink="folHlink"/>
  <p:sldLayoutIdLst>
    <p:sldLayoutId id="2147483711" r:id="rId1"/>
    <p:sldLayoutId id="2147483708" r:id="rId2"/>
    <p:sldLayoutId id="2147483709" r:id="rId3"/>
    <p:sldLayoutId id="2147483710" r:id="rId4"/>
    <p:sldLayoutId id="2147483712" r:id="rId5"/>
    <p:sldLayoutId id="2147483713" r:id="rId6"/>
    <p:sldLayoutId id="2147483700" r:id="rId7"/>
  </p:sldLayoutIdLst>
  <p:hf hdr="0" ftr="0" dt="0"/>
  <p:txStyles>
    <p:titleStyle>
      <a:lvl1pPr algn="l" defTabSz="457200" rtl="0" eaLnBrk="1" latinLnBrk="0" hangingPunct="1">
        <a:spcBef>
          <a:spcPct val="0"/>
        </a:spcBef>
        <a:buNone/>
        <a:defRPr lang="en-US" sz="2600" b="1" i="0" kern="1200" baseline="0" dirty="0" smtClean="0">
          <a:solidFill>
            <a:schemeClr val="accent2"/>
          </a:solidFill>
          <a:effectLst/>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dirty="0"/>
              <a:t>Title</a:t>
            </a:r>
          </a:p>
        </p:txBody>
      </p:sp>
      <p:sp>
        <p:nvSpPr>
          <p:cNvPr id="4" name="Text Placeholder 3"/>
          <p:cNvSpPr>
            <a:spLocks noGrp="1"/>
          </p:cNvSpPr>
          <p:nvPr>
            <p:ph type="body" idx="1"/>
          </p:nvPr>
        </p:nvSpPr>
        <p:spPr>
          <a:xfrm>
            <a:off x="259977" y="1837578"/>
            <a:ext cx="8624047" cy="4114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pic>
        <p:nvPicPr>
          <p:cNvPr id="10" name="Picture 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0942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hf hdr="0" ftr="0" dt="0"/>
  <p:txStyles>
    <p:titleStyle>
      <a:lvl1pPr algn="l" defTabSz="457200" rtl="0" eaLnBrk="1" latinLnBrk="0" hangingPunct="1">
        <a:spcBef>
          <a:spcPct val="0"/>
        </a:spcBef>
        <a:buNone/>
        <a:defRPr lang="en-US" sz="2600" b="1" i="0" kern="1200" baseline="0" dirty="0" smtClean="0">
          <a:solidFill>
            <a:schemeClr val="accent2"/>
          </a:solidFill>
          <a:effectLst/>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977" y="201817"/>
            <a:ext cx="8624048" cy="533401"/>
          </a:xfrm>
          <a:prstGeom prst="rect">
            <a:avLst/>
          </a:prstGeom>
        </p:spPr>
        <p:txBody>
          <a:bodyPr vert="horz" lIns="0" tIns="0" rIns="0" bIns="0" rtlCol="0" anchor="t">
            <a:noAutofit/>
          </a:bodyPr>
          <a:lstStyle/>
          <a:p>
            <a:pPr algn="l"/>
            <a:r>
              <a:rPr lang="en-US" dirty="0"/>
              <a:t>Title</a:t>
            </a:r>
          </a:p>
        </p:txBody>
      </p:sp>
      <p:sp>
        <p:nvSpPr>
          <p:cNvPr id="4" name="Text Placeholder 3"/>
          <p:cNvSpPr>
            <a:spLocks noGrp="1"/>
          </p:cNvSpPr>
          <p:nvPr>
            <p:ph type="body" idx="1"/>
          </p:nvPr>
        </p:nvSpPr>
        <p:spPr>
          <a:xfrm>
            <a:off x="259977" y="1837578"/>
            <a:ext cx="8624047" cy="4114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531352" y="6453317"/>
            <a:ext cx="612648" cy="274320"/>
          </a:xfrm>
          <a:prstGeom prst="rect">
            <a:avLst/>
          </a:prstGeom>
          <a:noFill/>
          <a:ln>
            <a:noFill/>
          </a:ln>
        </p:spPr>
        <p:txBody>
          <a:bodyPr vert="horz" lIns="91440" tIns="45720" rIns="91440" bIns="45720" rtlCol="0" anchor="ctr"/>
          <a:lstStyle>
            <a:lvl1pPr algn="r">
              <a:defRPr sz="1200">
                <a:solidFill>
                  <a:schemeClr val="bg2"/>
                </a:solidFill>
              </a:defRPr>
            </a:lvl1pPr>
          </a:lstStyle>
          <a:p>
            <a:fld id="{F1A25517-7F86-4871-894F-626326501892}" type="slidenum">
              <a:rPr lang="en-US" smtClean="0"/>
              <a:t>‹#›</a:t>
            </a:fld>
            <a:endParaRPr lang="en-US"/>
          </a:p>
        </p:txBody>
      </p:sp>
      <p:pic>
        <p:nvPicPr>
          <p:cNvPr id="10" name="Picture 2" descr="Logo"/>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 y="6453317"/>
            <a:ext cx="1840229"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3160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88" r:id="rId22"/>
  </p:sldLayoutIdLst>
  <p:hf hdr="0" ftr="0" dt="0"/>
  <p:txStyles>
    <p:titleStyle>
      <a:lvl1pPr algn="l" defTabSz="457200" rtl="0" eaLnBrk="1" latinLnBrk="0" hangingPunct="1">
        <a:spcBef>
          <a:spcPct val="0"/>
        </a:spcBef>
        <a:buNone/>
        <a:defRPr lang="en-US" sz="2600" b="1" i="0" kern="1200" baseline="0" dirty="0" smtClean="0">
          <a:solidFill>
            <a:schemeClr val="accent2"/>
          </a:solidFill>
          <a:effectLst/>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0.xml"/></Relationships>
</file>

<file path=ppt/slides/_rels/slide101.xml.rels><?xml version="1.0" encoding="UTF-8" standalone="yes"?>
<Relationships xmlns="http://schemas.openxmlformats.org/package/2006/relationships"><Relationship Id="rId3" Type="http://schemas.openxmlformats.org/officeDocument/2006/relationships/hyperlink" Target="https://www.calendow.org/freeourdreams-schools-not-prisons/" TargetMode="External"/><Relationship Id="rId2" Type="http://schemas.openxmlformats.org/officeDocument/2006/relationships/hyperlink" Target="https://twitter.com/_notprisons?lang=en" TargetMode="External"/><Relationship Id="rId1" Type="http://schemas.openxmlformats.org/officeDocument/2006/relationships/slideLayout" Target="../slideLayouts/slideLayout30.xml"/><Relationship Id="rId5" Type="http://schemas.openxmlformats.org/officeDocument/2006/relationships/image" Target="../media/image55.jpeg"/><Relationship Id="rId4" Type="http://schemas.openxmlformats.org/officeDocument/2006/relationships/hyperlink" Target="https://www.latimes.com/politics/la-pol-sac-prison-schools-tax-20170423-story.html"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edpolicyinca.org/publications/promising-practices-local-stakeholder-engagement-school-governance" TargetMode="External"/><Relationship Id="rId2" Type="http://schemas.openxmlformats.org/officeDocument/2006/relationships/hyperlink" Target="http://partnersforeachandeverychild.org/wp-content/uploads/P4_ProcessandProtest_CA.pdf" TargetMode="External"/><Relationship Id="rId1" Type="http://schemas.openxmlformats.org/officeDocument/2006/relationships/slideLayout" Target="../slideLayouts/slideLayout30.xml"/><Relationship Id="rId6" Type="http://schemas.openxmlformats.org/officeDocument/2006/relationships/hyperlink" Target="https://ccee-ca.org/CommunityEngagement/index.asp" TargetMode="External"/><Relationship Id="rId5" Type="http://schemas.openxmlformats.org/officeDocument/2006/relationships/image" Target="../media/image56.png"/><Relationship Id="rId4" Type="http://schemas.openxmlformats.org/officeDocument/2006/relationships/hyperlink" Target="http://www.piqe.org/"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edsource.org/2019/california-governors-early-childhood-advisor-says-vision-is-whole-child-whole-community/609701" TargetMode="External"/><Relationship Id="rId2" Type="http://schemas.openxmlformats.org/officeDocument/2006/relationships/hyperlink" Target="http://www.sobrato.com/program-model/" TargetMode="External"/><Relationship Id="rId1" Type="http://schemas.openxmlformats.org/officeDocument/2006/relationships/slideLayout" Target="../slideLayouts/slideLayout30.xml"/><Relationship Id="rId4" Type="http://schemas.openxmlformats.org/officeDocument/2006/relationships/image" Target="../media/image57.png"/></Relationships>
</file>

<file path=ppt/slides/_rels/slide104.xml.rels><?xml version="1.0" encoding="UTF-8" standalone="yes"?>
<Relationships xmlns="http://schemas.openxmlformats.org/package/2006/relationships"><Relationship Id="rId3" Type="http://schemas.openxmlformats.org/officeDocument/2006/relationships/hyperlink" Target="https://www.csba.org/GovernanceAndPolicyResources/~/media/CSBA/Files/GovernanceResources/GovernanceBriefs/201802EnglishLearnerRoadmap.ashx" TargetMode="External"/><Relationship Id="rId7" Type="http://schemas.openxmlformats.org/officeDocument/2006/relationships/image" Target="../media/image58.png"/><Relationship Id="rId2" Type="http://schemas.openxmlformats.org/officeDocument/2006/relationships/hyperlink" Target="http://cabe2018.gocabe.org/wp-content/uploads/2018/03/CDE_EL_Roadmap_Guidance.pdf" TargetMode="External"/><Relationship Id="rId1" Type="http://schemas.openxmlformats.org/officeDocument/2006/relationships/slideLayout" Target="../slideLayouts/slideLayout30.xml"/><Relationship Id="rId6" Type="http://schemas.openxmlformats.org/officeDocument/2006/relationships/hyperlink" Target="https://www.carnegie.org/media/filer_public/16/59/16592342-9aa0-4b1a-90fc-6242d1b09197/from_fragmentation_to_coherence_nov2018.pdf" TargetMode="External"/><Relationship Id="rId5" Type="http://schemas.openxmlformats.org/officeDocument/2006/relationships/hyperlink" Target="https://www.integration-design-consortium.org/" TargetMode="External"/><Relationship Id="rId4" Type="http://schemas.openxmlformats.org/officeDocument/2006/relationships/hyperlink" Target="http://www.sobrato.com/program-model/"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gettingdowntofacts.com/publications/continuous-improvement-building-system-capacity-learn" TargetMode="External"/><Relationship Id="rId2" Type="http://schemas.openxmlformats.org/officeDocument/2006/relationships/hyperlink" Target="https://edpolicyinca.org/publications/continuous-improvement-in-practice" TargetMode="External"/><Relationship Id="rId1" Type="http://schemas.openxmlformats.org/officeDocument/2006/relationships/slideLayout" Target="../slideLayouts/slideLayout30.xml"/><Relationship Id="rId4" Type="http://schemas.openxmlformats.org/officeDocument/2006/relationships/image" Target="../media/image59.png"/></Relationships>
</file>

<file path=ppt/slides/_rels/slide10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edpolicyinca.org/events/english-learner-policy-california" TargetMode="External"/><Relationship Id="rId7" Type="http://schemas.openxmlformats.org/officeDocument/2006/relationships/hyperlink" Target="https://education-first.com/wp-content/uploads/2017/07/Education-First_Teacher-Preparation-Transformation-Centers-Learning-Series_Introduction_July-2017.pdf" TargetMode="External"/><Relationship Id="rId2" Type="http://schemas.openxmlformats.org/officeDocument/2006/relationships/hyperlink" Target="https://gettingdowntofacts.com/publications/teaching-english-learners-california-how-teacher-credential-requirements-california" TargetMode="External"/><Relationship Id="rId1" Type="http://schemas.openxmlformats.org/officeDocument/2006/relationships/slideLayout" Target="../slideLayouts/slideLayout30.xml"/><Relationship Id="rId6" Type="http://schemas.openxmlformats.org/officeDocument/2006/relationships/hyperlink" Target="https://education-first.com/library/publication/teacher-preparation-transformation-centers-learning-series-introduction/" TargetMode="External"/><Relationship Id="rId5" Type="http://schemas.openxmlformats.org/officeDocument/2006/relationships/hyperlink" Target="https://www.gatesfoundation.org/Media-Center/Press-Releases/2015/11/Teacher-Prep-Grants" TargetMode="External"/><Relationship Id="rId4" Type="http://schemas.openxmlformats.org/officeDocument/2006/relationships/hyperlink" Target="https://education-first.com/library/publication/partnering-on-prep/"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edsource.org/2019/new-training-for-california-preschool-teachers-to-help-bilingual-children-prepare-for-kindergarten/610058" TargetMode="External"/><Relationship Id="rId7" Type="http://schemas.openxmlformats.org/officeDocument/2006/relationships/image" Target="../media/image57.png"/><Relationship Id="rId2" Type="http://schemas.openxmlformats.org/officeDocument/2006/relationships/hyperlink" Target="https://earlyedgecalifornia.org/first-5-dll-pilot-update/" TargetMode="External"/><Relationship Id="rId1" Type="http://schemas.openxmlformats.org/officeDocument/2006/relationships/slideLayout" Target="../slideLayouts/slideLayout30.xml"/><Relationship Id="rId6" Type="http://schemas.openxmlformats.org/officeDocument/2006/relationships/hyperlink" Target="https://www.cde.ca.gov/sp/el/rm/sobrato.asp" TargetMode="External"/><Relationship Id="rId5" Type="http://schemas.openxmlformats.org/officeDocument/2006/relationships/hyperlink" Target="https://sobrato.app.box.com/s/yx0jme4hbvh1hyy2eyyvjmdkzche68fm" TargetMode="External"/><Relationship Id="rId4" Type="http://schemas.openxmlformats.org/officeDocument/2006/relationships/hyperlink" Target="http://www.sobrato.com/program-model/" TargetMode="External"/></Relationships>
</file>

<file path=ppt/slides/_rels/slide108.xml.rels><?xml version="1.0" encoding="UTF-8" standalone="yes"?>
<Relationships xmlns="http://schemas.openxmlformats.org/package/2006/relationships"><Relationship Id="rId8" Type="http://schemas.openxmlformats.org/officeDocument/2006/relationships/hyperlink" Target="https://www.longbeachcollegepromise.org/" TargetMode="External"/><Relationship Id="rId3" Type="http://schemas.openxmlformats.org/officeDocument/2006/relationships/hyperlink" Target="https://collegefutures.org/wp-content/uploads/2017/04/Starting-and-Sustaining-Ed-Partnerships-2017.pdf" TargetMode="External"/><Relationship Id="rId7" Type="http://schemas.openxmlformats.org/officeDocument/2006/relationships/hyperlink" Target="https://www.luminafoundation.org/news-and-views/lumina-s-latino-student-success-effort-america-s-economic-future-increasingly-depends-on-graduating-more-latinos-from-college" TargetMode="External"/><Relationship Id="rId2" Type="http://schemas.openxmlformats.org/officeDocument/2006/relationships/hyperlink" Target="https://www.edpolicyinca.org/publications/building-intersegmental-partnerships" TargetMode="External"/><Relationship Id="rId1" Type="http://schemas.openxmlformats.org/officeDocument/2006/relationships/slideLayout" Target="../slideLayouts/slideLayout30.xml"/><Relationship Id="rId6" Type="http://schemas.openxmlformats.org/officeDocument/2006/relationships/hyperlink" Target="https://www.ppic.org/blog/one-step-closer-to-a-statewide-educational-data-system/" TargetMode="External"/><Relationship Id="rId5" Type="http://schemas.openxmlformats.org/officeDocument/2006/relationships/hyperlink" Target="https://edsource.org/2018/from-cradle-to-career-newsoms-vision-for-education-reform-in-california/598614" TargetMode="External"/><Relationship Id="rId4" Type="http://schemas.openxmlformats.org/officeDocument/2006/relationships/hyperlink" Target="https://edsource.org/2018/newsoms-cradle-to-career-education-pledge-will-require-sweeping-changes-in-california/602720" TargetMode="External"/><Relationship Id="rId9" Type="http://schemas.openxmlformats.org/officeDocument/2006/relationships/image" Target="../media/image61.png"/></Relationships>
</file>

<file path=ppt/slides/_rels/slide10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www.ppic.org/publication/child-poverty-in-california/" TargetMode="External"/><Relationship Id="rId7" Type="http://schemas.openxmlformats.org/officeDocument/2006/relationships/hyperlink" Target="https://aspencommunitysolutions.org/report/back-together-again-reengaging-k-12-students-through-district-community-collaboration/" TargetMode="External"/><Relationship Id="rId2" Type="http://schemas.openxmlformats.org/officeDocument/2006/relationships/hyperlink" Target="https://www.latimes.com/politics/la-pol-ca-gavin-newsom-california-budget-20190110-story.html" TargetMode="External"/><Relationship Id="rId1" Type="http://schemas.openxmlformats.org/officeDocument/2006/relationships/slideLayout" Target="../slideLayouts/slideLayout30.xml"/><Relationship Id="rId6" Type="http://schemas.openxmlformats.org/officeDocument/2006/relationships/hyperlink" Target="https://www.collectiveimpactforum.org/what-collective-impact" TargetMode="External"/><Relationship Id="rId5" Type="http://schemas.openxmlformats.org/officeDocument/2006/relationships/hyperlink" Target="https://aspencommunitysolutions.org/who-are-opportunity-youth/" TargetMode="External"/><Relationship Id="rId4" Type="http://schemas.openxmlformats.org/officeDocument/2006/relationships/hyperlink" Target="https://aspencommunitysolutions.org/opportunity-youth-foru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0.xml.rels><?xml version="1.0" encoding="UTF-8" standalone="yes"?>
<Relationships xmlns="http://schemas.openxmlformats.org/package/2006/relationships"><Relationship Id="rId3" Type="http://schemas.openxmlformats.org/officeDocument/2006/relationships/hyperlink" Target="https://education-first.com/impact/featured-story/high-quality-assessment-project/" TargetMode="External"/><Relationship Id="rId2" Type="http://schemas.openxmlformats.org/officeDocument/2006/relationships/hyperlink" Target="https://education-first.com/wp-content/uploads/2016/04/Funder-Collaboratives-Complete-Guide-Final-4-25-2016.pdf" TargetMode="External"/><Relationship Id="rId1" Type="http://schemas.openxmlformats.org/officeDocument/2006/relationships/slideLayout" Target="../slideLayouts/slideLayout30.xml"/><Relationship Id="rId4" Type="http://schemas.openxmlformats.org/officeDocument/2006/relationships/image" Target="../media/image63.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8" Type="http://schemas.openxmlformats.org/officeDocument/2006/relationships/slide" Target="slide126.xml"/><Relationship Id="rId3" Type="http://schemas.openxmlformats.org/officeDocument/2006/relationships/slide" Target="slide116.xml"/><Relationship Id="rId7" Type="http://schemas.openxmlformats.org/officeDocument/2006/relationships/slide" Target="slide124.xml"/><Relationship Id="rId2" Type="http://schemas.openxmlformats.org/officeDocument/2006/relationships/notesSlide" Target="../notesSlides/notesSlide78.xml"/><Relationship Id="rId1" Type="http://schemas.openxmlformats.org/officeDocument/2006/relationships/slideLayout" Target="../slideLayouts/slideLayout42.xml"/><Relationship Id="rId6" Type="http://schemas.openxmlformats.org/officeDocument/2006/relationships/slide" Target="slide122.xml"/><Relationship Id="rId5" Type="http://schemas.openxmlformats.org/officeDocument/2006/relationships/slide" Target="slide120.xml"/><Relationship Id="rId10" Type="http://schemas.openxmlformats.org/officeDocument/2006/relationships/image" Target="../media/image64.png"/><Relationship Id="rId4" Type="http://schemas.openxmlformats.org/officeDocument/2006/relationships/slide" Target="slide118.xml"/><Relationship Id="rId9" Type="http://schemas.openxmlformats.org/officeDocument/2006/relationships/slide" Target="slide128.xml"/></Relationships>
</file>

<file path=ppt/slides/_rels/slide1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9.xml"/><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30.xml"/></Relationships>
</file>

<file path=ppt/slides/_rels/slide1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30.xml"/></Relationships>
</file>

<file path=ppt/slides/_rels/slide1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hyperlink" Target="https://www.gettingdowntofacts.com/" TargetMode="Externa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3.xml"/><Relationship Id="rId1" Type="http://schemas.openxmlformats.org/officeDocument/2006/relationships/slideLayout" Target="../slideLayouts/slideLayout30.xml"/></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4.xml"/><Relationship Id="rId1" Type="http://schemas.openxmlformats.org/officeDocument/2006/relationships/slideLayout" Target="../slideLayouts/slideLayout30.xml"/></Relationships>
</file>

<file path=ppt/slides/_rels/slide1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30.xml"/></Relationships>
</file>

<file path=ppt/slides/_rels/slide1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6.xml"/><Relationship Id="rId1" Type="http://schemas.openxmlformats.org/officeDocument/2006/relationships/slideLayout" Target="../slideLayouts/slideLayout30.xml"/></Relationships>
</file>

<file path=ppt/slides/_rels/slide1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7.xml"/><Relationship Id="rId1" Type="http://schemas.openxmlformats.org/officeDocument/2006/relationships/slideLayout" Target="../slideLayouts/slideLayout30.xml"/></Relationships>
</file>

<file path=ppt/slides/_rels/slide1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8.xml"/><Relationship Id="rId1" Type="http://schemas.openxmlformats.org/officeDocument/2006/relationships/slideLayout" Target="../slideLayouts/slideLayout30.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9.xml"/><Relationship Id="rId1" Type="http://schemas.openxmlformats.org/officeDocument/2006/relationships/slideLayout" Target="../slideLayouts/slideLayout30.xml"/></Relationships>
</file>

<file path=ppt/slides/_rels/slide1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0.xml"/><Relationship Id="rId1" Type="http://schemas.openxmlformats.org/officeDocument/2006/relationships/slideLayout" Target="../slideLayouts/slideLayout30.xml"/></Relationships>
</file>

<file path=ppt/slides/_rels/slide1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1.xml"/><Relationship Id="rId1" Type="http://schemas.openxmlformats.org/officeDocument/2006/relationships/slideLayout" Target="../slideLayouts/slideLayout30.xml"/></Relationships>
</file>

<file path=ppt/slides/_rels/slide1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8" Type="http://schemas.openxmlformats.org/officeDocument/2006/relationships/hyperlink" Target="https://www.cde.ca.gov/ta/tg/ca/disablecodes.asp" TargetMode="External"/><Relationship Id="rId13" Type="http://schemas.openxmlformats.org/officeDocument/2006/relationships/hyperlink" Target="https://www.cde.ca.gov/sp/se/sr/cefspeced.asp" TargetMode="External"/><Relationship Id="rId3" Type="http://schemas.openxmlformats.org/officeDocument/2006/relationships/hyperlink" Target="https://dq.cde.ca.gov/dataquest/dqcensus/EnrCharterLevels.aspx?cds=00&amp;agglevel=state&amp;year=2017-18" TargetMode="External"/><Relationship Id="rId7" Type="http://schemas.openxmlformats.org/officeDocument/2006/relationships/hyperlink" Target="https://www.cde.ca.gov/sp/sw/t1/csss.asp" TargetMode="External"/><Relationship Id="rId12" Type="http://schemas.openxmlformats.org/officeDocument/2006/relationships/hyperlink" Target="https://www.cde.ca.gov/sp/me/mt/overview.asp" TargetMode="External"/><Relationship Id="rId17" Type="http://schemas.openxmlformats.org/officeDocument/2006/relationships/hyperlink" Target="https://earlylearninglab.org/qa-fresno-early-learning-leaders-on-supporting-childrens-language-and-culture/" TargetMode="External"/><Relationship Id="rId2" Type="http://schemas.openxmlformats.org/officeDocument/2006/relationships/hyperlink" Target="https://www.ctc.ca.gov/educator-prep/ela" TargetMode="External"/><Relationship Id="rId16" Type="http://schemas.openxmlformats.org/officeDocument/2006/relationships/hyperlink" Target="https://www.newamerica.org/education-policy/edcentral/dll-data-gaps-3/" TargetMode="External"/><Relationship Id="rId1" Type="http://schemas.openxmlformats.org/officeDocument/2006/relationships/slideLayout" Target="../slideLayouts/slideLayout10.xml"/><Relationship Id="rId6" Type="http://schemas.openxmlformats.org/officeDocument/2006/relationships/hyperlink" Target="https://dq.cde.ca.gov/dataquest/longtermel/ELAS.aspx?cds=00&amp;agglevel=State&amp;year=2016-17" TargetMode="External"/><Relationship Id="rId11" Type="http://schemas.openxmlformats.org/officeDocument/2006/relationships/hyperlink" Target="https://www.cde.ca.gov/fg/aa/pa/pa1819rates.asp" TargetMode="External"/><Relationship Id="rId5" Type="http://schemas.openxmlformats.org/officeDocument/2006/relationships/hyperlink" Target="https://dq.cde.ca.gov/dataquest/dqcensus/EnrEthGrd.aspx?cds=00&amp;agglevel=state&amp;year=2018-19&amp;ro=y" TargetMode="External"/><Relationship Id="rId15" Type="http://schemas.openxmlformats.org/officeDocument/2006/relationships/hyperlink" Target="https://www.caschooldashboard.org/reports/ca/2018" TargetMode="External"/><Relationship Id="rId10" Type="http://schemas.openxmlformats.org/officeDocument/2006/relationships/hyperlink" Target="https://www.cde.ca.gov/ds/sd/cb/cefelfacts.asp" TargetMode="External"/><Relationship Id="rId4" Type="http://schemas.openxmlformats.org/officeDocument/2006/relationships/hyperlink" Target="https://dq.cde.ca.gov/dataquest/SpringData/StudentsByLanguage.aspx?Level=State&amp;TheYear=2018-19&amp;SubGroup=All&amp;ShortYear=1819&amp;GenderGroup=B&amp;CDSCode=00000000000000&amp;RecordType=EL" TargetMode="External"/><Relationship Id="rId9" Type="http://schemas.openxmlformats.org/officeDocument/2006/relationships/hyperlink" Target="https://www.cde.ca.gov/sp/hs/homelessdef.asp" TargetMode="External"/><Relationship Id="rId14" Type="http://schemas.openxmlformats.org/officeDocument/2006/relationships/hyperlink" Target="https://www.cde.ca.gov/sp/el/rd/reclassguide1819.asp"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s://www.cde.ca.gov/ds/sp/cl/documents/dataguidev101-20181201.docx" TargetMode="External"/><Relationship Id="rId13" Type="http://schemas.openxmlformats.org/officeDocument/2006/relationships/hyperlink" Target="http://cabe2018.gocabe.org/wp-content/uploads/2018/03/CDE_EL_Roadmap_Guidance.pdf" TargetMode="External"/><Relationship Id="rId3" Type="http://schemas.openxmlformats.org/officeDocument/2006/relationships/hyperlink" Target="https://earlyedgecalifornia.org/dll-professional-development-funding-2018/" TargetMode="External"/><Relationship Id="rId7" Type="http://schemas.openxmlformats.org/officeDocument/2006/relationships/hyperlink" Target="https://education-first.com/library/publication/how-funder-collaborations-flourish-lessons-from-the-common-core-standards/" TargetMode="External"/><Relationship Id="rId12" Type="http://schemas.openxmlformats.org/officeDocument/2006/relationships/hyperlink" Target="https://gettingdowntofacts.com/sites/default/files/GDTFII_Report_Grunow-Hough_0.pdf" TargetMode="External"/><Relationship Id="rId2" Type="http://schemas.openxmlformats.org/officeDocument/2006/relationships/hyperlink" Target="https://earlyedgecalifornia.org/first-5-dll-pilot-update/" TargetMode="External"/><Relationship Id="rId1" Type="http://schemas.openxmlformats.org/officeDocument/2006/relationships/slideLayout" Target="../slideLayouts/slideLayout10.xml"/><Relationship Id="rId6" Type="http://schemas.openxmlformats.org/officeDocument/2006/relationships/hyperlink" Target="https://edsource.org/2016/local-control-funding-formula-guide-lcff/89272" TargetMode="External"/><Relationship Id="rId11" Type="http://schemas.openxmlformats.org/officeDocument/2006/relationships/hyperlink" Target="https://edsource.org/2018/unlike-california-many-states-have-umbrella-agency-for-early-childhood-programs/595536" TargetMode="External"/><Relationship Id="rId5" Type="http://schemas.openxmlformats.org/officeDocument/2006/relationships/hyperlink" Target="https://edsource.org/wp-content/publications/ELStats0308.pdf" TargetMode="External"/><Relationship Id="rId15" Type="http://schemas.openxmlformats.org/officeDocument/2006/relationships/hyperlink" Target="https://www.ppic.org/content/pubs/report/R_114LHR.pdf" TargetMode="External"/><Relationship Id="rId10" Type="http://schemas.openxmlformats.org/officeDocument/2006/relationships/hyperlink" Target="https://edsource.org/2019/californias-school-funding-flaws-make-it-more-difficult-for-districts-to-meet-teacher-demands/608824" TargetMode="External"/><Relationship Id="rId4" Type="http://schemas.openxmlformats.org/officeDocument/2006/relationships/hyperlink" Target="https://earlyedgecalifornia.org/wp-content/uploads/2018/08/Who-Are-Dual-Language-Learners.pdf" TargetMode="External"/><Relationship Id="rId9" Type="http://schemas.openxmlformats.org/officeDocument/2006/relationships/hyperlink" Target="https://www.sacbee.com/news/business/article210466514.html" TargetMode="External"/><Relationship Id="rId14" Type="http://schemas.openxmlformats.org/officeDocument/2006/relationships/hyperlink" Target="https://www.advancementprojectca.org/wp-content/uploads/2018/04/AP-DLL-Policy-Brief-8.5-x-11-proof4-digital.pdf" TargetMode="External"/></Relationships>
</file>

<file path=ppt/slides/_rels/slide135.xml.rels><?xml version="1.0" encoding="UTF-8" standalone="yes"?>
<Relationships xmlns="http://schemas.openxmlformats.org/package/2006/relationships"><Relationship Id="rId8" Type="http://schemas.openxmlformats.org/officeDocument/2006/relationships/hyperlink" Target="https://www.edpolicyinca.org/publications/principals-speak" TargetMode="External"/><Relationship Id="rId13" Type="http://schemas.openxmlformats.org/officeDocument/2006/relationships/hyperlink" Target="https://learningpolicyinstitute.org/sites/default/files/product-files/Understanding_CA_Early_Care_Education_System_BRIEF.pdf" TargetMode="External"/><Relationship Id="rId3" Type="http://schemas.openxmlformats.org/officeDocument/2006/relationships/hyperlink" Target="https://edsource.org/2017/a-new-era-for-bilingual-education-explaining-californias-proposition-58/574852" TargetMode="External"/><Relationship Id="rId7" Type="http://schemas.openxmlformats.org/officeDocument/2006/relationships/hyperlink" Target="https://gettingdowntofacts.com/publications/effects-local-control-funding-formula-revenues-expenditures-and-student-outcomes" TargetMode="External"/><Relationship Id="rId12" Type="http://schemas.openxmlformats.org/officeDocument/2006/relationships/hyperlink" Target="https://learningpolicyinstitute.org/sites/default/files/product-files/Building_Early_Learning_System_Works_CA_REPORT.pdf" TargetMode="External"/><Relationship Id="rId2" Type="http://schemas.openxmlformats.org/officeDocument/2006/relationships/hyperlink" Target="https://www.ppic.org/publication/k-12-reforms-and-californias-english-learner-achievement-gap/" TargetMode="External"/><Relationship Id="rId1" Type="http://schemas.openxmlformats.org/officeDocument/2006/relationships/slideLayout" Target="../slideLayouts/slideLayout10.xml"/><Relationship Id="rId6" Type="http://schemas.openxmlformats.org/officeDocument/2006/relationships/hyperlink" Target="https://www.newamerica.org/education-policy/edcentral/how-educators-fresno-are-working-together-support-young-dual-language-learners/" TargetMode="External"/><Relationship Id="rId11" Type="http://schemas.openxmlformats.org/officeDocument/2006/relationships/hyperlink" Target="https://www.edpolicyinca.org/sites/default/files/LCFF_Superintendents_Survey.pdf" TargetMode="External"/><Relationship Id="rId5" Type="http://schemas.openxmlformats.org/officeDocument/2006/relationships/hyperlink" Target="https://sfpublicpress.org/bilingualschools/language-education-evolves-in-us-california" TargetMode="External"/><Relationship Id="rId10" Type="http://schemas.openxmlformats.org/officeDocument/2006/relationships/hyperlink" Target="https://www.ncbi.nlm.nih.gov/pmc/articles/PMC3583091/" TargetMode="External"/><Relationship Id="rId4" Type="http://schemas.openxmlformats.org/officeDocument/2006/relationships/hyperlink" Target="https://www.edpolicyinca.org/publications/continuous-improvement-in-practice" TargetMode="External"/><Relationship Id="rId9" Type="http://schemas.openxmlformats.org/officeDocument/2006/relationships/hyperlink" Target="https://www.californianstogether.org/wp-content/uploads/2018/08/21007-LCAP-Report-Web-12.pdf" TargetMode="External"/></Relationships>
</file>

<file path=ppt/slides/_rels/slide136.xml.rels><?xml version="1.0" encoding="UTF-8" standalone="yes"?>
<Relationships xmlns="http://schemas.openxmlformats.org/package/2006/relationships"><Relationship Id="rId8" Type="http://schemas.openxmlformats.org/officeDocument/2006/relationships/hyperlink" Target="https://www.csba.org/GovernanceAndPolicyResources/~/media/CSBA/Files/GovernanceResources/GovernanceBriefs/201802EnglishLearnerRoadmap.ashx" TargetMode="External"/><Relationship Id="rId13" Type="http://schemas.openxmlformats.org/officeDocument/2006/relationships/hyperlink" Target="https://gettingdowntofacts.com/publications/charter-schools-California" TargetMode="External"/><Relationship Id="rId3" Type="http://schemas.openxmlformats.org/officeDocument/2006/relationships/hyperlink" Target="https://doi.org/10.17226/24677" TargetMode="External"/><Relationship Id="rId7" Type="http://schemas.openxmlformats.org/officeDocument/2006/relationships/hyperlink" Target="http://www.ctdev.changeagentsproductions.org/wp-content/uploads/2015/04/LongTermEngLangLearner-NEA.pdf" TargetMode="External"/><Relationship Id="rId12" Type="http://schemas.openxmlformats.org/officeDocument/2006/relationships/hyperlink" Target="https://www.brookings.edu/wp-content/uploads/2017/04/duke_prekstudy_final_4-4-17_hires.pdf" TargetMode="External"/><Relationship Id="rId2" Type="http://schemas.openxmlformats.org/officeDocument/2006/relationships/hyperlink" Target="https://www.migrationpolicy.org/data/unauthorized-immigrant-population/state/CA" TargetMode="External"/><Relationship Id="rId1" Type="http://schemas.openxmlformats.org/officeDocument/2006/relationships/slideLayout" Target="../slideLayouts/slideLayout10.xml"/><Relationship Id="rId6" Type="http://schemas.openxmlformats.org/officeDocument/2006/relationships/hyperlink" Target="http://www.ctdev.changeagentsproductions.org/wp-content/uploads/2015/01/ReparableHarm2ndedition.pdf" TargetMode="External"/><Relationship Id="rId11" Type="http://schemas.openxmlformats.org/officeDocument/2006/relationships/hyperlink" Target="http://nationalequityatlas.org/sites/default/files/CA_ESGM_FINAL.PDF" TargetMode="External"/><Relationship Id="rId5" Type="http://schemas.openxmlformats.org/officeDocument/2006/relationships/hyperlink" Target="https://files.eric.ed.gov/fulltext/EJ1148252.pdf" TargetMode="External"/><Relationship Id="rId10" Type="http://schemas.openxmlformats.org/officeDocument/2006/relationships/hyperlink" Target="https://www.gettingdowntofacts.com/sites/default/files/2018-09/GDTFII_Report_Plank.pdf" TargetMode="External"/><Relationship Id="rId4" Type="http://schemas.openxmlformats.org/officeDocument/2006/relationships/hyperlink" Target="https://www.newamericaneconomy.org/press-release/demand-for-bilingual-workers-more-than-doubled-in-5-years-new-report-shows/" TargetMode="External"/><Relationship Id="rId9" Type="http://schemas.openxmlformats.org/officeDocument/2006/relationships/hyperlink" Target="https://scholarworks.gvsu.edu/tfr/vol9/iss4/10/" TargetMode="External"/><Relationship Id="rId14" Type="http://schemas.openxmlformats.org/officeDocument/2006/relationships/hyperlink" Target="https://www.gettingdowntofacts.com/publications/teaching-english-learners-california-how-teacher-credential-requirements-California" TargetMode="External"/></Relationships>
</file>

<file path=ppt/slides/_rels/slide137.xml.rels><?xml version="1.0" encoding="UTF-8" standalone="yes"?>
<Relationships xmlns="http://schemas.openxmlformats.org/package/2006/relationships"><Relationship Id="rId8" Type="http://schemas.openxmlformats.org/officeDocument/2006/relationships/hyperlink" Target="https://west.edtrust.org/wp-content/uploads/sites/3/2015/11/LCFF-Powerpoint_05.25.2017_FINAL.pdf" TargetMode="External"/><Relationship Id="rId13" Type="http://schemas.openxmlformats.org/officeDocument/2006/relationships/hyperlink" Target="https://www.unitedwayla.org/en/news-resources/blog/1968Walkouts/" TargetMode="External"/><Relationship Id="rId3" Type="http://schemas.openxmlformats.org/officeDocument/2006/relationships/hyperlink" Target="https://edsource.org/2019/california-governors-early-childhood-advisor-says-vision-is-whole-child-whole-community/609701" TargetMode="External"/><Relationship Id="rId7" Type="http://schemas.openxmlformats.org/officeDocument/2006/relationships/hyperlink" Target="https://edsource.org/wp-content/publications/ELStats0308.pdf" TargetMode="External"/><Relationship Id="rId12" Type="http://schemas.openxmlformats.org/officeDocument/2006/relationships/hyperlink" Target="https://gettingdowntofacts.com/sites/default/files/2018-09/GDTFII_Report_Umansky.pdf" TargetMode="External"/><Relationship Id="rId2" Type="http://schemas.openxmlformats.org/officeDocument/2006/relationships/hyperlink" Target="https://www.gettingdowntofacts.com/publications/english-learners-charting-their-experiences-and-mapping-their-futures-California" TargetMode="External"/><Relationship Id="rId16" Type="http://schemas.openxmlformats.org/officeDocument/2006/relationships/hyperlink" Target="https://dllframework.org/about-this-framework/" TargetMode="External"/><Relationship Id="rId1" Type="http://schemas.openxmlformats.org/officeDocument/2006/relationships/slideLayout" Target="../slideLayouts/slideLayout10.xml"/><Relationship Id="rId6" Type="http://schemas.openxmlformats.org/officeDocument/2006/relationships/hyperlink" Target="https://lao.ca.gov/reports/2013/edu/lcff/lcff-072913.aspx" TargetMode="External"/><Relationship Id="rId11" Type="http://schemas.openxmlformats.org/officeDocument/2006/relationships/hyperlink" Target="https://www.latimes.com/politics/la-pol-ca-proposition-58-bilingual-education-20161012-snap-story.html" TargetMode="External"/><Relationship Id="rId5" Type="http://schemas.openxmlformats.org/officeDocument/2006/relationships/hyperlink" Target="https://www.migrationpolicy.org/sites/default/.../EL-factsheet2018-California_Final.pdf" TargetMode="External"/><Relationship Id="rId15" Type="http://schemas.openxmlformats.org/officeDocument/2006/relationships/hyperlink" Target="https://elections.cdn.sos.ca.gov/sov/2016-general/sov/2016-complete-sov.pdf" TargetMode="External"/><Relationship Id="rId10" Type="http://schemas.openxmlformats.org/officeDocument/2006/relationships/hyperlink" Target="https://www.ppic.org/publication/charter-schools-and-californias-local-control-funding-formula/" TargetMode="External"/><Relationship Id="rId4" Type="http://schemas.openxmlformats.org/officeDocument/2006/relationships/hyperlink" Target="https://edsource.org/2019/new-training-for-california-preschool-teachers-to-help-bilingual-children-prepare-for-kindergarten/610058" TargetMode="External"/><Relationship Id="rId9" Type="http://schemas.openxmlformats.org/officeDocument/2006/relationships/hyperlink" Target="https://www.edglossary.org/" TargetMode="External"/><Relationship Id="rId14" Type="http://schemas.openxmlformats.org/officeDocument/2006/relationships/hyperlink" Target="http://rtc.ruralinstitute.umt.edu/resources/defining-rural/#omb" TargetMode="Externa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s://www.cde.ca.gov/ds/sp/cl/documents/dataguidev101-20181201.docx" TargetMode="External"/><Relationship Id="rId3" Type="http://schemas.openxmlformats.org/officeDocument/2006/relationships/hyperlink" Target="http://dq.cde.ca.gov/dataquest/" TargetMode="External"/><Relationship Id="rId7" Type="http://schemas.openxmlformats.org/officeDocument/2006/relationships/hyperlink" Target="https://www.cde.ca.gov/sp/se/sr/cefspeced.asp"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www.cde.ca.gov/ta/tg/ca/disablecodes.asp" TargetMode="External"/><Relationship Id="rId5" Type="http://schemas.openxmlformats.org/officeDocument/2006/relationships/hyperlink" Target="https://www.cde.ca.gov/sp/hs/homelessdef.asp" TargetMode="External"/><Relationship Id="rId4" Type="http://schemas.openxmlformats.org/officeDocument/2006/relationships/hyperlink" Target="https://www.cde.ca.gov/sp/me/mt/overview.as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13" Type="http://schemas.openxmlformats.org/officeDocument/2006/relationships/slide" Target="slide111.xml"/><Relationship Id="rId3" Type="http://schemas.openxmlformats.org/officeDocument/2006/relationships/slide" Target="slide3.xml"/><Relationship Id="rId7" Type="http://schemas.openxmlformats.org/officeDocument/2006/relationships/slide" Target="slide37.xml"/><Relationship Id="rId12" Type="http://schemas.openxmlformats.org/officeDocument/2006/relationships/slide" Target="slide98.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20.xml"/><Relationship Id="rId11" Type="http://schemas.openxmlformats.org/officeDocument/2006/relationships/slide" Target="slide86.xml"/><Relationship Id="rId5" Type="http://schemas.openxmlformats.org/officeDocument/2006/relationships/slide" Target="slide14.xml"/><Relationship Id="rId15" Type="http://schemas.openxmlformats.org/officeDocument/2006/relationships/slide" Target="slide130.xml"/><Relationship Id="rId10" Type="http://schemas.openxmlformats.org/officeDocument/2006/relationships/slide" Target="slide72.xml"/><Relationship Id="rId4" Type="http://schemas.openxmlformats.org/officeDocument/2006/relationships/slide" Target="slide9.xml"/><Relationship Id="rId9" Type="http://schemas.openxmlformats.org/officeDocument/2006/relationships/slide" Target="slide56.xml"/><Relationship Id="rId14" Type="http://schemas.openxmlformats.org/officeDocument/2006/relationships/slide" Target="slide1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newamericaneconomy.org/press-release/demand-for-bilingual-workers-more-than-doubled-in-5-years-new-report-shows/"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bi.nlm.nih.gov/pmc/articles/PMC3583091/" TargetMode="External"/><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hyperlink" Target="https://doi.org/10.17226/2467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https://www.advancementprojectca.org/wp-content/uploads/2018/04/AP-DLL-Policy-Brief-8.5-x-11-proof4-digital.pdf"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hyperlink" Target="https://www.ppic.org/publication/k-12-reforms-and-californias-english-learner-achievement-gap/"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ppic.org/publication/k-12-reforms-and-californias-english-learner-achievement-gap/" TargetMode="Externa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dq.cde.ca.gov/dataquest/dqcensus/EnrEthGrd.aspx?cds=00&amp;agglevel=state&amp;year=2018-19&amp;ro=y" TargetMode="External"/><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chart" Target="../charts/chart2.xml"/><Relationship Id="rId10" Type="http://schemas.openxmlformats.org/officeDocument/2006/relationships/image" Target="../media/image26.png"/><Relationship Id="rId4" Type="http://schemas.openxmlformats.org/officeDocument/2006/relationships/hyperlink" Target="https://dq.cde.ca.gov/dataquest/SpringData/StudentsByLanguage.aspx?Level=State&amp;TheYear=2018-19&amp;SubGroup=All&amp;ShortYear=1819&amp;GenderGroup=B&amp;CDSCode=00000000000000&amp;RecordType=EL" TargetMode="External"/><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hyperlink" Target="https://www.migrationpolicy.org/data/unauthorized-immigrant-population/state/CA"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17.xml"/><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hyperlink" Target="http://www.ctdev.changeagentsproductions.org/wp-content/uploads/2015/01/ReparableHarm2ndedition.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0.xml"/><Relationship Id="rId5" Type="http://schemas.openxmlformats.org/officeDocument/2006/relationships/hyperlink" Target="https://earlyedgecalifornia.org/wp-content/uploads/2019/03/Creating-A-New-Vision-for-Californias-DLLs.pdf" TargetMode="Externa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hyperlink" Target="https://www.advancementprojectca.org/wp-content/uploads/2018/04/AP-DLL-Policy-Brief-8.5-x-11-proof4-digital.pdf" TargetMode="Externa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5.xml"/><Relationship Id="rId1" Type="http://schemas.openxmlformats.org/officeDocument/2006/relationships/slideLayout" Target="../slideLayouts/slideLayout30.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https://dq.cde.ca.gov/dataquest/" TargetMode="External"/><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media/image31.gif"/><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31.gif"/></Relationships>
</file>

<file path=ppt/slides/_rels/slide4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8.xml"/><Relationship Id="rId1" Type="http://schemas.openxmlformats.org/officeDocument/2006/relationships/slideLayout" Target="../slideLayouts/slideLayout30.xml"/><Relationship Id="rId5" Type="http://schemas.openxmlformats.org/officeDocument/2006/relationships/image" Target="../media/image31.gif"/><Relationship Id="rId4" Type="http://schemas.openxmlformats.org/officeDocument/2006/relationships/slide" Target="slide29.xml"/></Relationships>
</file>

<file path=ppt/slides/_rels/slide4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hyperlink" Target="http://rtc.ruralinstitute.umt.edu/resources/defining-rural/#omb"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gettingdowntofacts.com/publications/charter-schools-california"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31.gif"/></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hyperlink" Target="https://lao.ca.gov/reports/2013/edu/lcff/lcff-072913.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0.xml"/><Relationship Id="rId5" Type="http://schemas.openxmlformats.org/officeDocument/2006/relationships/hyperlink" Target="https://lao.ca.gov/reports/2013/edu/lcff/lcff-072913.aspx" TargetMode="External"/><Relationship Id="rId4" Type="http://schemas.openxmlformats.org/officeDocument/2006/relationships/hyperlink" Target="https://edsource.org/2016/local-control-funding-formula-guide-lcff/89272"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cde.ca.gov/fg/aa/pa/pa1819rates.asp" TargetMode="External"/><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30.xml"/><Relationship Id="rId6" Type="http://schemas.openxmlformats.org/officeDocument/2006/relationships/hyperlink" Target="https://www.ppic.org/publication/charter-schools-and-californias-local-control-funding-formula/" TargetMode="External"/><Relationship Id="rId5" Type="http://schemas.openxmlformats.org/officeDocument/2006/relationships/hyperlink" Target="https://lao.ca.gov/reports/2013/edu/lcff/lcff-072913.aspx" TargetMode="External"/><Relationship Id="rId4" Type="http://schemas.openxmlformats.org/officeDocument/2006/relationships/hyperlink" Target="https://edsource.org/2016/local-control-funding-formula-guide-lcff/8927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edsource.org/2016/local-control-funding-formula-guide-lcff/89272"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47.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chicano.ucla.edu/" TargetMode="External"/><Relationship Id="rId2" Type="http://schemas.openxmlformats.org/officeDocument/2006/relationships/notesSlide" Target="../notesSlides/notesSlide38.xml"/><Relationship Id="rId1" Type="http://schemas.openxmlformats.org/officeDocument/2006/relationships/slideLayout" Target="../slideLayouts/slideLayout4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hyperlink" Target="https://sfpublicpress.org/bilingualschools/language-education-evolves-in-us-california"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https://edsource.org/2018/unlike-california-many-states-have-umbrella-agency-for-early-childhood-programs/595536" TargetMode="External"/><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hyperlink" Target="https://learningpolicyinstitute.org/sites/default/files/product-files/Building_Early_Learning_System_Works_CA_REPORT.pdf" TargetMode="External"/><Relationship Id="rId4" Type="http://schemas.openxmlformats.org/officeDocument/2006/relationships/hyperlink" Target="https://edsource.org/2019/teacher-shortage-early-education-targeted-in-gov-newsoms-revised-california-budget/612267"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edsource.org/2019/california-governors-early-childhood-advisor-says-vision-is-whole-child-whole-community/609701" TargetMode="External"/><Relationship Id="rId2" Type="http://schemas.openxmlformats.org/officeDocument/2006/relationships/image" Target="../media/image25.png"/><Relationship Id="rId1" Type="http://schemas.openxmlformats.org/officeDocument/2006/relationships/slideLayout" Target="../slideLayouts/slideLayout30.xml"/><Relationship Id="rId4" Type="http://schemas.openxmlformats.org/officeDocument/2006/relationships/hyperlink" Target="https://learningpolicyinstitute.org/sites/default/files/product-files/Building_Early_Learning_System_Works_CA_REPORT.pdf" TargetMode="External"/></Relationships>
</file>

<file path=ppt/slides/_rels/slide59.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43.xml"/><Relationship Id="rId1" Type="http://schemas.openxmlformats.org/officeDocument/2006/relationships/slideLayout" Target="../slideLayouts/slideLayout42.xml"/><Relationship Id="rId5" Type="http://schemas.openxmlformats.org/officeDocument/2006/relationships/image" Target="../media/image37.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3" Type="http://schemas.openxmlformats.org/officeDocument/2006/relationships/hyperlink" Target="https://earlyedgecalifornia.org/dll-professional-development-funding-2018/" TargetMode="External"/><Relationship Id="rId2" Type="http://schemas.openxmlformats.org/officeDocument/2006/relationships/notesSlide" Target="../notesSlides/notesSlide46.xml"/><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25.png"/><Relationship Id="rId4" Type="http://schemas.openxmlformats.org/officeDocument/2006/relationships/hyperlink" Target="http://www.sobrato.com/SEAL"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edsource.org/2019/new-training-for-california-preschool-teachers-to-help-bilingual-children-prepare-for-kindergarten/610058" TargetMode="External"/><Relationship Id="rId3" Type="http://schemas.openxmlformats.org/officeDocument/2006/relationships/hyperlink" Target="https://earlyedgecalifornia.org/dll-professional-development-funding-2018/" TargetMode="External"/><Relationship Id="rId7"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42.xml"/><Relationship Id="rId6" Type="http://schemas.openxmlformats.org/officeDocument/2006/relationships/hyperlink" Target="https://www.earlychildhoodteacher.org/jobs/california/" TargetMode="External"/><Relationship Id="rId5" Type="http://schemas.openxmlformats.org/officeDocument/2006/relationships/hyperlink" Target="http://www.leginfo.legislature.ca.gov/faces/billTextClient.xhtml?bill_id=201920200AB1012" TargetMode="External"/><Relationship Id="rId4" Type="http://schemas.openxmlformats.org/officeDocument/2006/relationships/hyperlink" Target="http://twb8-ca.net/files/CA_TWB8_Implementation_Plan.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cde.ca.gov/sp/cd/rt/" TargetMode="External"/><Relationship Id="rId2" Type="http://schemas.openxmlformats.org/officeDocument/2006/relationships/notesSlide" Target="../notesSlides/notesSlide48.xml"/><Relationship Id="rId1" Type="http://schemas.openxmlformats.org/officeDocument/2006/relationships/slideLayout" Target="../slideLayouts/slideLayout42.xml"/><Relationship Id="rId6" Type="http://schemas.openxmlformats.org/officeDocument/2006/relationships/hyperlink" Target="https://gettingdowntofacts.com/sites/default/files/2018-09/GDTFII_Brief_EarlyChildhood.pdf" TargetMode="External"/><Relationship Id="rId5" Type="http://schemas.openxmlformats.org/officeDocument/2006/relationships/image" Target="../media/image39.png"/><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hyperlink" Target="https://earlylearninglab.org/qa-fresno-early-learning-leaders-on-supporting-childrens-language-and-culture/" TargetMode="External"/><Relationship Id="rId2" Type="http://schemas.openxmlformats.org/officeDocument/2006/relationships/image" Target="../media/image25.png"/><Relationship Id="rId1" Type="http://schemas.openxmlformats.org/officeDocument/2006/relationships/slideLayout" Target="../slideLayouts/slideLayout30.xml"/><Relationship Id="rId5" Type="http://schemas.openxmlformats.org/officeDocument/2006/relationships/hyperlink" Target="https://www.newamerica.org/education-policy/edcentral/dll-data-gaps-3/" TargetMode="External"/><Relationship Id="rId4" Type="http://schemas.openxmlformats.org/officeDocument/2006/relationships/hyperlink" Target="https://www.newamerica.org/education-policy/edcentral/how-educators-fresno-are-working-together-support-young-dual-language-learners/"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4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hyperlink" Target="https://www.advancementprojectca.org/blog/quality-early-learning-rooted-in-californias-rich-diversity-educare-los-angeles-at-long-beach" TargetMode="External"/><Relationship Id="rId2" Type="http://schemas.openxmlformats.org/officeDocument/2006/relationships/notesSlide" Target="../notesSlides/notesSlide51.xml"/><Relationship Id="rId1" Type="http://schemas.openxmlformats.org/officeDocument/2006/relationships/slideLayout" Target="../slideLayouts/slideLayout42.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hyperlink" Target="https://earlyedgecalifornia.org/dll-professional-development-funding-2018/" TargetMode="External"/><Relationship Id="rId7"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30.xml"/><Relationship Id="rId6" Type="http://schemas.openxmlformats.org/officeDocument/2006/relationships/hyperlink" Target="https://files.eric.ed.gov/fulltext/EJ1148252.pdf" TargetMode="External"/><Relationship Id="rId5" Type="http://schemas.openxmlformats.org/officeDocument/2006/relationships/hyperlink" Target="https://learningpolicyinstitute.org/sites/default/files/product-files/Building_Early_Learning_System_Works_CA_REPORT.pdf" TargetMode="External"/><Relationship Id="rId4" Type="http://schemas.openxmlformats.org/officeDocument/2006/relationships/hyperlink" Target="https://edsource.org/2019/new-training-for-california-preschool-teachers-to-help-bilingual-children-prepare-for-kindergarten/61005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hyperlink" Target="https://earlyedgecalifornia.org/first-5-dll-pilot-update/" TargetMode="External"/><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3" Type="http://schemas.openxmlformats.org/officeDocument/2006/relationships/hyperlink" Target="https://earlyedgecalifornia.org/first-5-dll-pilot-update/" TargetMode="External"/><Relationship Id="rId2" Type="http://schemas.openxmlformats.org/officeDocument/2006/relationships/hyperlink" Target="http://www.smcoe.org/learning-and-leadership/early-learning/early-childhood-language-development-institute.html" TargetMode="External"/><Relationship Id="rId1" Type="http://schemas.openxmlformats.org/officeDocument/2006/relationships/slideLayout" Target="../slideLayouts/slideLayout30.xml"/><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42.xml"/><Relationship Id="rId5" Type="http://schemas.openxmlformats.org/officeDocument/2006/relationships/hyperlink" Target="http://cabe2018.gocabe.org/wp-content/uploads/2018/03/CDE_EL_Roadmap_Guidance.pdf" TargetMode="External"/><Relationship Id="rId4" Type="http://schemas.openxmlformats.org/officeDocument/2006/relationships/image" Target="../media/image36.png"/></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arlyedgecalifornia.org/first-5-dll-pilot-update/" TargetMode="Externa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42.xml"/><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42.xml"/><Relationship Id="rId4" Type="http://schemas.openxmlformats.org/officeDocument/2006/relationships/image" Target="../media/image38.png"/></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42.xml"/><Relationship Id="rId4" Type="http://schemas.openxmlformats.org/officeDocument/2006/relationships/hyperlink" Target="https://www.ppic.org/publication/k-12-reforms-and-californias-english-learner-achievement-gap/"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42.xml"/><Relationship Id="rId5" Type="http://schemas.openxmlformats.org/officeDocument/2006/relationships/hyperlink" Target="https://www.ppic.org/publication/charter-schools-and-californias-local-control-funding-formula/" TargetMode="External"/><Relationship Id="rId4" Type="http://schemas.openxmlformats.org/officeDocument/2006/relationships/image" Target="../media/image40.png"/></Relationships>
</file>

<file path=ppt/slides/_rels/slide8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62.xml"/><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notesSlide" Target="../notesSlides/notesSlide63.xml"/><Relationship Id="rId1" Type="http://schemas.openxmlformats.org/officeDocument/2006/relationships/slideLayout" Target="../slideLayouts/slideLayout42.xml"/><Relationship Id="rId5" Type="http://schemas.openxmlformats.org/officeDocument/2006/relationships/image" Target="../media/image41.png"/><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30.xml"/><Relationship Id="rId6" Type="http://schemas.openxmlformats.org/officeDocument/2006/relationships/image" Target="../media/image44.png"/><Relationship Id="rId5" Type="http://schemas.openxmlformats.org/officeDocument/2006/relationships/slide" Target="slide90.xml"/><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notesSlide" Target="../notesSlides/notesSlide66.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6.png"/></Relationships>
</file>

<file path=ppt/slides/_rels/slide89.xml.rels><?xml version="1.0" encoding="UTF-8" standalone="yes"?>
<Relationships xmlns="http://schemas.openxmlformats.org/package/2006/relationships"><Relationship Id="rId3" Type="http://schemas.openxmlformats.org/officeDocument/2006/relationships/slide" Target="slide97.xml"/><Relationship Id="rId7"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30.xml"/><Relationship Id="rId6" Type="http://schemas.openxmlformats.org/officeDocument/2006/relationships/slide" Target="slide103.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s://www.rand.org/pubs/research_briefs/RB9307/index1.html" TargetMode="External"/><Relationship Id="rId2" Type="http://schemas.openxmlformats.org/officeDocument/2006/relationships/notesSlide" Target="../notesSlides/notesSlide68.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slide" Target="slide103.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3" Type="http://schemas.openxmlformats.org/officeDocument/2006/relationships/hyperlink" Target="https://www.newamerica.org/education-policy/edcentral/dll-data-gaps-3/" TargetMode="External"/><Relationship Id="rId2" Type="http://schemas.openxmlformats.org/officeDocument/2006/relationships/notesSlide" Target="../notesSlides/notesSlide69.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slide" Target="slide104.xml"/><Relationship Id="rId4" Type="http://schemas.openxmlformats.org/officeDocument/2006/relationships/image" Target="../media/image25.png"/></Relationships>
</file>

<file path=ppt/slides/_rels/slide9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 Target="slide124.xml"/><Relationship Id="rId7" Type="http://schemas.openxmlformats.org/officeDocument/2006/relationships/slide" Target="slide103.xml"/><Relationship Id="rId2" Type="http://schemas.openxmlformats.org/officeDocument/2006/relationships/notesSlide" Target="../notesSlides/notesSlide70.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slide" Target="slide46.xml"/><Relationship Id="rId4" Type="http://schemas.openxmlformats.org/officeDocument/2006/relationships/slide" Target="slide120.xml"/></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slide" Target="slide102.xml"/><Relationship Id="rId4" Type="http://schemas.openxmlformats.org/officeDocument/2006/relationships/image" Target="../media/image26.png"/></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slide" Target="slide106.xml"/><Relationship Id="rId4" Type="http://schemas.openxmlformats.org/officeDocument/2006/relationships/image" Target="../media/image26.png"/></Relationships>
</file>

<file path=ppt/slides/_rels/slide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30.xml"/><Relationship Id="rId5" Type="http://schemas.openxmlformats.org/officeDocument/2006/relationships/image" Target="../media/image46.png"/><Relationship Id="rId4" Type="http://schemas.openxmlformats.org/officeDocument/2006/relationships/slide" Target="slide107.xm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30.xml"/><Relationship Id="rId5" Type="http://schemas.openxmlformats.org/officeDocument/2006/relationships/slide" Target="slide107.xml"/><Relationship Id="rId4" Type="http://schemas.openxmlformats.org/officeDocument/2006/relationships/image" Target="../media/image46.png"/></Relationships>
</file>

<file path=ppt/slides/_rels/slide9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5.xml"/><Relationship Id="rId1" Type="http://schemas.openxmlformats.org/officeDocument/2006/relationships/slideLayout" Target="../slideLayouts/slideLayout30.xml"/><Relationship Id="rId6" Type="http://schemas.openxmlformats.org/officeDocument/2006/relationships/image" Target="../media/image46.png"/><Relationship Id="rId5" Type="http://schemas.openxmlformats.org/officeDocument/2006/relationships/slide" Target="slide107.xml"/><Relationship Id="rId4" Type="http://schemas.openxmlformats.org/officeDocument/2006/relationships/image" Target="../media/image26.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5.png"/><Relationship Id="rId1" Type="http://schemas.openxmlformats.org/officeDocument/2006/relationships/slideLayout" Target="../slideLayouts/slideLayout4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835" y="2733676"/>
            <a:ext cx="8552330" cy="2085974"/>
          </a:xfrm>
        </p:spPr>
        <p:txBody>
          <a:bodyPr anchor="ctr"/>
          <a:lstStyle/>
          <a:p>
            <a:r>
              <a:rPr lang="en-US" sz="3600" dirty="0"/>
              <a:t>Many Languages, One California: Strengthening State Policies &amp; Systems for English Learner Success</a:t>
            </a:r>
          </a:p>
        </p:txBody>
      </p:sp>
      <p:sp>
        <p:nvSpPr>
          <p:cNvPr id="3" name="Text Placeholder 2"/>
          <p:cNvSpPr>
            <a:spLocks noGrp="1"/>
          </p:cNvSpPr>
          <p:nvPr>
            <p:ph type="body" sz="quarter" idx="11"/>
          </p:nvPr>
        </p:nvSpPr>
        <p:spPr>
          <a:xfrm>
            <a:off x="2282342" y="4781550"/>
            <a:ext cx="4579315" cy="942976"/>
          </a:xfrm>
        </p:spPr>
        <p:txBody>
          <a:bodyPr anchor="ctr">
            <a:normAutofit lnSpcReduction="10000"/>
          </a:bodyPr>
          <a:lstStyle/>
          <a:p>
            <a:r>
              <a:rPr lang="en-US" dirty="0"/>
              <a:t>A Field Scan</a:t>
            </a:r>
          </a:p>
          <a:p>
            <a:r>
              <a:rPr lang="en-US" dirty="0"/>
              <a:t>May 2019</a:t>
            </a:r>
          </a:p>
        </p:txBody>
      </p:sp>
    </p:spTree>
    <p:extLst>
      <p:ext uri="{BB962C8B-B14F-4D97-AF65-F5344CB8AC3E}">
        <p14:creationId xmlns:p14="http://schemas.microsoft.com/office/powerpoint/2010/main" val="319793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5" name="Title 1"/>
          <p:cNvSpPr>
            <a:spLocks noGrp="1"/>
          </p:cNvSpPr>
          <p:nvPr>
            <p:ph type="title"/>
          </p:nvPr>
        </p:nvSpPr>
        <p:spPr>
          <a:xfrm>
            <a:off x="259977" y="201817"/>
            <a:ext cx="8624048" cy="533401"/>
          </a:xfrm>
        </p:spPr>
        <p:txBody>
          <a:bodyPr/>
          <a:lstStyle/>
          <a:p>
            <a:r>
              <a:rPr lang="en-US" dirty="0"/>
              <a:t>This report aims to build knowledge and inform action in the philanthropy sector to strengthen California’s policies and systems in service of Dual language learners/English learners</a:t>
            </a:r>
          </a:p>
        </p:txBody>
      </p:sp>
      <p:sp>
        <p:nvSpPr>
          <p:cNvPr id="7" name="Rectangle 6"/>
          <p:cNvSpPr/>
          <p:nvPr/>
        </p:nvSpPr>
        <p:spPr>
          <a:xfrm>
            <a:off x="304800" y="1494718"/>
            <a:ext cx="85344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Why this report</a:t>
            </a:r>
          </a:p>
        </p:txBody>
      </p:sp>
      <p:sp>
        <p:nvSpPr>
          <p:cNvPr id="8" name="Rectangle 7"/>
          <p:cNvSpPr/>
          <p:nvPr/>
        </p:nvSpPr>
        <p:spPr>
          <a:xfrm>
            <a:off x="304800" y="1874118"/>
            <a:ext cx="8532876" cy="1892826"/>
          </a:xfrm>
          <a:prstGeom prst="rect">
            <a:avLst/>
          </a:prstGeom>
        </p:spPr>
        <p:txBody>
          <a:bodyPr wrap="square">
            <a:spAutoFit/>
          </a:bodyPr>
          <a:lstStyle/>
          <a:p>
            <a:pPr lvl="0">
              <a:spcAft>
                <a:spcPts val="600"/>
              </a:spcAf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California’s education systems serve large populations of Dual language learners (</a:t>
            </a:r>
            <a:r>
              <a:rPr lang="en-US" sz="1400" b="1" dirty="0">
                <a:solidFill>
                  <a:srgbClr val="56585C"/>
                </a:solidFill>
                <a:latin typeface="Calibri"/>
              </a:rPr>
              <a:t>DLLs)/</a:t>
            </a:r>
            <a:r>
              <a:rPr kumimoji="0" lang="en-US" sz="1400" b="1" i="0" u="none" strike="noStrike" kern="1200" cap="none" spc="0" normalizeH="0" baseline="0" noProof="0" dirty="0">
                <a:ln>
                  <a:noFill/>
                </a:ln>
                <a:solidFill>
                  <a:srgbClr val="56585C"/>
                </a:solidFill>
                <a:effectLst/>
                <a:uLnTx/>
                <a:uFillTx/>
                <a:latin typeface="Calibri"/>
                <a:ea typeface="+mn-ea"/>
                <a:cs typeface="+mn-cs"/>
              </a:rPr>
              <a:t>English learners (ELs), and efforts</a:t>
            </a:r>
            <a:r>
              <a:rPr lang="en-US" sz="1400" b="1" dirty="0">
                <a:solidFill>
                  <a:srgbClr val="56585C"/>
                </a:solidFill>
                <a:latin typeface="Calibri"/>
              </a:rPr>
              <a:t> to improve educational outcomes in the state must take into account the unique assets and needs of these students and their families. </a:t>
            </a:r>
            <a:r>
              <a:rPr lang="en-US" sz="1400" dirty="0">
                <a:solidFill>
                  <a:srgbClr val="56585C"/>
                </a:solidFill>
                <a:latin typeface="Calibri"/>
              </a:rPr>
              <a:t>In recent years, the state has shifted policies and systems to better support these students from birth through 12</a:t>
            </a:r>
            <a:r>
              <a:rPr lang="en-US" sz="1400" baseline="30000" dirty="0">
                <a:solidFill>
                  <a:srgbClr val="56585C"/>
                </a:solidFill>
                <a:latin typeface="Calibri"/>
              </a:rPr>
              <a:t>th</a:t>
            </a:r>
            <a:r>
              <a:rPr lang="en-US" sz="1400" dirty="0">
                <a:solidFill>
                  <a:srgbClr val="56585C"/>
                </a:solidFill>
                <a:latin typeface="Calibri"/>
              </a:rPr>
              <a:t> grade. But more remains to be done</a:t>
            </a:r>
            <a:r>
              <a:rPr lang="en-US" sz="1400" dirty="0">
                <a:solidFill>
                  <a:srgbClr val="56585C"/>
                </a:solidFill>
              </a:rPr>
              <a:t>. </a:t>
            </a:r>
            <a:endParaRPr lang="en-US" sz="1400" dirty="0">
              <a:solidFill>
                <a:srgbClr val="56585C"/>
              </a:solidFill>
              <a:latin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1" dirty="0">
                <a:solidFill>
                  <a:srgbClr val="56585C"/>
                </a:solidFill>
                <a:latin typeface="Calibri"/>
              </a:rPr>
              <a:t>We believe foundations can play a key role in this work. </a:t>
            </a:r>
            <a:r>
              <a:rPr lang="en-US" sz="1400" dirty="0">
                <a:solidFill>
                  <a:srgbClr val="56585C"/>
                </a:solidFill>
                <a:latin typeface="Calibri"/>
              </a:rPr>
              <a:t>We conducted a field scan of state policies relevant to the experiences of DLLs/ELs in the early childhood and K12 education systems to deepen philanthropy’s understanding and inform their action.</a:t>
            </a:r>
            <a:r>
              <a:rPr lang="en-US" sz="1400" b="1" dirty="0">
                <a:solidFill>
                  <a:srgbClr val="56585C"/>
                </a:solidFill>
                <a:latin typeface="Calibri"/>
              </a:rPr>
              <a:t> This report is a resource to help foundations </a:t>
            </a:r>
            <a:r>
              <a:rPr lang="en-US" sz="1400" b="1" dirty="0">
                <a:solidFill>
                  <a:srgbClr val="56585C"/>
                </a:solidFill>
              </a:rPr>
              <a:t>identify opportunities for continued learning and explore potential steps to increase access to a high-quality education for DLLs/ELs in the state.</a:t>
            </a:r>
          </a:p>
        </p:txBody>
      </p:sp>
      <p:sp>
        <p:nvSpPr>
          <p:cNvPr id="13" name="Rectangle 12">
            <a:extLst>
              <a:ext uri="{FF2B5EF4-FFF2-40B4-BE49-F238E27FC236}">
                <a16:creationId xmlns:a16="http://schemas.microsoft.com/office/drawing/2014/main" id="{B79D1FC1-227B-4612-94F0-41257A5EFC82}"/>
              </a:ext>
            </a:extLst>
          </p:cNvPr>
          <p:cNvSpPr/>
          <p:nvPr/>
        </p:nvSpPr>
        <p:spPr>
          <a:xfrm>
            <a:off x="304800" y="3877697"/>
            <a:ext cx="85344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What we set out to learn</a:t>
            </a:r>
          </a:p>
        </p:txBody>
      </p:sp>
      <p:sp>
        <p:nvSpPr>
          <p:cNvPr id="14" name="Rectangle 13">
            <a:extLst>
              <a:ext uri="{FF2B5EF4-FFF2-40B4-BE49-F238E27FC236}">
                <a16:creationId xmlns:a16="http://schemas.microsoft.com/office/drawing/2014/main" id="{907853FB-34E1-4879-B1A5-9F32E9985ADB}"/>
              </a:ext>
            </a:extLst>
          </p:cNvPr>
          <p:cNvSpPr/>
          <p:nvPr/>
        </p:nvSpPr>
        <p:spPr>
          <a:xfrm>
            <a:off x="304800" y="4260706"/>
            <a:ext cx="8532876" cy="2123658"/>
          </a:xfrm>
          <a:prstGeom prst="rect">
            <a:avLst/>
          </a:prstGeom>
          <a:noFill/>
        </p:spPr>
        <p:txBody>
          <a:bodyPr wrap="square">
            <a:spAutoFit/>
          </a:bodyPr>
          <a:lstStyle/>
          <a:p>
            <a:pPr lvl="0">
              <a:spcAft>
                <a:spcPts val="600"/>
              </a:spcAft>
              <a:defRPr/>
            </a:pPr>
            <a:r>
              <a:rPr lang="en-US" sz="1400" dirty="0">
                <a:solidFill>
                  <a:srgbClr val="56585C"/>
                </a:solidFill>
              </a:rPr>
              <a:t>Four </a:t>
            </a:r>
            <a:r>
              <a:rPr lang="en-US" sz="1400" b="1" dirty="0"/>
              <a:t>research</a:t>
            </a:r>
            <a:r>
              <a:rPr lang="en-US" sz="1400" dirty="0"/>
              <a:t> </a:t>
            </a:r>
            <a:r>
              <a:rPr lang="en-US" sz="1400" b="1" dirty="0"/>
              <a:t>questions</a:t>
            </a:r>
            <a:r>
              <a:rPr lang="en-US" sz="1400" dirty="0"/>
              <a:t> </a:t>
            </a:r>
            <a:r>
              <a:rPr lang="en-US" sz="1400" dirty="0">
                <a:solidFill>
                  <a:srgbClr val="56585C"/>
                </a:solidFill>
              </a:rPr>
              <a:t>guided our research activities:</a:t>
            </a:r>
          </a:p>
          <a:p>
            <a:pPr marL="342900" indent="-342900">
              <a:spcAft>
                <a:spcPts val="600"/>
              </a:spcAft>
              <a:buClr>
                <a:schemeClr val="tx2"/>
              </a:buClr>
              <a:buFont typeface="+mj-lt"/>
              <a:buAutoNum type="arabicPeriod"/>
              <a:defRPr/>
            </a:pPr>
            <a:r>
              <a:rPr lang="en-US" sz="1400" dirty="0">
                <a:solidFill>
                  <a:srgbClr val="56585C"/>
                </a:solidFill>
              </a:rPr>
              <a:t>Who are the </a:t>
            </a:r>
            <a:r>
              <a:rPr lang="en-US" sz="1400" b="1" dirty="0">
                <a:solidFill>
                  <a:srgbClr val="56585C"/>
                </a:solidFill>
              </a:rPr>
              <a:t>students classified as DLLs/ELs</a:t>
            </a:r>
            <a:r>
              <a:rPr lang="en-US" sz="1400" dirty="0">
                <a:solidFill>
                  <a:srgbClr val="56585C"/>
                </a:solidFill>
              </a:rPr>
              <a:t>? What are their education </a:t>
            </a:r>
            <a:r>
              <a:rPr lang="en-US" sz="1400" b="1" dirty="0">
                <a:solidFill>
                  <a:srgbClr val="56585C"/>
                </a:solidFill>
              </a:rPr>
              <a:t>outcomes</a:t>
            </a:r>
            <a:r>
              <a:rPr lang="en-US" sz="1400" dirty="0">
                <a:solidFill>
                  <a:srgbClr val="56585C"/>
                </a:solidFill>
              </a:rPr>
              <a:t>? What </a:t>
            </a:r>
            <a:r>
              <a:rPr lang="en-US" sz="1400" b="1" dirty="0">
                <a:solidFill>
                  <a:srgbClr val="56585C"/>
                </a:solidFill>
              </a:rPr>
              <a:t>challenges</a:t>
            </a:r>
            <a:r>
              <a:rPr lang="en-US" sz="1400" dirty="0">
                <a:solidFill>
                  <a:srgbClr val="56585C"/>
                </a:solidFill>
              </a:rPr>
              <a:t> do they face in the state’s </a:t>
            </a:r>
            <a:r>
              <a:rPr lang="en-US" sz="1400" b="1" dirty="0">
                <a:solidFill>
                  <a:srgbClr val="56585C"/>
                </a:solidFill>
              </a:rPr>
              <a:t>early childhood and K12 education systems</a:t>
            </a:r>
            <a:r>
              <a:rPr lang="en-US" sz="1400" dirty="0">
                <a:solidFill>
                  <a:srgbClr val="56585C"/>
                </a:solidFill>
              </a:rPr>
              <a:t>? </a:t>
            </a:r>
          </a:p>
          <a:p>
            <a:pPr marL="342900" indent="-342900">
              <a:spcAft>
                <a:spcPts val="600"/>
              </a:spcAft>
              <a:buClr>
                <a:schemeClr val="tx2"/>
              </a:buClr>
              <a:buFont typeface="+mj-lt"/>
              <a:buAutoNum type="arabicPeriod"/>
              <a:defRPr/>
            </a:pPr>
            <a:r>
              <a:rPr lang="en-US" sz="1400" dirty="0">
                <a:solidFill>
                  <a:srgbClr val="56585C"/>
                </a:solidFill>
              </a:rPr>
              <a:t>What are the most </a:t>
            </a:r>
            <a:r>
              <a:rPr lang="en-US" sz="1400" b="1" dirty="0">
                <a:solidFill>
                  <a:srgbClr val="56585C"/>
                </a:solidFill>
              </a:rPr>
              <a:t>influential policies </a:t>
            </a:r>
            <a:r>
              <a:rPr lang="en-US" sz="1400" dirty="0">
                <a:solidFill>
                  <a:srgbClr val="56585C"/>
                </a:solidFill>
              </a:rPr>
              <a:t>shaping the education of DLLs/ELs from early childhood through 12</a:t>
            </a:r>
            <a:r>
              <a:rPr lang="en-US" sz="1400" baseline="30000" dirty="0">
                <a:solidFill>
                  <a:srgbClr val="56585C"/>
                </a:solidFill>
              </a:rPr>
              <a:t>th</a:t>
            </a:r>
            <a:r>
              <a:rPr lang="en-US" sz="1400" dirty="0">
                <a:solidFill>
                  <a:srgbClr val="56585C"/>
                </a:solidFill>
              </a:rPr>
              <a:t> grade? How do these policies support these students? What are </a:t>
            </a:r>
            <a:r>
              <a:rPr lang="en-US" sz="1400" b="1" dirty="0">
                <a:solidFill>
                  <a:srgbClr val="56585C"/>
                </a:solidFill>
              </a:rPr>
              <a:t>gaps</a:t>
            </a:r>
            <a:r>
              <a:rPr lang="en-US" sz="1400" dirty="0">
                <a:solidFill>
                  <a:srgbClr val="56585C"/>
                </a:solidFill>
              </a:rPr>
              <a:t> in policy and policy implementation? </a:t>
            </a:r>
          </a:p>
          <a:p>
            <a:pPr marL="342900" indent="-342900">
              <a:spcAft>
                <a:spcPts val="600"/>
              </a:spcAft>
              <a:buClr>
                <a:schemeClr val="tx2"/>
              </a:buClr>
              <a:buFont typeface="+mj-lt"/>
              <a:buAutoNum type="arabicPeriod"/>
              <a:defRPr/>
            </a:pPr>
            <a:r>
              <a:rPr lang="en-US" sz="1400" dirty="0">
                <a:solidFill>
                  <a:srgbClr val="56585C"/>
                </a:solidFill>
              </a:rPr>
              <a:t>How do these policies affect the ways in which </a:t>
            </a:r>
            <a:r>
              <a:rPr lang="en-US" sz="1400" b="1" dirty="0">
                <a:solidFill>
                  <a:srgbClr val="56585C"/>
                </a:solidFill>
              </a:rPr>
              <a:t>public charter schools </a:t>
            </a:r>
            <a:r>
              <a:rPr lang="en-US" sz="1400" dirty="0">
                <a:solidFill>
                  <a:srgbClr val="56585C"/>
                </a:solidFill>
              </a:rPr>
              <a:t>in California serve ELs?</a:t>
            </a:r>
          </a:p>
          <a:p>
            <a:pPr marL="342900" indent="-342900">
              <a:spcAft>
                <a:spcPts val="600"/>
              </a:spcAft>
              <a:buClr>
                <a:schemeClr val="tx2"/>
              </a:buClr>
              <a:buFont typeface="+mj-lt"/>
              <a:buAutoNum type="arabicPeriod"/>
              <a:defRPr/>
            </a:pPr>
            <a:r>
              <a:rPr lang="en-US" sz="1400" dirty="0">
                <a:solidFill>
                  <a:srgbClr val="56585C"/>
                </a:solidFill>
              </a:rPr>
              <a:t>What </a:t>
            </a:r>
            <a:r>
              <a:rPr lang="en-US" sz="1400" b="1" dirty="0">
                <a:solidFill>
                  <a:srgbClr val="56585C"/>
                </a:solidFill>
              </a:rPr>
              <a:t>opportunities</a:t>
            </a:r>
            <a:r>
              <a:rPr lang="en-US" sz="1400" dirty="0">
                <a:solidFill>
                  <a:srgbClr val="56585C"/>
                </a:solidFill>
              </a:rPr>
              <a:t> are there for the field to enhance the quality of education in California for DLLs/EL? Which of these opportunities are philanthropies best suited to address? </a:t>
            </a:r>
          </a:p>
        </p:txBody>
      </p:sp>
    </p:spTree>
    <p:extLst>
      <p:ext uri="{BB962C8B-B14F-4D97-AF65-F5344CB8AC3E}">
        <p14:creationId xmlns:p14="http://schemas.microsoft.com/office/powerpoint/2010/main" val="28915822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0635-A03D-4B70-B7B0-0DD4B5C1D439}"/>
              </a:ext>
            </a:extLst>
          </p:cNvPr>
          <p:cNvSpPr>
            <a:spLocks noGrp="1"/>
          </p:cNvSpPr>
          <p:nvPr>
            <p:ph type="title"/>
          </p:nvPr>
        </p:nvSpPr>
        <p:spPr>
          <a:xfrm>
            <a:off x="259976" y="201817"/>
            <a:ext cx="8730019" cy="533401"/>
          </a:xfrm>
        </p:spPr>
        <p:txBody>
          <a:bodyPr/>
          <a:lstStyle/>
          <a:p>
            <a:r>
              <a:rPr lang="en-US" dirty="0"/>
              <a:t>To achieve this goal, we advise philanthropy to promote a focus on DLLs/ELs in policies and systems at the state and local levels</a:t>
            </a:r>
          </a:p>
        </p:txBody>
      </p:sp>
      <p:sp>
        <p:nvSpPr>
          <p:cNvPr id="4" name="Slide Number Placeholder 3">
            <a:extLst>
              <a:ext uri="{FF2B5EF4-FFF2-40B4-BE49-F238E27FC236}">
                <a16:creationId xmlns:a16="http://schemas.microsoft.com/office/drawing/2014/main" id="{DAF24B14-1022-4632-AEA1-F01DB4407784}"/>
              </a:ext>
            </a:extLst>
          </p:cNvPr>
          <p:cNvSpPr>
            <a:spLocks noGrp="1"/>
          </p:cNvSpPr>
          <p:nvPr>
            <p:ph type="sldNum" sz="quarter" idx="4"/>
          </p:nvPr>
        </p:nvSpPr>
        <p:spPr/>
        <p:txBody>
          <a:bodyPr/>
          <a:lstStyle/>
          <a:p>
            <a:fld id="{F1A25517-7F86-4871-894F-626326501892}" type="slidenum">
              <a:rPr lang="en-US" smtClean="0">
                <a:solidFill>
                  <a:srgbClr val="A9A9A9"/>
                </a:solidFill>
              </a:rPr>
              <a:pPr/>
              <a:t>100</a:t>
            </a:fld>
            <a:endParaRPr lang="en-US" dirty="0">
              <a:solidFill>
                <a:srgbClr val="A9A9A9"/>
              </a:solidFill>
            </a:endParaRPr>
          </a:p>
        </p:txBody>
      </p:sp>
      <p:graphicFrame>
        <p:nvGraphicFramePr>
          <p:cNvPr id="5" name="Table 4">
            <a:extLst>
              <a:ext uri="{FF2B5EF4-FFF2-40B4-BE49-F238E27FC236}">
                <a16:creationId xmlns:a16="http://schemas.microsoft.com/office/drawing/2014/main" id="{66BD7312-AF50-449D-8D41-EDD76D61DCEF}"/>
              </a:ext>
            </a:extLst>
          </p:cNvPr>
          <p:cNvGraphicFramePr>
            <a:graphicFrameLocks noGrp="1"/>
          </p:cNvGraphicFramePr>
          <p:nvPr>
            <p:extLst>
              <p:ext uri="{D42A27DB-BD31-4B8C-83A1-F6EECF244321}">
                <p14:modId xmlns:p14="http://schemas.microsoft.com/office/powerpoint/2010/main" val="885970421"/>
              </p:ext>
            </p:extLst>
          </p:nvPr>
        </p:nvGraphicFramePr>
        <p:xfrm>
          <a:off x="809319" y="882631"/>
          <a:ext cx="8074706" cy="5585497"/>
        </p:xfrm>
        <a:graphic>
          <a:graphicData uri="http://schemas.openxmlformats.org/drawingml/2006/table">
            <a:tbl>
              <a:tblPr firstRow="1" bandRow="1">
                <a:tableStyleId>{5940675A-B579-460E-94D1-54222C63F5DA}</a:tableStyleId>
              </a:tblPr>
              <a:tblGrid>
                <a:gridCol w="489613">
                  <a:extLst>
                    <a:ext uri="{9D8B030D-6E8A-4147-A177-3AD203B41FA5}">
                      <a16:colId xmlns:a16="http://schemas.microsoft.com/office/drawing/2014/main" val="20000"/>
                    </a:ext>
                  </a:extLst>
                </a:gridCol>
                <a:gridCol w="7585093">
                  <a:extLst>
                    <a:ext uri="{9D8B030D-6E8A-4147-A177-3AD203B41FA5}">
                      <a16:colId xmlns:a16="http://schemas.microsoft.com/office/drawing/2014/main" val="3791993022"/>
                    </a:ext>
                  </a:extLst>
                </a:gridCol>
              </a:tblGrid>
              <a:tr h="433091">
                <a:tc>
                  <a:txBody>
                    <a:bodyPr/>
                    <a:lstStyle/>
                    <a:p>
                      <a:pPr algn="ctr"/>
                      <a:endParaRPr lang="en-US" b="1"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Recommendations for philanthropy </a:t>
                      </a:r>
                      <a:r>
                        <a:rPr lang="en-US" sz="1400" b="1" dirty="0"/>
                        <a:t>(</a:t>
                      </a:r>
                      <a:r>
                        <a:rPr lang="en-US" sz="1400" b="1" i="1" dirty="0"/>
                        <a:t>in no particular</a:t>
                      </a:r>
                      <a:r>
                        <a:rPr lang="en-US" sz="1400" b="1" i="1" baseline="0" dirty="0"/>
                        <a:t> </a:t>
                      </a:r>
                      <a:r>
                        <a:rPr lang="en-US" sz="1400" b="1" i="1" dirty="0"/>
                        <a:t>order</a:t>
                      </a:r>
                      <a:r>
                        <a:rPr lang="en-US" sz="1400" b="1" dirty="0"/>
                        <a:t>)</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540706"/>
                  </a:ext>
                </a:extLst>
              </a:tr>
              <a:tr h="512403">
                <a:tc>
                  <a:txBody>
                    <a:bodyPr/>
                    <a:lstStyle/>
                    <a:p>
                      <a:pPr marL="0" indent="0" algn="ctr">
                        <a:buFont typeface="Wingdings" panose="05000000000000000000" pitchFamily="2" charset="2"/>
                        <a:buNone/>
                      </a:pPr>
                      <a:r>
                        <a:rPr lang="en-US" sz="1800" b="1" dirty="0">
                          <a:solidFill>
                            <a:schemeClr val="accent1"/>
                          </a:solidFill>
                          <a:effectLst/>
                        </a:rPr>
                        <a:t>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Create a large-scale </a:t>
                      </a:r>
                      <a:r>
                        <a:rPr lang="en-US" sz="1400" b="1" dirty="0">
                          <a:solidFill>
                            <a:schemeClr val="tx1"/>
                          </a:solidFill>
                        </a:rPr>
                        <a:t>communications campaign </a:t>
                      </a:r>
                      <a:r>
                        <a:rPr lang="en-US" sz="1400" b="0" dirty="0">
                          <a:solidFill>
                            <a:schemeClr val="tx1"/>
                          </a:solidFill>
                        </a:rPr>
                        <a:t>to increase the public’s awareness of DLLs/ELs and build their demand for bilingualism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562391"/>
                  </a:ext>
                </a:extLst>
              </a:tr>
              <a:tr h="512403">
                <a:tc>
                  <a:txBody>
                    <a:bodyPr/>
                    <a:lstStyle/>
                    <a:p>
                      <a:pPr marL="0" indent="0" algn="ctr">
                        <a:buFont typeface="Wingdings" panose="05000000000000000000" pitchFamily="2" charset="2"/>
                        <a:buNone/>
                      </a:pPr>
                      <a:r>
                        <a:rPr lang="en-US" sz="1800" b="1" dirty="0">
                          <a:solidFill>
                            <a:schemeClr val="accent1"/>
                          </a:solidFill>
                          <a:effectLst/>
                        </a:rPr>
                        <a:t>2</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Build the </a:t>
                      </a:r>
                      <a:r>
                        <a:rPr lang="en-US" sz="1400" b="1" dirty="0">
                          <a:solidFill>
                            <a:schemeClr val="tx1"/>
                          </a:solidFill>
                        </a:rPr>
                        <a:t>parent/community engagement </a:t>
                      </a:r>
                      <a:r>
                        <a:rPr lang="en-US" sz="1400" b="0" dirty="0">
                          <a:solidFill>
                            <a:schemeClr val="tx1"/>
                          </a:solidFill>
                        </a:rPr>
                        <a:t>sector’s capacity to support parents of DLLs/ELs, strengthen local advocacy and cultivate local champions on DLL/EL issues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3691750"/>
                  </a:ext>
                </a:extLst>
              </a:tr>
              <a:tr h="512403">
                <a:tc>
                  <a:txBody>
                    <a:bodyPr/>
                    <a:lstStyle/>
                    <a:p>
                      <a:pPr marL="0" indent="0" algn="ctr">
                        <a:buFont typeface="Wingdings" panose="05000000000000000000" pitchFamily="2" charset="2"/>
                        <a:buNone/>
                      </a:pPr>
                      <a:r>
                        <a:rPr lang="en-US" sz="1800" b="1" dirty="0">
                          <a:solidFill>
                            <a:schemeClr val="accent1"/>
                          </a:solidFill>
                          <a:effectLst/>
                        </a:rPr>
                        <a:t>3</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Develop and pursue a </a:t>
                      </a:r>
                      <a:r>
                        <a:rPr lang="en-US" sz="1400" b="1" dirty="0">
                          <a:solidFill>
                            <a:schemeClr val="tx1"/>
                          </a:solidFill>
                        </a:rPr>
                        <a:t>state advocacy strategy </a:t>
                      </a:r>
                      <a:r>
                        <a:rPr lang="en-US" sz="1400" b="0" dirty="0">
                          <a:solidFill>
                            <a:schemeClr val="tx1"/>
                          </a:solidFill>
                        </a:rPr>
                        <a:t>that coordinates the field’s advocacy efforts around a shared vision from ECE to postsecondary</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7263347"/>
                  </a:ext>
                </a:extLst>
              </a:tr>
              <a:tr h="512403">
                <a:tc>
                  <a:txBody>
                    <a:bodyPr/>
                    <a:lstStyle/>
                    <a:p>
                      <a:pPr marL="0" indent="0" algn="ctr">
                        <a:buFont typeface="Wingdings" panose="05000000000000000000" pitchFamily="2" charset="2"/>
                        <a:buNone/>
                      </a:pPr>
                      <a:r>
                        <a:rPr lang="en-US" sz="1800" b="1" dirty="0">
                          <a:solidFill>
                            <a:schemeClr val="accent1"/>
                          </a:solidFill>
                          <a:effectLst/>
                        </a:rPr>
                        <a:t>4</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Enhance </a:t>
                      </a:r>
                      <a:r>
                        <a:rPr lang="en-US" sz="1400" b="1" dirty="0">
                          <a:solidFill>
                            <a:schemeClr val="tx1"/>
                          </a:solidFill>
                        </a:rPr>
                        <a:t>technical assistance </a:t>
                      </a:r>
                      <a:r>
                        <a:rPr lang="en-US" sz="1400" b="0" dirty="0">
                          <a:solidFill>
                            <a:schemeClr val="tx1"/>
                          </a:solidFill>
                        </a:rPr>
                        <a:t>for ECE programs and K12 systems to respond to the needs of DLLs/ELs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645367"/>
                  </a:ext>
                </a:extLst>
              </a:tr>
              <a:tr h="512403">
                <a:tc>
                  <a:txBody>
                    <a:bodyPr/>
                    <a:lstStyle/>
                    <a:p>
                      <a:pPr marL="0" indent="0" algn="ctr">
                        <a:buFont typeface="Wingdings" panose="05000000000000000000" pitchFamily="2" charset="2"/>
                        <a:buNone/>
                      </a:pPr>
                      <a:r>
                        <a:rPr lang="en-US" sz="1800" b="1" dirty="0">
                          <a:solidFill>
                            <a:schemeClr val="accent1"/>
                          </a:solidFill>
                          <a:effectLst/>
                        </a:rPr>
                        <a:t>5</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Cultivate </a:t>
                      </a:r>
                      <a:r>
                        <a:rPr lang="en-US" sz="1400" b="1" dirty="0">
                          <a:solidFill>
                            <a:schemeClr val="tx1"/>
                          </a:solidFill>
                        </a:rPr>
                        <a:t>practitioner networks </a:t>
                      </a:r>
                      <a:r>
                        <a:rPr lang="en-US" sz="1400" b="0" dirty="0">
                          <a:solidFill>
                            <a:schemeClr val="tx1"/>
                          </a:solidFill>
                        </a:rPr>
                        <a:t>to tackle problems of practice relevant to DLL/EL outcomes consistent with the principles of continuous improvement</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0107348"/>
                  </a:ext>
                </a:extLst>
              </a:tr>
              <a:tr h="512403">
                <a:tc>
                  <a:txBody>
                    <a:bodyPr/>
                    <a:lstStyle/>
                    <a:p>
                      <a:pPr marL="0" indent="0" algn="ctr">
                        <a:buFont typeface="Wingdings" panose="05000000000000000000" pitchFamily="2" charset="2"/>
                        <a:buNone/>
                      </a:pPr>
                      <a:r>
                        <a:rPr lang="en-US" sz="1800" b="1" dirty="0">
                          <a:solidFill>
                            <a:schemeClr val="accent1"/>
                          </a:solidFill>
                          <a:effectLst/>
                        </a:rPr>
                        <a:t>6</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Help </a:t>
                      </a:r>
                      <a:r>
                        <a:rPr lang="en-US" sz="1400" b="1" dirty="0">
                          <a:solidFill>
                            <a:schemeClr val="tx1"/>
                          </a:solidFill>
                        </a:rPr>
                        <a:t>teacher preparation programs </a:t>
                      </a:r>
                      <a:r>
                        <a:rPr lang="en-US" sz="1400" b="0" dirty="0">
                          <a:solidFill>
                            <a:schemeClr val="tx1"/>
                          </a:solidFill>
                        </a:rPr>
                        <a:t>strengthe</a:t>
                      </a:r>
                      <a:r>
                        <a:rPr lang="en-US" sz="1400" b="0" baseline="0" dirty="0">
                          <a:solidFill>
                            <a:schemeClr val="tx1"/>
                          </a:solidFill>
                        </a:rPr>
                        <a:t>n DLL/EL course offerings and bilingual programs, and </a:t>
                      </a:r>
                      <a:r>
                        <a:rPr lang="en-US" sz="1400" b="0" dirty="0">
                          <a:solidFill>
                            <a:schemeClr val="tx1"/>
                          </a:solidFill>
                        </a:rPr>
                        <a:t>bolster emphasis on DLLs/ELs across their curricula and training</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9996451"/>
                  </a:ext>
                </a:extLst>
              </a:tr>
              <a:tr h="494723">
                <a:tc>
                  <a:txBody>
                    <a:bodyPr/>
                    <a:lstStyle/>
                    <a:p>
                      <a:pPr marL="0" indent="0" algn="ctr">
                        <a:buFont typeface="Wingdings" panose="05000000000000000000" pitchFamily="2" charset="2"/>
                        <a:buNone/>
                      </a:pPr>
                      <a:r>
                        <a:rPr lang="en-US" sz="1800" b="1" dirty="0">
                          <a:solidFill>
                            <a:schemeClr val="accent1"/>
                          </a:solidFill>
                          <a:effectLst/>
                        </a:rPr>
                        <a:t>7</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Establish a hub of research-based practices, models, tools and other relevant resources to inform the ongoing </a:t>
                      </a:r>
                      <a:r>
                        <a:rPr lang="en-US" sz="1400" b="1" dirty="0">
                          <a:solidFill>
                            <a:schemeClr val="tx1"/>
                          </a:solidFill>
                        </a:rPr>
                        <a:t>professional development </a:t>
                      </a:r>
                      <a:r>
                        <a:rPr lang="en-US" sz="1400" b="0" dirty="0">
                          <a:solidFill>
                            <a:schemeClr val="tx1"/>
                          </a:solidFill>
                        </a:rPr>
                        <a:t>of practitioners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4723">
                <a:tc>
                  <a:txBody>
                    <a:bodyPr/>
                    <a:lstStyle/>
                    <a:p>
                      <a:pPr marL="0" indent="0" algn="ctr">
                        <a:buFont typeface="Wingdings" panose="05000000000000000000" pitchFamily="2" charset="2"/>
                        <a:buNone/>
                      </a:pPr>
                      <a:r>
                        <a:rPr lang="en-US" sz="1800" b="1" dirty="0">
                          <a:solidFill>
                            <a:schemeClr val="accent1"/>
                          </a:solidFill>
                          <a:effectLst/>
                        </a:rPr>
                        <a:t>8</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Support</a:t>
                      </a:r>
                      <a:r>
                        <a:rPr lang="en-US" sz="1400" b="0" baseline="0" dirty="0">
                          <a:solidFill>
                            <a:schemeClr val="tx1"/>
                          </a:solidFill>
                        </a:rPr>
                        <a:t> </a:t>
                      </a:r>
                      <a:r>
                        <a:rPr lang="en-US" sz="1400" b="1" baseline="0" dirty="0">
                          <a:solidFill>
                            <a:schemeClr val="tx1"/>
                          </a:solidFill>
                        </a:rPr>
                        <a:t>alignment of ECE, K12 and higher education systems, particularly around data, </a:t>
                      </a:r>
                      <a:r>
                        <a:rPr lang="en-US" sz="1400" b="0" baseline="0" dirty="0">
                          <a:solidFill>
                            <a:schemeClr val="tx1"/>
                          </a:solidFill>
                        </a:rPr>
                        <a:t>to provide needed experiences and supports for DLLs/ELs along their trajectory</a:t>
                      </a:r>
                      <a:endParaRPr lang="en-US" sz="1400" b="1" dirty="0">
                        <a:solidFill>
                          <a:schemeClr val="tx1"/>
                        </a:solidFill>
                      </a:endParaRP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94723">
                <a:tc>
                  <a:txBody>
                    <a:bodyPr/>
                    <a:lstStyle/>
                    <a:p>
                      <a:pPr marL="0" indent="0" algn="ctr">
                        <a:buFont typeface="Wingdings" panose="05000000000000000000" pitchFamily="2" charset="2"/>
                        <a:buNone/>
                      </a:pPr>
                      <a:r>
                        <a:rPr lang="en-US" sz="1800" b="1" dirty="0">
                          <a:solidFill>
                            <a:schemeClr val="accent1"/>
                          </a:solidFill>
                          <a:effectLst/>
                        </a:rPr>
                        <a:t>9</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dirty="0">
                          <a:solidFill>
                            <a:schemeClr val="tx1"/>
                          </a:solidFill>
                        </a:rPr>
                        <a:t>Facilitate </a:t>
                      </a:r>
                      <a:r>
                        <a:rPr lang="en-US" sz="1400" b="1" dirty="0">
                          <a:solidFill>
                            <a:schemeClr val="tx1"/>
                          </a:solidFill>
                        </a:rPr>
                        <a:t>partnerships </a:t>
                      </a:r>
                      <a:r>
                        <a:rPr lang="en-US" sz="1400" b="0" dirty="0">
                          <a:solidFill>
                            <a:schemeClr val="tx1"/>
                          </a:solidFill>
                        </a:rPr>
                        <a:t>beyond the education sector to meet the holistic needs of families of DLLs/ELs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94723">
                <a:tc>
                  <a:txBody>
                    <a:bodyPr/>
                    <a:lstStyle/>
                    <a:p>
                      <a:pPr marL="0" indent="0" algn="ctr">
                        <a:buFont typeface="Wingdings" panose="05000000000000000000" pitchFamily="2" charset="2"/>
                        <a:buNone/>
                      </a:pPr>
                      <a:r>
                        <a:rPr lang="en-US" sz="1800" b="1" dirty="0">
                          <a:solidFill>
                            <a:schemeClr val="accent1"/>
                          </a:solidFill>
                          <a:effectLst/>
                        </a:rPr>
                        <a:t>10</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Enable foundations to </a:t>
                      </a:r>
                      <a:r>
                        <a:rPr lang="en-US" sz="1400" b="1" dirty="0">
                          <a:solidFill>
                            <a:schemeClr val="tx1"/>
                          </a:solidFill>
                        </a:rPr>
                        <a:t>stay informed </a:t>
                      </a:r>
                      <a:r>
                        <a:rPr lang="en-US" sz="1400" b="0" dirty="0">
                          <a:solidFill>
                            <a:schemeClr val="tx1"/>
                          </a:solidFill>
                        </a:rPr>
                        <a:t>on DLL/EL issues</a:t>
                      </a:r>
                      <a:r>
                        <a:rPr lang="en-US" sz="1400" b="0" baseline="0" dirty="0">
                          <a:solidFill>
                            <a:schemeClr val="tx1"/>
                          </a:solidFill>
                        </a:rPr>
                        <a:t>, </a:t>
                      </a:r>
                      <a:r>
                        <a:rPr lang="en-US" sz="1400" b="1" baseline="0" dirty="0">
                          <a:solidFill>
                            <a:schemeClr val="tx1"/>
                          </a:solidFill>
                        </a:rPr>
                        <a:t>learn</a:t>
                      </a:r>
                      <a:r>
                        <a:rPr lang="en-US" sz="1400" b="0" baseline="0" dirty="0">
                          <a:solidFill>
                            <a:schemeClr val="tx1"/>
                          </a:solidFill>
                        </a:rPr>
                        <a:t> from each other’s grants and apply </a:t>
                      </a:r>
                      <a:r>
                        <a:rPr lang="en-US" sz="1400" b="1" baseline="0" dirty="0">
                          <a:solidFill>
                            <a:schemeClr val="tx1"/>
                          </a:solidFill>
                        </a:rPr>
                        <a:t>models of </a:t>
                      </a:r>
                      <a:r>
                        <a:rPr lang="en-US" sz="1400" b="1" dirty="0">
                          <a:solidFill>
                            <a:schemeClr val="tx1"/>
                          </a:solidFill>
                        </a:rPr>
                        <a:t>funder collaboration </a:t>
                      </a:r>
                      <a:r>
                        <a:rPr lang="en-US" sz="1400" b="0" dirty="0">
                          <a:solidFill>
                            <a:schemeClr val="tx1"/>
                          </a:solidFill>
                        </a:rPr>
                        <a:t>to work</a:t>
                      </a:r>
                      <a:r>
                        <a:rPr lang="en-US" sz="1400" b="0" baseline="0" dirty="0">
                          <a:solidFill>
                            <a:schemeClr val="tx1"/>
                          </a:solidFill>
                        </a:rPr>
                        <a:t> on </a:t>
                      </a:r>
                      <a:r>
                        <a:rPr lang="en-US" sz="1400" b="0" dirty="0">
                          <a:solidFill>
                            <a:schemeClr val="tx1"/>
                          </a:solidFill>
                        </a:rPr>
                        <a:t>common goals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3" name="Rectangle 2"/>
          <p:cNvSpPr/>
          <p:nvPr/>
        </p:nvSpPr>
        <p:spPr>
          <a:xfrm rot="16200000">
            <a:off x="-298624" y="1859497"/>
            <a:ext cx="1564235" cy="447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Shaping Dialogue</a:t>
            </a:r>
          </a:p>
        </p:txBody>
      </p:sp>
      <p:sp>
        <p:nvSpPr>
          <p:cNvPr id="36" name="Rectangle 35"/>
          <p:cNvSpPr/>
          <p:nvPr/>
        </p:nvSpPr>
        <p:spPr>
          <a:xfrm rot="16200000">
            <a:off x="-525484" y="3688298"/>
            <a:ext cx="2017955" cy="447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Strengthening Practice</a:t>
            </a:r>
          </a:p>
        </p:txBody>
      </p:sp>
      <p:sp>
        <p:nvSpPr>
          <p:cNvPr id="37" name="Rectangle 36"/>
          <p:cNvSpPr/>
          <p:nvPr/>
        </p:nvSpPr>
        <p:spPr>
          <a:xfrm rot="16200000">
            <a:off x="-263917" y="5482391"/>
            <a:ext cx="1494820" cy="447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Building the Field</a:t>
            </a:r>
          </a:p>
        </p:txBody>
      </p:sp>
    </p:spTree>
    <p:extLst>
      <p:ext uri="{BB962C8B-B14F-4D97-AF65-F5344CB8AC3E}">
        <p14:creationId xmlns:p14="http://schemas.microsoft.com/office/powerpoint/2010/main" val="2983976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p:txBody>
          <a:bodyPr/>
          <a:lstStyle/>
          <a:p>
            <a:r>
              <a:rPr lang="en-US" dirty="0"/>
              <a:t>Recommendation 1: </a:t>
            </a:r>
            <a:r>
              <a:rPr lang="en-US" b="0" dirty="0"/>
              <a:t>Create a large-scale communications campaign to increase the public’s awareness of DLLs/ELs and build their demand for bilingualism</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chemeClr val="bg1"/>
                </a:solidFill>
              </a:rPr>
              <a:pPr/>
              <a:t>101</a:t>
            </a:fld>
            <a:endParaRPr lang="en-US" dirty="0">
              <a:solidFill>
                <a:schemeClr val="bg1"/>
              </a:solidFill>
            </a:endParaRPr>
          </a:p>
        </p:txBody>
      </p:sp>
      <p:sp>
        <p:nvSpPr>
          <p:cNvPr id="30" name="Rectangle 29">
            <a:extLst>
              <a:ext uri="{FF2B5EF4-FFF2-40B4-BE49-F238E27FC236}">
                <a16:creationId xmlns:a16="http://schemas.microsoft.com/office/drawing/2014/main" id="{46DD4741-D923-474F-96E3-F7DC4377B5F7}"/>
              </a:ext>
            </a:extLst>
          </p:cNvPr>
          <p:cNvSpPr/>
          <p:nvPr/>
        </p:nvSpPr>
        <p:spPr>
          <a:xfrm>
            <a:off x="259976" y="1568799"/>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31" name="Rectangle 30">
            <a:extLst>
              <a:ext uri="{FF2B5EF4-FFF2-40B4-BE49-F238E27FC236}">
                <a16:creationId xmlns:a16="http://schemas.microsoft.com/office/drawing/2014/main" id="{9EC02D20-1B46-4E1C-A65E-37D842C1BC1B}"/>
              </a:ext>
            </a:extLst>
          </p:cNvPr>
          <p:cNvSpPr/>
          <p:nvPr/>
        </p:nvSpPr>
        <p:spPr>
          <a:xfrm>
            <a:off x="4785359" y="1568799"/>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32" name="Rectangle 31">
            <a:extLst>
              <a:ext uri="{FF2B5EF4-FFF2-40B4-BE49-F238E27FC236}">
                <a16:creationId xmlns:a16="http://schemas.microsoft.com/office/drawing/2014/main" id="{F91DD20C-C03D-4F54-A7EB-9E00D4D91152}"/>
              </a:ext>
            </a:extLst>
          </p:cNvPr>
          <p:cNvSpPr/>
          <p:nvPr/>
        </p:nvSpPr>
        <p:spPr>
          <a:xfrm>
            <a:off x="259976" y="1995519"/>
            <a:ext cx="4114800" cy="24494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California has made significant policy shifts </a:t>
            </a:r>
            <a:r>
              <a:rPr lang="en-US" sz="1400" b="1" dirty="0">
                <a:solidFill>
                  <a:srgbClr val="56585C"/>
                </a:solidFill>
              </a:rPr>
              <a:t>embracing</a:t>
            </a:r>
            <a:r>
              <a:rPr lang="en-US" sz="1400" dirty="0">
                <a:solidFill>
                  <a:srgbClr val="56585C"/>
                </a:solidFill>
              </a:rPr>
              <a:t> </a:t>
            </a:r>
            <a:r>
              <a:rPr lang="en-US" sz="1400" b="1" dirty="0">
                <a:solidFill>
                  <a:srgbClr val="56585C"/>
                </a:solidFill>
              </a:rPr>
              <a:t>bilingualism as an asset</a:t>
            </a:r>
            <a:r>
              <a:rPr lang="en-US" sz="1400" dirty="0">
                <a:solidFill>
                  <a:srgbClr val="56585C"/>
                </a:solidFill>
              </a:rPr>
              <a:t>; to </a:t>
            </a:r>
            <a:r>
              <a:rPr lang="en-US" sz="1400" b="1" dirty="0">
                <a:solidFill>
                  <a:srgbClr val="56585C"/>
                </a:solidFill>
              </a:rPr>
              <a:t>ensure these shifts are deeply ingrained in state and local education systems</a:t>
            </a:r>
            <a:r>
              <a:rPr lang="en-US" sz="1400" dirty="0">
                <a:solidFill>
                  <a:srgbClr val="56585C"/>
                </a:solidFill>
              </a:rPr>
              <a:t>, the public needs to better understand why these shifts are important</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While experts generally perceive the shift toward bilingualism as positive, they express concerns that the </a:t>
            </a:r>
            <a:r>
              <a:rPr lang="en-US" sz="1400" b="1" dirty="0">
                <a:solidFill>
                  <a:srgbClr val="56585C"/>
                </a:solidFill>
              </a:rPr>
              <a:t>“biliteracy for all” movement could leave low-income DLLs/ELs of color further behind their peers and exacerbate equity gaps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Although the state adopted the </a:t>
            </a:r>
            <a:r>
              <a:rPr lang="en-US" sz="1400" b="1" dirty="0">
                <a:solidFill>
                  <a:srgbClr val="56585C"/>
                </a:solidFill>
              </a:rPr>
              <a:t>EL Roadmap</a:t>
            </a:r>
            <a:r>
              <a:rPr lang="en-US" sz="1400" dirty="0">
                <a:solidFill>
                  <a:srgbClr val="56585C"/>
                </a:solidFill>
              </a:rPr>
              <a:t>, there is </a:t>
            </a:r>
            <a:r>
              <a:rPr lang="en-US" sz="1400" b="1" dirty="0">
                <a:solidFill>
                  <a:srgbClr val="56585C"/>
                </a:solidFill>
              </a:rPr>
              <a:t>low awareness </a:t>
            </a:r>
            <a:r>
              <a:rPr lang="en-US" sz="1400" dirty="0">
                <a:solidFill>
                  <a:srgbClr val="56585C"/>
                </a:solidFill>
              </a:rPr>
              <a:t>of the policy and its implications for local systems and schools</a:t>
            </a:r>
          </a:p>
        </p:txBody>
      </p:sp>
      <p:sp>
        <p:nvSpPr>
          <p:cNvPr id="34" name="Rectangle 33">
            <a:extLst>
              <a:ext uri="{FF2B5EF4-FFF2-40B4-BE49-F238E27FC236}">
                <a16:creationId xmlns:a16="http://schemas.microsoft.com/office/drawing/2014/main" id="{7897A9E6-B475-4346-AA41-8212EB5F9C14}"/>
              </a:ext>
            </a:extLst>
          </p:cNvPr>
          <p:cNvSpPr/>
          <p:nvPr/>
        </p:nvSpPr>
        <p:spPr>
          <a:xfrm>
            <a:off x="4785359" y="1995519"/>
            <a:ext cx="4114800" cy="17743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Assess </a:t>
            </a:r>
            <a:r>
              <a:rPr lang="en-US" sz="1400" b="1" dirty="0">
                <a:solidFill>
                  <a:srgbClr val="56585C"/>
                </a:solidFill>
              </a:rPr>
              <a:t>what different audiences currently know</a:t>
            </a:r>
            <a:r>
              <a:rPr lang="en-US" sz="1400" dirty="0">
                <a:solidFill>
                  <a:srgbClr val="56585C"/>
                </a:solidFill>
              </a:rPr>
              <a:t>, which will likely vary across families, educators, policymakers, business leaders and others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Deepen understanding of </a:t>
            </a:r>
            <a:r>
              <a:rPr lang="en-US" sz="1400" b="1" dirty="0">
                <a:solidFill>
                  <a:srgbClr val="56585C"/>
                </a:solidFill>
              </a:rPr>
              <a:t>who are California’s DLLs/ELs</a:t>
            </a:r>
            <a:r>
              <a:rPr lang="en-US" sz="1400" dirty="0">
                <a:solidFill>
                  <a:srgbClr val="56585C"/>
                </a:solidFill>
              </a:rPr>
              <a:t> and their role in the future of the state, particularly given </a:t>
            </a:r>
            <a:r>
              <a:rPr lang="en-US" sz="1400" b="1" dirty="0">
                <a:solidFill>
                  <a:srgbClr val="56585C"/>
                </a:solidFill>
              </a:rPr>
              <a:t>ongoing</a:t>
            </a:r>
            <a:r>
              <a:rPr lang="en-US" sz="1400" dirty="0">
                <a:solidFill>
                  <a:srgbClr val="56585C"/>
                </a:solidFill>
              </a:rPr>
              <a:t> </a:t>
            </a:r>
            <a:r>
              <a:rPr lang="en-US" sz="1400" b="1" dirty="0">
                <a:solidFill>
                  <a:srgbClr val="56585C"/>
                </a:solidFill>
              </a:rPr>
              <a:t>demographic changes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Engage </a:t>
            </a:r>
            <a:r>
              <a:rPr lang="en-US" sz="1400" b="1" dirty="0">
                <a:solidFill>
                  <a:srgbClr val="56585C"/>
                </a:solidFill>
              </a:rPr>
              <a:t>allies</a:t>
            </a:r>
            <a:r>
              <a:rPr lang="en-US" sz="1400" dirty="0">
                <a:solidFill>
                  <a:srgbClr val="56585C"/>
                </a:solidFill>
              </a:rPr>
              <a:t> </a:t>
            </a:r>
            <a:r>
              <a:rPr lang="en-US" sz="1400" b="1" dirty="0">
                <a:solidFill>
                  <a:srgbClr val="56585C"/>
                </a:solidFill>
              </a:rPr>
              <a:t>in multiple sectors </a:t>
            </a:r>
            <a:r>
              <a:rPr lang="en-US" sz="1400" dirty="0">
                <a:solidFill>
                  <a:srgbClr val="56585C"/>
                </a:solidFill>
              </a:rPr>
              <a:t>(e.g., business) to carry message and help them understand </a:t>
            </a:r>
            <a:r>
              <a:rPr lang="en-US" sz="1400" b="1" dirty="0">
                <a:solidFill>
                  <a:srgbClr val="56585C"/>
                </a:solidFill>
              </a:rPr>
              <a:t>how DLL/EL issues intersect with their own issue areas </a:t>
            </a:r>
          </a:p>
        </p:txBody>
      </p:sp>
      <p:sp>
        <p:nvSpPr>
          <p:cNvPr id="17" name="Rectangle 16">
            <a:extLst>
              <a:ext uri="{FF2B5EF4-FFF2-40B4-BE49-F238E27FC236}">
                <a16:creationId xmlns:a16="http://schemas.microsoft.com/office/drawing/2014/main" id="{F4739502-D576-4B78-941B-97694A8FA910}"/>
              </a:ext>
            </a:extLst>
          </p:cNvPr>
          <p:cNvSpPr/>
          <p:nvPr/>
        </p:nvSpPr>
        <p:spPr>
          <a:xfrm>
            <a:off x="4785359" y="4248692"/>
            <a:ext cx="4114800" cy="243491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2"/>
              </a:rPr>
              <a:t>#SchoolsNotPrisons</a:t>
            </a:r>
            <a:r>
              <a:rPr lang="en-US" sz="1400" b="1" dirty="0">
                <a:solidFill>
                  <a:srgbClr val="56585C"/>
                </a:solidFill>
              </a:rPr>
              <a:t> campaign           </a:t>
            </a:r>
            <a:r>
              <a:rPr lang="en-US" sz="1400" dirty="0">
                <a:solidFill>
                  <a:srgbClr val="56585C"/>
                </a:solidFill>
              </a:rPr>
              <a:t>supported by </a:t>
            </a:r>
            <a:r>
              <a:rPr lang="en-US" sz="1400" dirty="0">
                <a:solidFill>
                  <a:srgbClr val="56585C"/>
                </a:solidFill>
                <a:hlinkClick r:id="rId3"/>
              </a:rPr>
              <a:t>The California Endowment</a:t>
            </a:r>
            <a:endParaRPr lang="en-US" sz="1400"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Mobilized activists to raise public awareness about </a:t>
            </a:r>
            <a:r>
              <a:rPr lang="en-US" sz="1400" b="1" dirty="0">
                <a:solidFill>
                  <a:srgbClr val="56585C"/>
                </a:solidFill>
              </a:rPr>
              <a:t>school-to-prison pipeline </a:t>
            </a:r>
            <a:r>
              <a:rPr lang="en-US" sz="1400" dirty="0">
                <a:solidFill>
                  <a:srgbClr val="56585C"/>
                </a:solidFill>
              </a:rPr>
              <a:t>in communities of color, and California’s </a:t>
            </a:r>
            <a:r>
              <a:rPr lang="en-US" sz="1400" b="1" dirty="0">
                <a:solidFill>
                  <a:srgbClr val="56585C"/>
                </a:solidFill>
              </a:rPr>
              <a:t>spending on prisons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Became </a:t>
            </a:r>
            <a:r>
              <a:rPr lang="en-US" sz="1400" b="1" dirty="0">
                <a:solidFill>
                  <a:srgbClr val="56585C"/>
                </a:solidFill>
              </a:rPr>
              <a:t>“</a:t>
            </a:r>
            <a:r>
              <a:rPr lang="en-US" sz="1400" b="1" dirty="0">
                <a:solidFill>
                  <a:srgbClr val="56585C"/>
                </a:solidFill>
                <a:hlinkClick r:id="rId4"/>
              </a:rPr>
              <a:t>favorite rallying cry for criminal justice reformers</a:t>
            </a:r>
            <a:r>
              <a:rPr lang="en-US" sz="1400" b="1" dirty="0">
                <a:solidFill>
                  <a:srgbClr val="56585C"/>
                </a:solidFill>
              </a:rPr>
              <a:t>” </a:t>
            </a:r>
            <a:r>
              <a:rPr lang="en-US" sz="1400" dirty="0">
                <a:solidFill>
                  <a:srgbClr val="56585C"/>
                </a:solidFill>
              </a:rPr>
              <a:t>and </a:t>
            </a:r>
            <a:r>
              <a:rPr lang="en-US" sz="1400" b="1" dirty="0">
                <a:solidFill>
                  <a:srgbClr val="56585C"/>
                </a:solidFill>
              </a:rPr>
              <a:t>informed policy discussions </a:t>
            </a:r>
            <a:r>
              <a:rPr lang="en-US" sz="1400" dirty="0">
                <a:solidFill>
                  <a:srgbClr val="56585C"/>
                </a:solidFill>
              </a:rPr>
              <a:t>about education funding, including a bill by former Assemblyman Tony Thurmond, now the State Superintendent of Public Instruction</a:t>
            </a:r>
          </a:p>
        </p:txBody>
      </p:sp>
      <p:sp>
        <p:nvSpPr>
          <p:cNvPr id="19" name="Rectangular Callout 21">
            <a:extLst>
              <a:ext uri="{FF2B5EF4-FFF2-40B4-BE49-F238E27FC236}">
                <a16:creationId xmlns:a16="http://schemas.microsoft.com/office/drawing/2014/main" id="{46EF5640-FB1D-41D5-8B92-E93C115D0E7C}"/>
              </a:ext>
            </a:extLst>
          </p:cNvPr>
          <p:cNvSpPr/>
          <p:nvPr/>
        </p:nvSpPr>
        <p:spPr>
          <a:xfrm>
            <a:off x="259976" y="5269585"/>
            <a:ext cx="4114800" cy="901348"/>
          </a:xfrm>
          <a:prstGeom prst="wedgeRectCallout">
            <a:avLst>
              <a:gd name="adj1" fmla="val -30091"/>
              <a:gd name="adj2" fmla="val 5755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“There needs to be a </a:t>
            </a:r>
            <a:r>
              <a:rPr lang="en-US" sz="1400" b="1" i="1" dirty="0">
                <a:solidFill>
                  <a:srgbClr val="56585C"/>
                </a:solidFill>
              </a:rPr>
              <a:t>communications campaign to reach families </a:t>
            </a:r>
            <a:r>
              <a:rPr lang="en-US" sz="1400" i="1" dirty="0">
                <a:solidFill>
                  <a:srgbClr val="56585C"/>
                </a:solidFill>
              </a:rPr>
              <a:t>through multiple media outlets. We have social media, television, print, etc.” —</a:t>
            </a:r>
            <a:r>
              <a:rPr lang="en-US" sz="1400" dirty="0">
                <a:solidFill>
                  <a:srgbClr val="56585C"/>
                </a:solidFill>
              </a:rPr>
              <a:t>Advocate</a:t>
            </a:r>
          </a:p>
        </p:txBody>
      </p:sp>
      <p:pic>
        <p:nvPicPr>
          <p:cNvPr id="1026" name="Picture 2" descr="Schools Not Prisons">
            <a:extLst>
              <a:ext uri="{FF2B5EF4-FFF2-40B4-BE49-F238E27FC236}">
                <a16:creationId xmlns:a16="http://schemas.microsoft.com/office/drawing/2014/main" id="{4294CAB4-45AD-4528-A4F0-B5D26BEF885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265" b="20114"/>
          <a:stretch/>
        </p:blipFill>
        <p:spPr bwMode="auto">
          <a:xfrm>
            <a:off x="8300083" y="4296316"/>
            <a:ext cx="545950"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84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2: </a:t>
            </a:r>
            <a:r>
              <a:rPr lang="en-US" b="0" dirty="0"/>
              <a:t>Build the parent/community engagement sector’s capacity to support parents of DLLs/ELs, strengthen local advocacy and cultivate local champions on DLL/EL issues</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rgbClr val="A9A9A9"/>
                </a:solidFill>
              </a:rPr>
              <a:pPr/>
              <a:t>102</a:t>
            </a:fld>
            <a:endParaRPr lang="en-US" dirty="0">
              <a:solidFill>
                <a:srgbClr val="A9A9A9"/>
              </a:solidFill>
            </a:endParaRPr>
          </a:p>
        </p:txBody>
      </p:sp>
      <p:sp>
        <p:nvSpPr>
          <p:cNvPr id="21" name="Rectangular Callout 20"/>
          <p:cNvSpPr/>
          <p:nvPr/>
        </p:nvSpPr>
        <p:spPr>
          <a:xfrm>
            <a:off x="259976" y="5382704"/>
            <a:ext cx="4114800" cy="1017721"/>
          </a:xfrm>
          <a:prstGeom prst="wedgeRectCallout">
            <a:avLst>
              <a:gd name="adj1" fmla="val 31671"/>
              <a:gd name="adj2" fmla="val 5589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“It’s important for </a:t>
            </a:r>
            <a:r>
              <a:rPr lang="en-US" sz="1400" b="1" i="1" dirty="0">
                <a:solidFill>
                  <a:srgbClr val="56585C"/>
                </a:solidFill>
              </a:rPr>
              <a:t>parents</a:t>
            </a:r>
            <a:r>
              <a:rPr lang="en-US" sz="1400" i="1" dirty="0">
                <a:solidFill>
                  <a:srgbClr val="56585C"/>
                </a:solidFill>
              </a:rPr>
              <a:t> to understand that being an EL means they will have better access to curriculum and schools can better support their child so they can gain proficiency.” —</a:t>
            </a:r>
            <a:r>
              <a:rPr lang="en-US" sz="1400" dirty="0">
                <a:solidFill>
                  <a:srgbClr val="56585C"/>
                </a:solidFill>
              </a:rPr>
              <a:t>Policy Leader</a:t>
            </a:r>
          </a:p>
        </p:txBody>
      </p:sp>
      <p:sp>
        <p:nvSpPr>
          <p:cNvPr id="22" name="Rectangular Callout 21"/>
          <p:cNvSpPr/>
          <p:nvPr/>
        </p:nvSpPr>
        <p:spPr>
          <a:xfrm>
            <a:off x="259976" y="4422298"/>
            <a:ext cx="4114800" cy="753017"/>
          </a:xfrm>
          <a:prstGeom prst="wedgeRectCallout">
            <a:avLst>
              <a:gd name="adj1" fmla="val -30091"/>
              <a:gd name="adj2" fmla="val 5755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“Communications for </a:t>
            </a:r>
            <a:r>
              <a:rPr lang="en-US" sz="1400" b="1" i="1" dirty="0">
                <a:solidFill>
                  <a:srgbClr val="56585C"/>
                </a:solidFill>
              </a:rPr>
              <a:t>community members and advocates</a:t>
            </a:r>
            <a:r>
              <a:rPr lang="en-US" sz="1400" i="1" dirty="0">
                <a:solidFill>
                  <a:srgbClr val="56585C"/>
                </a:solidFill>
              </a:rPr>
              <a:t> is critical [so] they are informed and can </a:t>
            </a:r>
            <a:r>
              <a:rPr lang="en-US" sz="1400" b="1" i="1" dirty="0">
                <a:solidFill>
                  <a:srgbClr val="56585C"/>
                </a:solidFill>
              </a:rPr>
              <a:t>push at the local level</a:t>
            </a:r>
            <a:r>
              <a:rPr lang="en-US" sz="1400" i="1" dirty="0">
                <a:solidFill>
                  <a:srgbClr val="56585C"/>
                </a:solidFill>
              </a:rPr>
              <a:t>.” —</a:t>
            </a:r>
            <a:r>
              <a:rPr lang="en-US" sz="1400" dirty="0">
                <a:solidFill>
                  <a:srgbClr val="56585C"/>
                </a:solidFill>
              </a:rPr>
              <a:t>Advocate</a:t>
            </a:r>
          </a:p>
        </p:txBody>
      </p:sp>
      <p:sp>
        <p:nvSpPr>
          <p:cNvPr id="16" name="Rectangle 15">
            <a:extLst>
              <a:ext uri="{FF2B5EF4-FFF2-40B4-BE49-F238E27FC236}">
                <a16:creationId xmlns:a16="http://schemas.microsoft.com/office/drawing/2014/main" id="{A804D3D8-E8FC-4C6C-8E64-31100621CF0C}"/>
              </a:ext>
            </a:extLst>
          </p:cNvPr>
          <p:cNvSpPr/>
          <p:nvPr/>
        </p:nvSpPr>
        <p:spPr>
          <a:xfrm>
            <a:off x="259976" y="1521664"/>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9" name="Rectangle 18">
            <a:extLst>
              <a:ext uri="{FF2B5EF4-FFF2-40B4-BE49-F238E27FC236}">
                <a16:creationId xmlns:a16="http://schemas.microsoft.com/office/drawing/2014/main" id="{CBE9BA9F-9D47-401B-A753-DFA6ABB199FF}"/>
              </a:ext>
            </a:extLst>
          </p:cNvPr>
          <p:cNvSpPr/>
          <p:nvPr/>
        </p:nvSpPr>
        <p:spPr>
          <a:xfrm>
            <a:off x="4785359" y="1521664"/>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23" name="Rectangle 22">
            <a:extLst>
              <a:ext uri="{FF2B5EF4-FFF2-40B4-BE49-F238E27FC236}">
                <a16:creationId xmlns:a16="http://schemas.microsoft.com/office/drawing/2014/main" id="{BF6B38D8-76BB-4415-AE96-40A3F6B188D0}"/>
              </a:ext>
            </a:extLst>
          </p:cNvPr>
          <p:cNvSpPr/>
          <p:nvPr/>
        </p:nvSpPr>
        <p:spPr>
          <a:xfrm>
            <a:off x="259976" y="1948384"/>
            <a:ext cx="4114800" cy="20708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In the </a:t>
            </a:r>
            <a:r>
              <a:rPr lang="en-US" sz="1400" b="1" dirty="0">
                <a:solidFill>
                  <a:srgbClr val="56585C"/>
                </a:solidFill>
              </a:rPr>
              <a:t>Local Control and Accountability Plan (LCAP) </a:t>
            </a:r>
            <a:r>
              <a:rPr lang="en-US" sz="1400" dirty="0">
                <a:solidFill>
                  <a:srgbClr val="56585C"/>
                </a:solidFill>
              </a:rPr>
              <a:t>process, parents can </a:t>
            </a:r>
            <a:r>
              <a:rPr lang="en-US" sz="1400" b="1" dirty="0">
                <a:solidFill>
                  <a:srgbClr val="56585C"/>
                </a:solidFill>
              </a:rPr>
              <a:t>inform budget decisions </a:t>
            </a:r>
            <a:r>
              <a:rPr lang="en-US" sz="1400" dirty="0">
                <a:solidFill>
                  <a:srgbClr val="56585C"/>
                </a:solidFill>
              </a:rPr>
              <a:t>and </a:t>
            </a:r>
            <a:r>
              <a:rPr lang="en-US" sz="1400" b="1" dirty="0">
                <a:solidFill>
                  <a:srgbClr val="56585C"/>
                </a:solidFill>
              </a:rPr>
              <a:t>hold leaders accountable for outcomes</a:t>
            </a:r>
            <a:r>
              <a:rPr lang="en-US" sz="1400" dirty="0">
                <a:solidFill>
                  <a:srgbClr val="56585C"/>
                </a:solidFill>
              </a:rPr>
              <a:t>; recent research found </a:t>
            </a:r>
            <a:r>
              <a:rPr lang="en-US" sz="1400" dirty="0">
                <a:solidFill>
                  <a:srgbClr val="56585C"/>
                </a:solidFill>
                <a:hlinkClick r:id="rId2"/>
              </a:rPr>
              <a:t>promising district practices</a:t>
            </a:r>
            <a:r>
              <a:rPr lang="en-US" sz="1400" dirty="0">
                <a:solidFill>
                  <a:srgbClr val="56585C"/>
                </a:solidFill>
              </a:rPr>
              <a:t> for </a:t>
            </a:r>
            <a:r>
              <a:rPr lang="en-US" sz="1400" dirty="0">
                <a:solidFill>
                  <a:srgbClr val="56585C"/>
                </a:solidFill>
                <a:hlinkClick r:id="rId3"/>
              </a:rPr>
              <a:t>engaging community members</a:t>
            </a:r>
            <a:r>
              <a:rPr lang="en-US" sz="1400" dirty="0">
                <a:solidFill>
                  <a:srgbClr val="56585C"/>
                </a:solidFill>
              </a:rPr>
              <a:t> in this process</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b="1" dirty="0">
                <a:solidFill>
                  <a:srgbClr val="56585C"/>
                </a:solidFill>
              </a:rPr>
              <a:t>Parents of DLLs/ELs</a:t>
            </a:r>
            <a:r>
              <a:rPr lang="en-US" sz="1400" dirty="0">
                <a:solidFill>
                  <a:srgbClr val="56585C"/>
                </a:solidFill>
              </a:rPr>
              <a:t> need help to understand how </a:t>
            </a:r>
            <a:r>
              <a:rPr lang="en-US" sz="1400" b="1" dirty="0">
                <a:solidFill>
                  <a:srgbClr val="56585C"/>
                </a:solidFill>
              </a:rPr>
              <a:t>policies affect their children</a:t>
            </a:r>
            <a:r>
              <a:rPr lang="en-US" sz="1400" dirty="0">
                <a:solidFill>
                  <a:srgbClr val="56585C"/>
                </a:solidFill>
              </a:rPr>
              <a:t>; in general, these parents as a group are </a:t>
            </a:r>
            <a:r>
              <a:rPr lang="en-US" sz="1400" b="1" dirty="0">
                <a:solidFill>
                  <a:srgbClr val="56585C"/>
                </a:solidFill>
              </a:rPr>
              <a:t>less likely to be engaged </a:t>
            </a:r>
            <a:r>
              <a:rPr lang="en-US" sz="1400" dirty="0">
                <a:solidFill>
                  <a:srgbClr val="56585C"/>
                </a:solidFill>
              </a:rPr>
              <a:t>by districts during the LCAP process</a:t>
            </a:r>
          </a:p>
        </p:txBody>
      </p:sp>
      <p:sp>
        <p:nvSpPr>
          <p:cNvPr id="24" name="Rectangle 23">
            <a:extLst>
              <a:ext uri="{FF2B5EF4-FFF2-40B4-BE49-F238E27FC236}">
                <a16:creationId xmlns:a16="http://schemas.microsoft.com/office/drawing/2014/main" id="{D4F253F3-0641-4934-B9F3-B78C20CBDA10}"/>
              </a:ext>
            </a:extLst>
          </p:cNvPr>
          <p:cNvSpPr/>
          <p:nvPr/>
        </p:nvSpPr>
        <p:spPr>
          <a:xfrm>
            <a:off x="4785359" y="1948384"/>
            <a:ext cx="4114800" cy="23891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Examine the </a:t>
            </a:r>
            <a:r>
              <a:rPr lang="en-US" sz="1400" b="1" dirty="0">
                <a:solidFill>
                  <a:srgbClr val="56585C"/>
                </a:solidFill>
              </a:rPr>
              <a:t>sector of parent/community engagement</a:t>
            </a:r>
            <a:r>
              <a:rPr lang="en-US" sz="1400" dirty="0">
                <a:solidFill>
                  <a:srgbClr val="56585C"/>
                </a:solidFill>
              </a:rPr>
              <a:t> and identify local organizations well-positioned to </a:t>
            </a:r>
            <a:r>
              <a:rPr lang="en-US" sz="1400" b="1" dirty="0">
                <a:solidFill>
                  <a:srgbClr val="56585C"/>
                </a:solidFill>
              </a:rPr>
              <a:t>infuse a focus on DLL/EL issues into their communications and engagement work</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Build and grow </a:t>
            </a:r>
            <a:r>
              <a:rPr lang="en-US" sz="1400" b="1" dirty="0">
                <a:solidFill>
                  <a:srgbClr val="56585C"/>
                </a:solidFill>
              </a:rPr>
              <a:t>cadres of parent champions</a:t>
            </a:r>
            <a:r>
              <a:rPr lang="en-US" sz="1400" dirty="0">
                <a:solidFill>
                  <a:srgbClr val="56585C"/>
                </a:solidFill>
              </a:rPr>
              <a:t>, cultivate their </a:t>
            </a:r>
            <a:r>
              <a:rPr lang="en-US" sz="1400" b="1" dirty="0">
                <a:solidFill>
                  <a:srgbClr val="56585C"/>
                </a:solidFill>
              </a:rPr>
              <a:t>advocacy capacity</a:t>
            </a:r>
            <a:r>
              <a:rPr lang="en-US" sz="1400" dirty="0">
                <a:solidFill>
                  <a:srgbClr val="56585C"/>
                </a:solidFill>
              </a:rPr>
              <a:t>, and connect them to </a:t>
            </a:r>
            <a:r>
              <a:rPr lang="en-US" sz="1400" b="1" dirty="0">
                <a:solidFill>
                  <a:srgbClr val="56585C"/>
                </a:solidFill>
              </a:rPr>
              <a:t>local and state-level advocates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Consider ways to align with </a:t>
            </a:r>
            <a:r>
              <a:rPr lang="en-US" sz="1400" b="1" dirty="0">
                <a:solidFill>
                  <a:srgbClr val="56585C"/>
                </a:solidFill>
              </a:rPr>
              <a:t>existing parent and community mobilization efforts </a:t>
            </a:r>
            <a:r>
              <a:rPr lang="en-US" sz="1400" dirty="0">
                <a:solidFill>
                  <a:srgbClr val="56585C"/>
                </a:solidFill>
              </a:rPr>
              <a:t>on key issues affecting parents of DLLs/ELs (e.g., poverty)</a:t>
            </a:r>
          </a:p>
          <a:p>
            <a:pPr marL="285750" indent="-285750">
              <a:spcAft>
                <a:spcPts val="600"/>
              </a:spcAft>
              <a:buClr>
                <a:schemeClr val="accent4"/>
              </a:buClr>
              <a:buFont typeface="Wingdings" panose="05000000000000000000" pitchFamily="2" charset="2"/>
              <a:buChar char="§"/>
            </a:pPr>
            <a:endParaRPr lang="en-US" sz="1400" dirty="0">
              <a:solidFill>
                <a:srgbClr val="56585C"/>
              </a:solidFill>
            </a:endParaRPr>
          </a:p>
        </p:txBody>
      </p:sp>
      <p:sp>
        <p:nvSpPr>
          <p:cNvPr id="3" name="Rectangle 2">
            <a:extLst>
              <a:ext uri="{FF2B5EF4-FFF2-40B4-BE49-F238E27FC236}">
                <a16:creationId xmlns:a16="http://schemas.microsoft.com/office/drawing/2014/main" id="{3838DAA8-0B2D-469B-B89C-622360341D49}"/>
              </a:ext>
            </a:extLst>
          </p:cNvPr>
          <p:cNvSpPr/>
          <p:nvPr/>
        </p:nvSpPr>
        <p:spPr>
          <a:xfrm>
            <a:off x="4785359" y="4421336"/>
            <a:ext cx="4114800" cy="197908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4"/>
              </a:rPr>
              <a:t>Parent Institute for Quality Education (PIQE)</a:t>
            </a:r>
            <a:r>
              <a:rPr lang="en-US" sz="1400" b="1" dirty="0">
                <a:solidFill>
                  <a:srgbClr val="56585C"/>
                </a:solidFill>
              </a:rPr>
              <a:t> model of engagement</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Convenes parents locally for multi-week </a:t>
            </a:r>
            <a:r>
              <a:rPr lang="en-US" sz="1400" b="1" dirty="0">
                <a:solidFill>
                  <a:srgbClr val="56585C"/>
                </a:solidFill>
              </a:rPr>
              <a:t>educational workshops</a:t>
            </a:r>
            <a:r>
              <a:rPr lang="en-US" sz="1400" dirty="0">
                <a:solidFill>
                  <a:srgbClr val="56585C"/>
                </a:solidFill>
              </a:rPr>
              <a:t> and other trainings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Combines </a:t>
            </a:r>
            <a:r>
              <a:rPr lang="en-US" sz="1400" b="1" dirty="0">
                <a:solidFill>
                  <a:srgbClr val="56585C"/>
                </a:solidFill>
              </a:rPr>
              <a:t>knowledge-building</a:t>
            </a:r>
            <a:r>
              <a:rPr lang="en-US" sz="1400" dirty="0">
                <a:solidFill>
                  <a:srgbClr val="56585C"/>
                </a:solidFill>
              </a:rPr>
              <a:t> (to inform parents about how the public education system works) and </a:t>
            </a:r>
            <a:r>
              <a:rPr lang="en-US" sz="1400" b="1" dirty="0">
                <a:solidFill>
                  <a:srgbClr val="56585C"/>
                </a:solidFill>
              </a:rPr>
              <a:t>leadership development </a:t>
            </a:r>
            <a:r>
              <a:rPr lang="en-US" sz="1400" dirty="0">
                <a:solidFill>
                  <a:srgbClr val="56585C"/>
                </a:solidFill>
              </a:rPr>
              <a:t>(to help parents understand how they can take action)</a:t>
            </a:r>
          </a:p>
        </p:txBody>
      </p:sp>
      <p:pic>
        <p:nvPicPr>
          <p:cNvPr id="2056" name="Picture 8" descr="Related image">
            <a:extLst>
              <a:ext uri="{FF2B5EF4-FFF2-40B4-BE49-F238E27FC236}">
                <a16:creationId xmlns:a16="http://schemas.microsoft.com/office/drawing/2014/main" id="{CD6F95DA-6B06-4D36-BCFA-10D50E3418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7527" y="442601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9885" y="6468127"/>
            <a:ext cx="6760274" cy="274320"/>
          </a:xfrm>
          <a:prstGeom prst="rect">
            <a:avLst/>
          </a:prstGeom>
          <a:noFill/>
        </p:spPr>
        <p:txBody>
          <a:bodyPr wrap="square" lIns="0" tIns="0" rIns="0" bIns="0" rtlCol="0">
            <a:noAutofit/>
          </a:bodyPr>
          <a:lstStyle/>
          <a:p>
            <a:pPr defTabSz="457200"/>
            <a:r>
              <a:rPr lang="en-US" sz="1050" i="1" dirty="0">
                <a:solidFill>
                  <a:srgbClr val="56585C"/>
                </a:solidFill>
              </a:rPr>
              <a:t>Note: </a:t>
            </a:r>
            <a:r>
              <a:rPr lang="en-US" sz="1050" dirty="0">
                <a:solidFill>
                  <a:srgbClr val="56585C"/>
                </a:solidFill>
              </a:rPr>
              <a:t>Starting in 2019, CCEE is co-leading </a:t>
            </a:r>
            <a:r>
              <a:rPr lang="en-US" sz="1050" dirty="0">
                <a:solidFill>
                  <a:srgbClr val="56585C"/>
                </a:solidFill>
                <a:hlinkClick r:id="rId6"/>
              </a:rPr>
              <a:t>a five-year community engagement initiative </a:t>
            </a:r>
            <a:r>
              <a:rPr lang="en-US" sz="1050" dirty="0">
                <a:solidFill>
                  <a:srgbClr val="56585C"/>
                </a:solidFill>
              </a:rPr>
              <a:t>to build the capacity of districts to engage communities by networking districts with each other, and identifying and sharing effective practices</a:t>
            </a:r>
          </a:p>
        </p:txBody>
      </p:sp>
    </p:spTree>
    <p:extLst>
      <p:ext uri="{BB962C8B-B14F-4D97-AF65-F5344CB8AC3E}">
        <p14:creationId xmlns:p14="http://schemas.microsoft.com/office/powerpoint/2010/main" val="3384405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3: </a:t>
            </a:r>
            <a:r>
              <a:rPr lang="en-US" b="0" dirty="0"/>
              <a:t>Develop and pursue a state advocacy strategy that coordinates the field’s advocacy efforts around a shared vision from ECE to postsecondary</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rgbClr val="A9A9A9"/>
                </a:solidFill>
              </a:rPr>
              <a:pPr/>
              <a:t>103</a:t>
            </a:fld>
            <a:endParaRPr lang="en-US" dirty="0">
              <a:solidFill>
                <a:srgbClr val="A9A9A9"/>
              </a:solidFill>
            </a:endParaRPr>
          </a:p>
        </p:txBody>
      </p:sp>
      <p:sp>
        <p:nvSpPr>
          <p:cNvPr id="20" name="Rectangular Callout 19"/>
          <p:cNvSpPr/>
          <p:nvPr/>
        </p:nvSpPr>
        <p:spPr>
          <a:xfrm>
            <a:off x="264009" y="5636988"/>
            <a:ext cx="4114800" cy="778759"/>
          </a:xfrm>
          <a:prstGeom prst="wedgeRectCallout">
            <a:avLst>
              <a:gd name="adj1" fmla="val 31938"/>
              <a:gd name="adj2" fmla="val 5847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“We have a new </a:t>
            </a:r>
            <a:r>
              <a:rPr lang="en-US" sz="1400" b="1" i="1" dirty="0">
                <a:solidFill>
                  <a:srgbClr val="56585C"/>
                </a:solidFill>
              </a:rPr>
              <a:t>Governor and State Superintendent</a:t>
            </a:r>
            <a:r>
              <a:rPr lang="en-US" sz="1400" i="1" dirty="0">
                <a:solidFill>
                  <a:srgbClr val="56585C"/>
                </a:solidFill>
              </a:rPr>
              <a:t>. There needs to be a lot of education…to make sure they are really aware.” —</a:t>
            </a:r>
            <a:r>
              <a:rPr lang="en-US" sz="1400" dirty="0">
                <a:solidFill>
                  <a:srgbClr val="56585C"/>
                </a:solidFill>
              </a:rPr>
              <a:t>Advocate </a:t>
            </a:r>
          </a:p>
        </p:txBody>
      </p:sp>
      <p:sp>
        <p:nvSpPr>
          <p:cNvPr id="21" name="Rectangular Callout 20"/>
          <p:cNvSpPr/>
          <p:nvPr/>
        </p:nvSpPr>
        <p:spPr>
          <a:xfrm>
            <a:off x="259976" y="4646848"/>
            <a:ext cx="4114800" cy="801846"/>
          </a:xfrm>
          <a:prstGeom prst="wedgeRectCallout">
            <a:avLst>
              <a:gd name="adj1" fmla="val -16758"/>
              <a:gd name="adj2" fmla="val 630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“On the budget side, we </a:t>
            </a:r>
            <a:r>
              <a:rPr lang="en-US" sz="1400" b="1" i="1" dirty="0">
                <a:solidFill>
                  <a:srgbClr val="56585C"/>
                </a:solidFill>
              </a:rPr>
              <a:t>started speaking with one voice and advocating together</a:t>
            </a:r>
            <a:r>
              <a:rPr lang="en-US" sz="1400" i="1" dirty="0">
                <a:solidFill>
                  <a:srgbClr val="56585C"/>
                </a:solidFill>
              </a:rPr>
              <a:t>.</a:t>
            </a:r>
            <a:r>
              <a:rPr lang="en-US" sz="1400" b="1" i="1" dirty="0">
                <a:solidFill>
                  <a:srgbClr val="56585C"/>
                </a:solidFill>
              </a:rPr>
              <a:t> </a:t>
            </a:r>
            <a:r>
              <a:rPr lang="en-US" sz="1400" i="1" dirty="0">
                <a:solidFill>
                  <a:srgbClr val="56585C"/>
                </a:solidFill>
              </a:rPr>
              <a:t>We need to carry that into policy and build a </a:t>
            </a:r>
            <a:r>
              <a:rPr lang="en-US" sz="1400" b="1" i="1" dirty="0">
                <a:solidFill>
                  <a:srgbClr val="56585C"/>
                </a:solidFill>
              </a:rPr>
              <a:t>strong coalition</a:t>
            </a:r>
            <a:r>
              <a:rPr lang="en-US" sz="1400" i="1" dirty="0">
                <a:solidFill>
                  <a:srgbClr val="56585C"/>
                </a:solidFill>
              </a:rPr>
              <a:t>.”—</a:t>
            </a:r>
            <a:r>
              <a:rPr lang="en-US" sz="1400" dirty="0">
                <a:solidFill>
                  <a:srgbClr val="56585C"/>
                </a:solidFill>
              </a:rPr>
              <a:t>Advocate</a:t>
            </a:r>
          </a:p>
        </p:txBody>
      </p:sp>
      <p:sp>
        <p:nvSpPr>
          <p:cNvPr id="14" name="Rectangle 13">
            <a:extLst>
              <a:ext uri="{FF2B5EF4-FFF2-40B4-BE49-F238E27FC236}">
                <a16:creationId xmlns:a16="http://schemas.microsoft.com/office/drawing/2014/main" id="{F8BD41E5-374D-4C45-9504-4145B46D507E}"/>
              </a:ext>
            </a:extLst>
          </p:cNvPr>
          <p:cNvSpPr/>
          <p:nvPr/>
        </p:nvSpPr>
        <p:spPr>
          <a:xfrm>
            <a:off x="259976" y="1511049"/>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785359" y="1511049"/>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59976" y="1937769"/>
            <a:ext cx="4114800" cy="17386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b="1" dirty="0">
                <a:solidFill>
                  <a:srgbClr val="56585C"/>
                </a:solidFill>
              </a:rPr>
              <a:t>Recent state policy changes </a:t>
            </a:r>
            <a:r>
              <a:rPr lang="en-US" sz="1400" dirty="0">
                <a:solidFill>
                  <a:srgbClr val="56585C"/>
                </a:solidFill>
              </a:rPr>
              <a:t>create opportunities for a </a:t>
            </a:r>
            <a:r>
              <a:rPr lang="en-US" sz="1400" b="1" dirty="0">
                <a:solidFill>
                  <a:srgbClr val="56585C"/>
                </a:solidFill>
              </a:rPr>
              <a:t>holistic approach to DLL/EL policy</a:t>
            </a:r>
            <a:r>
              <a:rPr lang="en-US" sz="1400" dirty="0">
                <a:solidFill>
                  <a:srgbClr val="56585C"/>
                </a:solidFill>
              </a:rPr>
              <a:t> in both ECE and K12 systems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The field needs advocacy to </a:t>
            </a:r>
            <a:r>
              <a:rPr lang="en-US" sz="1400" b="1" dirty="0">
                <a:solidFill>
                  <a:srgbClr val="56585C"/>
                </a:solidFill>
              </a:rPr>
              <a:t>capitalize on policy successes</a:t>
            </a:r>
            <a:r>
              <a:rPr lang="en-US" sz="1400" dirty="0">
                <a:solidFill>
                  <a:srgbClr val="56585C"/>
                </a:solidFill>
              </a:rPr>
              <a:t>, </a:t>
            </a:r>
            <a:r>
              <a:rPr lang="en-US" sz="1400" b="1" dirty="0">
                <a:solidFill>
                  <a:srgbClr val="56585C"/>
                </a:solidFill>
              </a:rPr>
              <a:t>mobilize as policy windows emerge </a:t>
            </a:r>
            <a:r>
              <a:rPr lang="en-US" sz="1400" dirty="0">
                <a:solidFill>
                  <a:srgbClr val="56585C"/>
                </a:solidFill>
              </a:rPr>
              <a:t>and</a:t>
            </a:r>
            <a:r>
              <a:rPr lang="en-US" sz="1400" b="1" dirty="0">
                <a:solidFill>
                  <a:srgbClr val="56585C"/>
                </a:solidFill>
              </a:rPr>
              <a:t> draw attention to needs</a:t>
            </a:r>
            <a:r>
              <a:rPr lang="en-US" sz="1400" dirty="0">
                <a:solidFill>
                  <a:srgbClr val="56585C"/>
                </a:solidFill>
              </a:rPr>
              <a:t>, including those in the areas documented in this report</a:t>
            </a:r>
          </a:p>
        </p:txBody>
      </p:sp>
      <p:sp>
        <p:nvSpPr>
          <p:cNvPr id="22" name="Rectangle 21">
            <a:extLst>
              <a:ext uri="{FF2B5EF4-FFF2-40B4-BE49-F238E27FC236}">
                <a16:creationId xmlns:a16="http://schemas.microsoft.com/office/drawing/2014/main" id="{8F262C6A-F0D0-456F-8C59-31AE73E9457C}"/>
              </a:ext>
            </a:extLst>
          </p:cNvPr>
          <p:cNvSpPr/>
          <p:nvPr/>
        </p:nvSpPr>
        <p:spPr>
          <a:xfrm>
            <a:off x="4785359" y="1937769"/>
            <a:ext cx="4114800" cy="23839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Strengthen </a:t>
            </a:r>
            <a:r>
              <a:rPr lang="en-US" sz="1400" b="1" dirty="0">
                <a:solidFill>
                  <a:srgbClr val="56585C"/>
                </a:solidFill>
              </a:rPr>
              <a:t>alignment</a:t>
            </a:r>
            <a:r>
              <a:rPr lang="en-US" sz="1400" dirty="0">
                <a:solidFill>
                  <a:srgbClr val="56585C"/>
                </a:solidFill>
              </a:rPr>
              <a:t> </a:t>
            </a:r>
            <a:r>
              <a:rPr lang="en-US" sz="1400" b="1" dirty="0">
                <a:solidFill>
                  <a:srgbClr val="56585C"/>
                </a:solidFill>
              </a:rPr>
              <a:t>between ECE and K12 advocates </a:t>
            </a:r>
            <a:r>
              <a:rPr lang="en-US" sz="1400" dirty="0">
                <a:solidFill>
                  <a:srgbClr val="56585C"/>
                </a:solidFill>
              </a:rPr>
              <a:t>and support them in </a:t>
            </a:r>
            <a:r>
              <a:rPr lang="en-US" sz="1400" b="1" dirty="0">
                <a:solidFill>
                  <a:srgbClr val="56585C"/>
                </a:solidFill>
              </a:rPr>
              <a:t>working toward a shared vision</a:t>
            </a:r>
            <a:r>
              <a:rPr lang="en-US" sz="1400" dirty="0">
                <a:solidFill>
                  <a:srgbClr val="56585C"/>
                </a:solidFill>
              </a:rPr>
              <a:t>, building on the EL Roadmap policy</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Deploy </a:t>
            </a:r>
            <a:r>
              <a:rPr lang="en-US" sz="1400" b="1" dirty="0">
                <a:solidFill>
                  <a:srgbClr val="56585C"/>
                </a:solidFill>
              </a:rPr>
              <a:t>effective programs </a:t>
            </a:r>
            <a:r>
              <a:rPr lang="en-US" sz="1400" dirty="0">
                <a:solidFill>
                  <a:srgbClr val="56585C"/>
                </a:solidFill>
              </a:rPr>
              <a:t>(e.g., </a:t>
            </a:r>
            <a:r>
              <a:rPr lang="en-US" sz="1400" dirty="0">
                <a:solidFill>
                  <a:srgbClr val="56585C"/>
                </a:solidFill>
                <a:hlinkClick r:id="rId2"/>
              </a:rPr>
              <a:t>Sobrato Early Academic Language Model</a:t>
            </a:r>
            <a:r>
              <a:rPr lang="en-US" sz="1400" dirty="0">
                <a:solidFill>
                  <a:srgbClr val="56585C"/>
                </a:solidFill>
              </a:rPr>
              <a:t>) to show leaders </a:t>
            </a:r>
            <a:r>
              <a:rPr lang="en-US" sz="1400" b="1" dirty="0">
                <a:solidFill>
                  <a:srgbClr val="56585C"/>
                </a:solidFill>
              </a:rPr>
              <a:t>what success looks like </a:t>
            </a:r>
            <a:r>
              <a:rPr lang="en-US" sz="1400" dirty="0">
                <a:solidFill>
                  <a:srgbClr val="56585C"/>
                </a:solidFill>
              </a:rPr>
              <a:t>and</a:t>
            </a:r>
            <a:r>
              <a:rPr lang="en-US" sz="1400" b="1" dirty="0">
                <a:solidFill>
                  <a:srgbClr val="56585C"/>
                </a:solidFill>
              </a:rPr>
              <a:t> what it takes to get there</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Convene advocates to </a:t>
            </a:r>
            <a:r>
              <a:rPr lang="en-US" sz="1400" b="1" dirty="0">
                <a:solidFill>
                  <a:srgbClr val="56585C"/>
                </a:solidFill>
              </a:rPr>
              <a:t>develop policy proposals to inform policymaker discussions</a:t>
            </a:r>
            <a:r>
              <a:rPr lang="en-US" sz="1400" dirty="0">
                <a:solidFill>
                  <a:srgbClr val="56585C"/>
                </a:solidFill>
              </a:rPr>
              <a:t>, especially on timely issues where there is existing momentum for action (e.g., </a:t>
            </a:r>
            <a:r>
              <a:rPr lang="en-US" sz="1400" dirty="0">
                <a:solidFill>
                  <a:srgbClr val="56585C"/>
                </a:solidFill>
                <a:hlinkClick r:id="rId3"/>
              </a:rPr>
              <a:t>Governor’s interest in ECE</a:t>
            </a:r>
            <a:r>
              <a:rPr lang="en-US" sz="1400" dirty="0">
                <a:solidFill>
                  <a:srgbClr val="56585C"/>
                </a:solidFill>
              </a:rPr>
              <a:t>)</a:t>
            </a:r>
          </a:p>
        </p:txBody>
      </p:sp>
      <p:sp>
        <p:nvSpPr>
          <p:cNvPr id="10" name="Rectangle 9">
            <a:extLst>
              <a:ext uri="{FF2B5EF4-FFF2-40B4-BE49-F238E27FC236}">
                <a16:creationId xmlns:a16="http://schemas.microsoft.com/office/drawing/2014/main" id="{3838DAA8-0B2D-469B-B89C-622360341D49}"/>
              </a:ext>
            </a:extLst>
          </p:cNvPr>
          <p:cNvSpPr/>
          <p:nvPr/>
        </p:nvSpPr>
        <p:spPr>
          <a:xfrm>
            <a:off x="4785359" y="4420846"/>
            <a:ext cx="4114800" cy="212483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rPr>
              <a:t>Sobrato Policy Partners coalition</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Brings together </a:t>
            </a:r>
            <a:r>
              <a:rPr lang="en-US" sz="1400" b="1" dirty="0">
                <a:solidFill>
                  <a:srgbClr val="56585C"/>
                </a:solidFill>
              </a:rPr>
              <a:t>seven of the leading state policy organizations </a:t>
            </a:r>
            <a:r>
              <a:rPr lang="en-US" sz="1400" dirty="0">
                <a:solidFill>
                  <a:srgbClr val="56585C"/>
                </a:solidFill>
              </a:rPr>
              <a:t>working on EL policy issues in </a:t>
            </a:r>
            <a:r>
              <a:rPr lang="en-US" sz="1400" b="1" dirty="0">
                <a:solidFill>
                  <a:srgbClr val="56585C"/>
                </a:solidFill>
              </a:rPr>
              <a:t>early childhood and K12</a:t>
            </a:r>
            <a:r>
              <a:rPr lang="en-US" sz="1400" dirty="0">
                <a:solidFill>
                  <a:srgbClr val="56585C"/>
                </a:solidFill>
              </a:rPr>
              <a:t> education systems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Facilitates </a:t>
            </a:r>
            <a:r>
              <a:rPr lang="en-US" sz="1400" b="1" dirty="0">
                <a:solidFill>
                  <a:srgbClr val="56585C"/>
                </a:solidFill>
              </a:rPr>
              <a:t>information-exchange</a:t>
            </a:r>
            <a:r>
              <a:rPr lang="en-US" sz="1400" dirty="0">
                <a:solidFill>
                  <a:srgbClr val="56585C"/>
                </a:solidFill>
              </a:rPr>
              <a:t> and supports </a:t>
            </a:r>
            <a:r>
              <a:rPr lang="en-US" sz="1400" b="1" dirty="0">
                <a:solidFill>
                  <a:srgbClr val="56585C"/>
                </a:solidFill>
              </a:rPr>
              <a:t>coordination of efforts</a:t>
            </a:r>
            <a:r>
              <a:rPr lang="en-US" sz="1400" dirty="0">
                <a:solidFill>
                  <a:srgbClr val="56585C"/>
                </a:solidFill>
              </a:rPr>
              <a:t> among coalition members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Aligns </a:t>
            </a:r>
            <a:r>
              <a:rPr lang="en-US" sz="1400" b="1" dirty="0">
                <a:solidFill>
                  <a:srgbClr val="56585C"/>
                </a:solidFill>
              </a:rPr>
              <a:t>activities around touchstone DLL/EL policies</a:t>
            </a:r>
            <a:r>
              <a:rPr lang="en-US" sz="1400" dirty="0">
                <a:solidFill>
                  <a:srgbClr val="56585C"/>
                </a:solidFill>
              </a:rPr>
              <a:t> (e.g., implementation of the EL Roadmap)</a:t>
            </a:r>
          </a:p>
        </p:txBody>
      </p:sp>
      <p:pic>
        <p:nvPicPr>
          <p:cNvPr id="12" name="Picture 8" descr="Image result for sobrato family foundation logo">
            <a:extLst>
              <a:ext uri="{FF2B5EF4-FFF2-40B4-BE49-F238E27FC236}">
                <a16:creationId xmlns:a16="http://schemas.microsoft.com/office/drawing/2014/main" id="{1C4025B0-F9A4-4EAD-BB7A-6374F0B350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366" y="4458554"/>
            <a:ext cx="678827" cy="2743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ular Callout 15"/>
          <p:cNvSpPr/>
          <p:nvPr/>
        </p:nvSpPr>
        <p:spPr>
          <a:xfrm>
            <a:off x="259976" y="3685501"/>
            <a:ext cx="4114800" cy="773053"/>
          </a:xfrm>
          <a:prstGeom prst="wedgeRectCallout">
            <a:avLst>
              <a:gd name="adj1" fmla="val -19194"/>
              <a:gd name="adj2" fmla="val 62211"/>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“Let’s make sure that elected officials know the folks working on this are deep and strong, and [consider] a </a:t>
            </a:r>
            <a:r>
              <a:rPr lang="en-US" sz="1400" b="1" i="1" dirty="0">
                <a:solidFill>
                  <a:srgbClr val="56585C"/>
                </a:solidFill>
              </a:rPr>
              <a:t>statewide coalition </a:t>
            </a:r>
            <a:r>
              <a:rPr lang="en-US" sz="1400" i="1" dirty="0">
                <a:solidFill>
                  <a:srgbClr val="56585C"/>
                </a:solidFill>
              </a:rPr>
              <a:t>to work on that.”—</a:t>
            </a:r>
            <a:r>
              <a:rPr lang="en-US" sz="1400" dirty="0">
                <a:solidFill>
                  <a:srgbClr val="56585C"/>
                </a:solidFill>
              </a:rPr>
              <a:t>Advocate </a:t>
            </a:r>
          </a:p>
        </p:txBody>
      </p:sp>
    </p:spTree>
    <p:extLst>
      <p:ext uri="{BB962C8B-B14F-4D97-AF65-F5344CB8AC3E}">
        <p14:creationId xmlns:p14="http://schemas.microsoft.com/office/powerpoint/2010/main" val="32509564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4: </a:t>
            </a:r>
            <a:r>
              <a:rPr lang="en-US" b="0" dirty="0"/>
              <a:t>Enhance technical assistance for ECE programs and K12 systems to respond to the needs of DLLs/ELs</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chemeClr val="bg1"/>
                </a:solidFill>
              </a:rPr>
              <a:pPr/>
              <a:t>104</a:t>
            </a:fld>
            <a:endParaRPr lang="en-US" dirty="0">
              <a:solidFill>
                <a:schemeClr val="bg1"/>
              </a:solidFill>
            </a:endParaRPr>
          </a:p>
        </p:txBody>
      </p:sp>
      <p:sp>
        <p:nvSpPr>
          <p:cNvPr id="14" name="Rectangle 13">
            <a:extLst>
              <a:ext uri="{FF2B5EF4-FFF2-40B4-BE49-F238E27FC236}">
                <a16:creationId xmlns:a16="http://schemas.microsoft.com/office/drawing/2014/main" id="{F8BD41E5-374D-4C45-9504-4145B46D507E}"/>
              </a:ext>
            </a:extLst>
          </p:cNvPr>
          <p:cNvSpPr/>
          <p:nvPr/>
        </p:nvSpPr>
        <p:spPr>
          <a:xfrm>
            <a:off x="259976" y="1212662"/>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785359" y="1212662"/>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59976" y="1639382"/>
            <a:ext cx="4114800" cy="19175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b="1" dirty="0">
                <a:solidFill>
                  <a:srgbClr val="56585C"/>
                </a:solidFill>
              </a:rPr>
              <a:t>EL Roadmap’s </a:t>
            </a:r>
            <a:r>
              <a:rPr lang="en-US" sz="1400" b="1" dirty="0">
                <a:solidFill>
                  <a:srgbClr val="56585C"/>
                </a:solidFill>
                <a:hlinkClick r:id="rId2"/>
              </a:rPr>
              <a:t>call to action</a:t>
            </a:r>
            <a:r>
              <a:rPr lang="en-US" sz="1400" b="1" dirty="0">
                <a:solidFill>
                  <a:srgbClr val="56585C"/>
                </a:solidFill>
              </a:rPr>
              <a:t> </a:t>
            </a:r>
            <a:r>
              <a:rPr lang="en-US" sz="1400" dirty="0">
                <a:solidFill>
                  <a:srgbClr val="56585C"/>
                </a:solidFill>
              </a:rPr>
              <a:t>points to </a:t>
            </a:r>
            <a:r>
              <a:rPr lang="en-US" sz="1400" b="1" dirty="0">
                <a:solidFill>
                  <a:srgbClr val="56585C"/>
                </a:solidFill>
                <a:hlinkClick r:id="rId3"/>
              </a:rPr>
              <a:t>major shifts </a:t>
            </a:r>
            <a:r>
              <a:rPr lang="en-US" sz="1400" dirty="0">
                <a:solidFill>
                  <a:srgbClr val="56585C"/>
                </a:solidFill>
              </a:rPr>
              <a:t>in the way ECE and K12 systems currently function on academics, accountability, financing, etc.</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The policy </a:t>
            </a:r>
            <a:r>
              <a:rPr lang="en-US" sz="1400" b="1" dirty="0">
                <a:solidFill>
                  <a:srgbClr val="56585C"/>
                </a:solidFill>
              </a:rPr>
              <a:t>does not mandate implementation</a:t>
            </a:r>
            <a:r>
              <a:rPr lang="en-US" sz="1400" dirty="0">
                <a:solidFill>
                  <a:srgbClr val="56585C"/>
                </a:solidFill>
              </a:rPr>
              <a:t>; also, advocates report </a:t>
            </a:r>
            <a:r>
              <a:rPr lang="en-US" sz="1400" b="1" dirty="0">
                <a:solidFill>
                  <a:srgbClr val="56585C"/>
                </a:solidFill>
              </a:rPr>
              <a:t>limited capacity and resources in districts </a:t>
            </a:r>
            <a:r>
              <a:rPr lang="en-US" sz="1400" dirty="0">
                <a:solidFill>
                  <a:srgbClr val="56585C"/>
                </a:solidFill>
              </a:rPr>
              <a:t>to execute these shifts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There is a risk of educators perceiving the policy as another initiative, adding to </a:t>
            </a:r>
            <a:r>
              <a:rPr lang="en-US" sz="1400" b="1" dirty="0">
                <a:solidFill>
                  <a:srgbClr val="56585C"/>
                </a:solidFill>
              </a:rPr>
              <a:t>“initiative fatigue”</a:t>
            </a:r>
          </a:p>
        </p:txBody>
      </p:sp>
      <p:sp>
        <p:nvSpPr>
          <p:cNvPr id="22" name="Rectangle 21">
            <a:extLst>
              <a:ext uri="{FF2B5EF4-FFF2-40B4-BE49-F238E27FC236}">
                <a16:creationId xmlns:a16="http://schemas.microsoft.com/office/drawing/2014/main" id="{8F262C6A-F0D0-456F-8C59-31AE73E9457C}"/>
              </a:ext>
            </a:extLst>
          </p:cNvPr>
          <p:cNvSpPr/>
          <p:nvPr/>
        </p:nvSpPr>
        <p:spPr>
          <a:xfrm>
            <a:off x="4785359" y="1639382"/>
            <a:ext cx="4114800" cy="20952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Expand </a:t>
            </a:r>
            <a:r>
              <a:rPr lang="en-US" sz="1400" b="1" dirty="0">
                <a:solidFill>
                  <a:srgbClr val="56585C"/>
                </a:solidFill>
              </a:rPr>
              <a:t>pool of TA providers with deep DLL/EL expertise </a:t>
            </a:r>
            <a:r>
              <a:rPr lang="en-US" sz="1400" dirty="0">
                <a:solidFill>
                  <a:srgbClr val="56585C"/>
                </a:solidFill>
              </a:rPr>
              <a:t>and facilitate their </a:t>
            </a:r>
            <a:r>
              <a:rPr lang="en-US" sz="1400" b="1" dirty="0">
                <a:solidFill>
                  <a:srgbClr val="56585C"/>
                </a:solidFill>
              </a:rPr>
              <a:t>networking</a:t>
            </a:r>
            <a:endParaRPr lang="en-US" sz="1400"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Enable TA providers to build </a:t>
            </a:r>
            <a:r>
              <a:rPr lang="en-US" sz="1400" b="1" dirty="0">
                <a:solidFill>
                  <a:srgbClr val="56585C"/>
                </a:solidFill>
              </a:rPr>
              <a:t>practitioner capacity </a:t>
            </a:r>
            <a:r>
              <a:rPr lang="en-US" sz="1400" dirty="0">
                <a:solidFill>
                  <a:srgbClr val="56585C"/>
                </a:solidFill>
              </a:rPr>
              <a:t>to </a:t>
            </a:r>
            <a:r>
              <a:rPr lang="en-US" sz="1400" b="1" dirty="0">
                <a:solidFill>
                  <a:srgbClr val="56585C"/>
                </a:solidFill>
              </a:rPr>
              <a:t>integrate DLL/EL focus across departments or units </a:t>
            </a:r>
            <a:r>
              <a:rPr lang="en-US" sz="1400" dirty="0">
                <a:solidFill>
                  <a:srgbClr val="56585C"/>
                </a:solidFill>
              </a:rPr>
              <a:t>(e.g., academics, student supports) and </a:t>
            </a:r>
            <a:r>
              <a:rPr lang="en-US" sz="1400" b="1" dirty="0">
                <a:solidFill>
                  <a:srgbClr val="56585C"/>
                </a:solidFill>
              </a:rPr>
              <a:t>align policies according to the EL Roadmap</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Help apply </a:t>
            </a:r>
            <a:r>
              <a:rPr lang="en-US" sz="1400" b="1" dirty="0">
                <a:solidFill>
                  <a:srgbClr val="56585C"/>
                </a:solidFill>
              </a:rPr>
              <a:t>lessons from high-quality programs that integrate TA</a:t>
            </a:r>
            <a:r>
              <a:rPr lang="en-US" sz="1400" dirty="0">
                <a:solidFill>
                  <a:srgbClr val="56585C"/>
                </a:solidFill>
              </a:rPr>
              <a:t>, such as the </a:t>
            </a:r>
            <a:r>
              <a:rPr lang="en-US" sz="1400" dirty="0">
                <a:solidFill>
                  <a:srgbClr val="56585C"/>
                </a:solidFill>
                <a:hlinkClick r:id="rId4"/>
              </a:rPr>
              <a:t>Sobrato Early Academic Language Model</a:t>
            </a:r>
            <a:r>
              <a:rPr lang="en-US" sz="1400" dirty="0">
                <a:solidFill>
                  <a:srgbClr val="56585C"/>
                </a:solidFill>
              </a:rPr>
              <a:t>, to other sites</a:t>
            </a:r>
          </a:p>
        </p:txBody>
      </p:sp>
      <p:sp>
        <p:nvSpPr>
          <p:cNvPr id="11" name="Rectangular Callout 10">
            <a:extLst>
              <a:ext uri="{FF2B5EF4-FFF2-40B4-BE49-F238E27FC236}">
                <a16:creationId xmlns:a16="http://schemas.microsoft.com/office/drawing/2014/main" id="{68D14975-14B4-4CD7-8E3F-5399DAF764D6}"/>
              </a:ext>
            </a:extLst>
          </p:cNvPr>
          <p:cNvSpPr/>
          <p:nvPr/>
        </p:nvSpPr>
        <p:spPr>
          <a:xfrm>
            <a:off x="259975" y="3734600"/>
            <a:ext cx="4114800" cy="1252179"/>
          </a:xfrm>
          <a:prstGeom prst="wedgeRectCallout">
            <a:avLst>
              <a:gd name="adj1" fmla="val -18328"/>
              <a:gd name="adj2" fmla="val 557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“There are different agencies…that should be engaged in supporting districts with [EL Roadmap] implementation. </a:t>
            </a:r>
            <a:r>
              <a:rPr lang="en-US" sz="1400" b="1" i="1" dirty="0">
                <a:solidFill>
                  <a:srgbClr val="56585C"/>
                </a:solidFill>
              </a:rPr>
              <a:t>Build capacity in agencies</a:t>
            </a:r>
            <a:r>
              <a:rPr lang="en-US" sz="1400" i="1" dirty="0">
                <a:solidFill>
                  <a:srgbClr val="56585C"/>
                </a:solidFill>
              </a:rPr>
              <a:t>, [which] could be universities, county offices, nonprofits. [They] need to </a:t>
            </a:r>
            <a:r>
              <a:rPr lang="en-US" sz="1400" b="1" i="1" dirty="0">
                <a:solidFill>
                  <a:srgbClr val="56585C"/>
                </a:solidFill>
              </a:rPr>
              <a:t>help districts to align policies</a:t>
            </a:r>
            <a:r>
              <a:rPr lang="en-US" sz="1400" i="1" dirty="0">
                <a:solidFill>
                  <a:srgbClr val="56585C"/>
                </a:solidFill>
              </a:rPr>
              <a:t>.”—</a:t>
            </a:r>
            <a:r>
              <a:rPr lang="en-US" sz="1400" dirty="0">
                <a:solidFill>
                  <a:srgbClr val="56585C"/>
                </a:solidFill>
              </a:rPr>
              <a:t>Advocate </a:t>
            </a:r>
          </a:p>
        </p:txBody>
      </p:sp>
      <p:sp>
        <p:nvSpPr>
          <p:cNvPr id="12" name="Rectangular Callout 14">
            <a:extLst>
              <a:ext uri="{FF2B5EF4-FFF2-40B4-BE49-F238E27FC236}">
                <a16:creationId xmlns:a16="http://schemas.microsoft.com/office/drawing/2014/main" id="{EEDFA9ED-7103-4E21-9741-5102B7376111}"/>
              </a:ext>
            </a:extLst>
          </p:cNvPr>
          <p:cNvSpPr/>
          <p:nvPr/>
        </p:nvSpPr>
        <p:spPr>
          <a:xfrm>
            <a:off x="259975" y="5164497"/>
            <a:ext cx="4114800" cy="1198946"/>
          </a:xfrm>
          <a:prstGeom prst="wedgeRectCallout">
            <a:avLst>
              <a:gd name="adj1" fmla="val 23468"/>
              <a:gd name="adj2" fmla="val 5464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defRPr/>
            </a:pPr>
            <a:r>
              <a:rPr lang="en-US" sz="1400" i="1" dirty="0">
                <a:solidFill>
                  <a:srgbClr val="56585C"/>
                </a:solidFill>
              </a:rPr>
              <a:t>“We are great at writing plans but </a:t>
            </a:r>
            <a:r>
              <a:rPr lang="en-US" sz="1400" b="1" i="1" dirty="0">
                <a:solidFill>
                  <a:srgbClr val="56585C"/>
                </a:solidFill>
              </a:rPr>
              <a:t>when it comes to implementation, we lack some sort of action</a:t>
            </a:r>
            <a:r>
              <a:rPr lang="en-US" sz="1400" i="1" dirty="0">
                <a:solidFill>
                  <a:srgbClr val="56585C"/>
                </a:solidFill>
              </a:rPr>
              <a:t>. …If we lead with the [EL] Roadmap, if we lead with [an] assets-based approach, </a:t>
            </a:r>
            <a:r>
              <a:rPr lang="en-US" sz="1400" b="1" i="1" dirty="0">
                <a:solidFill>
                  <a:srgbClr val="56585C"/>
                </a:solidFill>
              </a:rPr>
              <a:t>how do we create the conditions?</a:t>
            </a:r>
            <a:r>
              <a:rPr lang="en-US" sz="1400" i="1" dirty="0">
                <a:solidFill>
                  <a:srgbClr val="56585C"/>
                </a:solidFill>
              </a:rPr>
              <a:t>” –</a:t>
            </a:r>
            <a:r>
              <a:rPr lang="en-US" sz="1400" dirty="0">
                <a:solidFill>
                  <a:srgbClr val="56585C"/>
                </a:solidFill>
              </a:rPr>
              <a:t>Practitioner </a:t>
            </a:r>
          </a:p>
        </p:txBody>
      </p:sp>
      <p:sp>
        <p:nvSpPr>
          <p:cNvPr id="13" name="Rectangle 12">
            <a:extLst>
              <a:ext uri="{FF2B5EF4-FFF2-40B4-BE49-F238E27FC236}">
                <a16:creationId xmlns:a16="http://schemas.microsoft.com/office/drawing/2014/main" id="{D36C6AD3-F59C-452B-806D-0D64E90184D6}"/>
              </a:ext>
            </a:extLst>
          </p:cNvPr>
          <p:cNvSpPr/>
          <p:nvPr/>
        </p:nvSpPr>
        <p:spPr>
          <a:xfrm>
            <a:off x="4785359" y="3954128"/>
            <a:ext cx="4114800" cy="271575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5"/>
              </a:rPr>
              <a:t>Integration Design Consortium</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Launched design teams to develop and               test innovative solutions to the problem of </a:t>
            </a:r>
            <a:r>
              <a:rPr lang="en-US" sz="1400" b="1" dirty="0">
                <a:solidFill>
                  <a:srgbClr val="56585C"/>
                </a:solidFill>
              </a:rPr>
              <a:t>fragmentation in education systems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Refining </a:t>
            </a:r>
            <a:r>
              <a:rPr lang="en-US" sz="1400" b="1" dirty="0">
                <a:solidFill>
                  <a:srgbClr val="56585C"/>
                </a:solidFill>
              </a:rPr>
              <a:t>models for integrating disparate system improvement efforts </a:t>
            </a:r>
            <a:r>
              <a:rPr lang="en-US" sz="1400" dirty="0">
                <a:solidFill>
                  <a:srgbClr val="56585C"/>
                </a:solidFill>
              </a:rPr>
              <a:t>to build </a:t>
            </a:r>
            <a:r>
              <a:rPr lang="en-US" sz="1400" b="1" dirty="0">
                <a:solidFill>
                  <a:srgbClr val="56585C"/>
                </a:solidFill>
              </a:rPr>
              <a:t>coherence </a:t>
            </a:r>
            <a:r>
              <a:rPr lang="en-US" sz="1400" dirty="0">
                <a:solidFill>
                  <a:srgbClr val="56585C"/>
                </a:solidFill>
              </a:rPr>
              <a:t>and enhance the </a:t>
            </a:r>
            <a:r>
              <a:rPr lang="en-US" sz="1400" b="1" dirty="0">
                <a:solidFill>
                  <a:srgbClr val="56585C"/>
                </a:solidFill>
              </a:rPr>
              <a:t>educator and student experience</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Advancing </a:t>
            </a:r>
            <a:r>
              <a:rPr lang="en-US" sz="1400" b="1" dirty="0">
                <a:solidFill>
                  <a:srgbClr val="56585C"/>
                </a:solidFill>
                <a:hlinkClick r:id="rId6"/>
              </a:rPr>
              <a:t>principles for working integratively</a:t>
            </a:r>
            <a:r>
              <a:rPr lang="en-US" sz="1400" b="1" dirty="0">
                <a:solidFill>
                  <a:srgbClr val="56585C"/>
                </a:solidFill>
              </a:rPr>
              <a:t> </a:t>
            </a:r>
            <a:r>
              <a:rPr lang="en-US" sz="1400" dirty="0">
                <a:solidFill>
                  <a:srgbClr val="56585C"/>
                </a:solidFill>
              </a:rPr>
              <a:t>emphasizing coherent strategies, clear linkages among different components, comprehensive supports and continuous improvement at scale</a:t>
            </a:r>
          </a:p>
        </p:txBody>
      </p:sp>
      <p:pic>
        <p:nvPicPr>
          <p:cNvPr id="2050" name="Picture 2" descr="Image result for carnegie corporation logo">
            <a:extLst>
              <a:ext uri="{FF2B5EF4-FFF2-40B4-BE49-F238E27FC236}">
                <a16:creationId xmlns:a16="http://schemas.microsoft.com/office/drawing/2014/main" id="{6FA7830E-034C-4DB3-96A8-A1DBFD556A2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82011" y="3995375"/>
            <a:ext cx="774915"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406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5: </a:t>
            </a:r>
            <a:r>
              <a:rPr lang="en-US" b="0" dirty="0"/>
              <a:t>Cultivate practitioner networks to tackle problems of practice relevant to DLL/EL outcomes consistent with the principles of continuous improvement</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chemeClr val="bg1"/>
                </a:solidFill>
              </a:rPr>
              <a:pPr/>
              <a:t>105</a:t>
            </a:fld>
            <a:endParaRPr lang="en-US" dirty="0">
              <a:solidFill>
                <a:schemeClr val="bg1"/>
              </a:solidFill>
            </a:endParaRPr>
          </a:p>
        </p:txBody>
      </p:sp>
      <p:sp>
        <p:nvSpPr>
          <p:cNvPr id="14" name="Rectangle 13">
            <a:extLst>
              <a:ext uri="{FF2B5EF4-FFF2-40B4-BE49-F238E27FC236}">
                <a16:creationId xmlns:a16="http://schemas.microsoft.com/office/drawing/2014/main" id="{F8BD41E5-374D-4C45-9504-4145B46D507E}"/>
              </a:ext>
            </a:extLst>
          </p:cNvPr>
          <p:cNvSpPr/>
          <p:nvPr/>
        </p:nvSpPr>
        <p:spPr>
          <a:xfrm>
            <a:off x="243842" y="1444974"/>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785359" y="1444974"/>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43842" y="1871694"/>
            <a:ext cx="4114800" cy="30394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b="1" dirty="0">
                <a:solidFill>
                  <a:srgbClr val="56585C"/>
                </a:solidFill>
              </a:rPr>
              <a:t>Practitioner understanding </a:t>
            </a:r>
            <a:r>
              <a:rPr lang="en-US" sz="1400" dirty="0">
                <a:solidFill>
                  <a:srgbClr val="56585C"/>
                </a:solidFill>
              </a:rPr>
              <a:t>of continuous improvement </a:t>
            </a:r>
            <a:r>
              <a:rPr lang="en-US" sz="1400" b="1" dirty="0">
                <a:solidFill>
                  <a:srgbClr val="56585C"/>
                </a:solidFill>
                <a:hlinkClick r:id="rId2"/>
              </a:rPr>
              <a:t>varies</a:t>
            </a:r>
            <a:r>
              <a:rPr lang="en-US" sz="1400" dirty="0">
                <a:solidFill>
                  <a:srgbClr val="56585C"/>
                </a:solidFill>
              </a:rPr>
              <a:t>, and research underscores that </a:t>
            </a:r>
            <a:r>
              <a:rPr lang="en-US" sz="1400" b="1" dirty="0">
                <a:solidFill>
                  <a:srgbClr val="56585C"/>
                </a:solidFill>
              </a:rPr>
              <a:t>implementation is still in a “</a:t>
            </a:r>
            <a:r>
              <a:rPr lang="en-US" sz="1400" b="1" dirty="0">
                <a:solidFill>
                  <a:srgbClr val="56585C"/>
                </a:solidFill>
                <a:hlinkClick r:id="rId3"/>
              </a:rPr>
              <a:t>nascent stage</a:t>
            </a:r>
            <a:r>
              <a:rPr lang="en-US" sz="1400" b="1" dirty="0">
                <a:solidFill>
                  <a:srgbClr val="56585C"/>
                </a:solidFill>
              </a:rPr>
              <a:t>”</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The </a:t>
            </a:r>
            <a:r>
              <a:rPr lang="en-US" sz="1400" b="1" dirty="0">
                <a:solidFill>
                  <a:srgbClr val="56585C"/>
                </a:solidFill>
              </a:rPr>
              <a:t>state system of support </a:t>
            </a:r>
            <a:r>
              <a:rPr lang="en-US" sz="1400" dirty="0">
                <a:solidFill>
                  <a:srgbClr val="56585C"/>
                </a:solidFill>
              </a:rPr>
              <a:t>is new and under development; meanwhile, </a:t>
            </a:r>
            <a:r>
              <a:rPr lang="en-US" sz="1400" b="1" dirty="0">
                <a:solidFill>
                  <a:srgbClr val="56585C"/>
                </a:solidFill>
              </a:rPr>
              <a:t>educators need high-quality knowledge-building experiences</a:t>
            </a:r>
            <a:r>
              <a:rPr lang="en-US" sz="1400" dirty="0">
                <a:solidFill>
                  <a:srgbClr val="56585C"/>
                </a:solidFill>
              </a:rPr>
              <a:t>, including training and coaching, to apply the approach successfully in their own contexts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As K12 systems and ECE providers across the state </a:t>
            </a:r>
            <a:r>
              <a:rPr lang="en-US" sz="1400" b="1" dirty="0">
                <a:solidFill>
                  <a:srgbClr val="56585C"/>
                </a:solidFill>
              </a:rPr>
              <a:t>use continuous improvement to address outcomes of DLLs/ELs</a:t>
            </a:r>
            <a:r>
              <a:rPr lang="en-US" sz="1400" dirty="0">
                <a:solidFill>
                  <a:srgbClr val="56585C"/>
                </a:solidFill>
              </a:rPr>
              <a:t>, they need venues to </a:t>
            </a:r>
            <a:r>
              <a:rPr lang="en-US" sz="1400" b="1" dirty="0">
                <a:solidFill>
                  <a:srgbClr val="56585C"/>
                </a:solidFill>
              </a:rPr>
              <a:t>learn from each other and share their lessons broadly</a:t>
            </a:r>
          </a:p>
        </p:txBody>
      </p:sp>
      <p:sp>
        <p:nvSpPr>
          <p:cNvPr id="22" name="Rectangle 21">
            <a:extLst>
              <a:ext uri="{FF2B5EF4-FFF2-40B4-BE49-F238E27FC236}">
                <a16:creationId xmlns:a16="http://schemas.microsoft.com/office/drawing/2014/main" id="{8F262C6A-F0D0-456F-8C59-31AE73E9457C}"/>
              </a:ext>
            </a:extLst>
          </p:cNvPr>
          <p:cNvSpPr/>
          <p:nvPr/>
        </p:nvSpPr>
        <p:spPr>
          <a:xfrm>
            <a:off x="4785359" y="1871694"/>
            <a:ext cx="4114800" cy="20430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Establish </a:t>
            </a:r>
            <a:r>
              <a:rPr lang="en-US" sz="1400" b="1" dirty="0">
                <a:solidFill>
                  <a:srgbClr val="56585C"/>
                </a:solidFill>
              </a:rPr>
              <a:t>new networks of practitioners </a:t>
            </a:r>
            <a:r>
              <a:rPr lang="en-US" sz="1400" dirty="0">
                <a:solidFill>
                  <a:srgbClr val="56585C"/>
                </a:solidFill>
              </a:rPr>
              <a:t>to tackle common challenges faced by DLLs/ELs, and </a:t>
            </a:r>
            <a:r>
              <a:rPr lang="en-US" sz="1400" b="1" dirty="0">
                <a:solidFill>
                  <a:srgbClr val="56585C"/>
                </a:solidFill>
              </a:rPr>
              <a:t>infuse DLL/EL focus</a:t>
            </a:r>
            <a:r>
              <a:rPr lang="en-US" sz="1400" dirty="0">
                <a:solidFill>
                  <a:srgbClr val="56585C"/>
                </a:solidFill>
              </a:rPr>
              <a:t> into the efforts of </a:t>
            </a:r>
            <a:r>
              <a:rPr lang="en-US" sz="1400" b="1" dirty="0">
                <a:solidFill>
                  <a:srgbClr val="56585C"/>
                </a:solidFill>
              </a:rPr>
              <a:t>existing networks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Consider DLL/EL-knowledge gaps and other </a:t>
            </a:r>
            <a:r>
              <a:rPr lang="en-US" sz="1400" b="1" dirty="0">
                <a:solidFill>
                  <a:srgbClr val="56585C"/>
                </a:solidFill>
              </a:rPr>
              <a:t>needs of practitioners from different agencies </a:t>
            </a:r>
            <a:r>
              <a:rPr lang="en-US" sz="1400" dirty="0">
                <a:solidFill>
                  <a:srgbClr val="56585C"/>
                </a:solidFill>
              </a:rPr>
              <a:t>playing a role in EL success (e.g., county offices, districts and charters, ECE providers, higher education)</a:t>
            </a:r>
          </a:p>
          <a:p>
            <a:pPr marL="285750" indent="-285750">
              <a:spcAft>
                <a:spcPts val="600"/>
              </a:spcAft>
              <a:buClr>
                <a:schemeClr val="accent4"/>
              </a:buClr>
              <a:buFont typeface="Wingdings" panose="05000000000000000000" pitchFamily="2" charset="2"/>
              <a:buChar char="§"/>
            </a:pPr>
            <a:r>
              <a:rPr lang="en-US" sz="1400" b="1" dirty="0">
                <a:solidFill>
                  <a:srgbClr val="56585C"/>
                </a:solidFill>
              </a:rPr>
              <a:t>Measure and document results, </a:t>
            </a:r>
            <a:r>
              <a:rPr lang="en-US" sz="1400" dirty="0">
                <a:solidFill>
                  <a:srgbClr val="56585C"/>
                </a:solidFill>
              </a:rPr>
              <a:t>and translate results into </a:t>
            </a:r>
            <a:r>
              <a:rPr lang="en-US" sz="1400" b="1" dirty="0">
                <a:solidFill>
                  <a:srgbClr val="56585C"/>
                </a:solidFill>
              </a:rPr>
              <a:t>recommendations for policymakers  </a:t>
            </a:r>
          </a:p>
        </p:txBody>
      </p:sp>
      <p:sp>
        <p:nvSpPr>
          <p:cNvPr id="10" name="Rectangular Callout 11">
            <a:extLst>
              <a:ext uri="{FF2B5EF4-FFF2-40B4-BE49-F238E27FC236}">
                <a16:creationId xmlns:a16="http://schemas.microsoft.com/office/drawing/2014/main" id="{88351D42-277E-4D5C-8DF5-999F1C9FD7FE}"/>
              </a:ext>
            </a:extLst>
          </p:cNvPr>
          <p:cNvSpPr/>
          <p:nvPr/>
        </p:nvSpPr>
        <p:spPr>
          <a:xfrm>
            <a:off x="259976" y="4788590"/>
            <a:ext cx="4114800" cy="539989"/>
          </a:xfrm>
          <a:prstGeom prst="wedgeRectCallout">
            <a:avLst>
              <a:gd name="adj1" fmla="val -26673"/>
              <a:gd name="adj2" fmla="val 6053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a:t>
            </a:r>
            <a:r>
              <a:rPr lang="en-US" sz="1400" b="1" i="1" dirty="0">
                <a:solidFill>
                  <a:srgbClr val="56585C"/>
                </a:solidFill>
              </a:rPr>
              <a:t>Networks</a:t>
            </a:r>
            <a:r>
              <a:rPr lang="en-US" sz="1400" i="1" dirty="0">
                <a:solidFill>
                  <a:srgbClr val="56585C"/>
                </a:solidFill>
              </a:rPr>
              <a:t> have the capacity and power to solve problems.” —</a:t>
            </a:r>
            <a:r>
              <a:rPr lang="en-US" sz="1400" dirty="0">
                <a:solidFill>
                  <a:srgbClr val="56585C"/>
                </a:solidFill>
              </a:rPr>
              <a:t>TA Provider</a:t>
            </a:r>
          </a:p>
        </p:txBody>
      </p:sp>
      <p:sp>
        <p:nvSpPr>
          <p:cNvPr id="11" name="Rectangular Callout 12">
            <a:extLst>
              <a:ext uri="{FF2B5EF4-FFF2-40B4-BE49-F238E27FC236}">
                <a16:creationId xmlns:a16="http://schemas.microsoft.com/office/drawing/2014/main" id="{DDDB3C76-F81F-4BD9-8BE9-04479E29F7AC}"/>
              </a:ext>
            </a:extLst>
          </p:cNvPr>
          <p:cNvSpPr/>
          <p:nvPr/>
        </p:nvSpPr>
        <p:spPr>
          <a:xfrm>
            <a:off x="243842" y="5495827"/>
            <a:ext cx="4130934" cy="950829"/>
          </a:xfrm>
          <a:prstGeom prst="wedgeRectCallout">
            <a:avLst>
              <a:gd name="adj1" fmla="val 29328"/>
              <a:gd name="adj2" fmla="val 6023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“There may be a role for foundations to play [in] setting up </a:t>
            </a:r>
            <a:r>
              <a:rPr lang="en-US" sz="1400" b="1" i="1" dirty="0">
                <a:solidFill>
                  <a:srgbClr val="56585C"/>
                </a:solidFill>
              </a:rPr>
              <a:t>networks</a:t>
            </a:r>
            <a:r>
              <a:rPr lang="en-US" sz="1400" i="1" dirty="0">
                <a:solidFill>
                  <a:srgbClr val="56585C"/>
                </a:solidFill>
              </a:rPr>
              <a:t>, connecting charter school leaders to one another and [to] existing systems of support within the larger system.” —</a:t>
            </a:r>
            <a:r>
              <a:rPr lang="en-US" sz="1400" dirty="0">
                <a:solidFill>
                  <a:srgbClr val="56585C"/>
                </a:solidFill>
              </a:rPr>
              <a:t>Advocate </a:t>
            </a:r>
          </a:p>
        </p:txBody>
      </p:sp>
      <p:sp>
        <p:nvSpPr>
          <p:cNvPr id="12" name="Rectangle 11">
            <a:extLst>
              <a:ext uri="{FF2B5EF4-FFF2-40B4-BE49-F238E27FC236}">
                <a16:creationId xmlns:a16="http://schemas.microsoft.com/office/drawing/2014/main" id="{0BAED607-AAE8-4B5F-9AC6-F790814F5E83}"/>
              </a:ext>
            </a:extLst>
          </p:cNvPr>
          <p:cNvSpPr/>
          <p:nvPr/>
        </p:nvSpPr>
        <p:spPr>
          <a:xfrm>
            <a:off x="4785359" y="4067176"/>
            <a:ext cx="4114800" cy="266046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rPr>
              <a:t>EL-focused Networked               Improvement Community in Los Angeles County</a:t>
            </a:r>
            <a:endParaRPr lang="en-US" sz="1400"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Supports </a:t>
            </a:r>
            <a:r>
              <a:rPr lang="en-US" sz="1400" b="1" dirty="0">
                <a:solidFill>
                  <a:srgbClr val="56585C"/>
                </a:solidFill>
              </a:rPr>
              <a:t>elementary schools from three school systems</a:t>
            </a:r>
            <a:r>
              <a:rPr lang="en-US" sz="1400" dirty="0">
                <a:solidFill>
                  <a:srgbClr val="56585C"/>
                </a:solidFill>
              </a:rPr>
              <a:t>—Lawndale Elementary School District, Los Angeles Unified School District and Camino Nuevo Charter Academy—to apply </a:t>
            </a:r>
            <a:r>
              <a:rPr lang="en-US" sz="1400" b="1" dirty="0">
                <a:solidFill>
                  <a:srgbClr val="56585C"/>
                </a:solidFill>
              </a:rPr>
              <a:t>continuous improvement methodologies </a:t>
            </a:r>
            <a:r>
              <a:rPr lang="en-US" sz="1400" dirty="0">
                <a:solidFill>
                  <a:srgbClr val="56585C"/>
                </a:solidFill>
              </a:rPr>
              <a:t>to problems of practice related to </a:t>
            </a:r>
            <a:r>
              <a:rPr lang="en-US" sz="1400" b="1" dirty="0">
                <a:solidFill>
                  <a:srgbClr val="56585C"/>
                </a:solidFill>
              </a:rPr>
              <a:t>EL outcomes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Provides </a:t>
            </a:r>
            <a:r>
              <a:rPr lang="en-US" sz="1400" b="1" dirty="0">
                <a:solidFill>
                  <a:srgbClr val="56585C"/>
                </a:solidFill>
              </a:rPr>
              <a:t>technical assistance and EL expertise </a:t>
            </a:r>
            <a:r>
              <a:rPr lang="en-US" sz="1400" dirty="0">
                <a:solidFill>
                  <a:srgbClr val="56585C"/>
                </a:solidFill>
              </a:rPr>
              <a:t>through the Improvement Collective, TNTP and LMU’s Center for Equity for English Learners</a:t>
            </a:r>
          </a:p>
        </p:txBody>
      </p:sp>
      <p:pic>
        <p:nvPicPr>
          <p:cNvPr id="1026" name="Picture 2" descr="Related image">
            <a:extLst>
              <a:ext uri="{FF2B5EF4-FFF2-40B4-BE49-F238E27FC236}">
                <a16:creationId xmlns:a16="http://schemas.microsoft.com/office/drawing/2014/main" id="{E2299311-7FF5-45B4-AABD-2DCF747EAC5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8636"/>
          <a:stretch/>
        </p:blipFill>
        <p:spPr bwMode="auto">
          <a:xfrm>
            <a:off x="8081391" y="4071008"/>
            <a:ext cx="780288" cy="29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629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6: </a:t>
            </a:r>
            <a:r>
              <a:rPr lang="en-US" b="0" dirty="0"/>
              <a:t>Help teacher preparation programs strengthen DLL/EL course offerings and bilingual programs, and bolster emphasis on ELs across their curricula and training</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chemeClr val="bg1"/>
                </a:solidFill>
              </a:rPr>
              <a:pPr/>
              <a:t>106</a:t>
            </a:fld>
            <a:endParaRPr lang="en-US" dirty="0">
              <a:solidFill>
                <a:schemeClr val="bg1"/>
              </a:solidFill>
            </a:endParaRPr>
          </a:p>
        </p:txBody>
      </p:sp>
      <p:sp>
        <p:nvSpPr>
          <p:cNvPr id="14" name="Rectangle 13">
            <a:extLst>
              <a:ext uri="{FF2B5EF4-FFF2-40B4-BE49-F238E27FC236}">
                <a16:creationId xmlns:a16="http://schemas.microsoft.com/office/drawing/2014/main" id="{F8BD41E5-374D-4C45-9504-4145B46D507E}"/>
              </a:ext>
            </a:extLst>
          </p:cNvPr>
          <p:cNvSpPr/>
          <p:nvPr/>
        </p:nvSpPr>
        <p:spPr>
          <a:xfrm>
            <a:off x="259976" y="1442254"/>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612821" y="1442254"/>
            <a:ext cx="4287338"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59976" y="1868974"/>
            <a:ext cx="4114800" cy="20208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b="1" dirty="0">
                <a:solidFill>
                  <a:srgbClr val="56585C"/>
                </a:solidFill>
              </a:rPr>
              <a:t>All educators in California will have DLLs/ELs in their classrooms</a:t>
            </a:r>
            <a:r>
              <a:rPr lang="en-US" sz="1400" dirty="0">
                <a:solidFill>
                  <a:srgbClr val="56585C"/>
                </a:solidFill>
              </a:rPr>
              <a:t>; but </a:t>
            </a:r>
            <a:r>
              <a:rPr lang="en-US" sz="1400" dirty="0">
                <a:solidFill>
                  <a:srgbClr val="56585C"/>
                </a:solidFill>
                <a:hlinkClick r:id="rId2"/>
              </a:rPr>
              <a:t>research</a:t>
            </a:r>
            <a:r>
              <a:rPr lang="en-US" sz="1400" dirty="0">
                <a:solidFill>
                  <a:srgbClr val="56585C"/>
                </a:solidFill>
              </a:rPr>
              <a:t> shows that many educators, especially new educators, are </a:t>
            </a:r>
            <a:r>
              <a:rPr lang="en-US" sz="1400" b="1" dirty="0">
                <a:solidFill>
                  <a:srgbClr val="56585C"/>
                </a:solidFill>
              </a:rPr>
              <a:t>not well-equipped to support these students</a:t>
            </a:r>
          </a:p>
          <a:p>
            <a:pPr marL="285750" indent="-285750">
              <a:spcAft>
                <a:spcPts val="600"/>
              </a:spcAft>
              <a:buClr>
                <a:schemeClr val="accent4"/>
              </a:buClr>
              <a:buFont typeface="Wingdings" panose="05000000000000000000" pitchFamily="2" charset="2"/>
              <a:buChar char="§"/>
            </a:pPr>
            <a:r>
              <a:rPr lang="en-US" sz="1400" dirty="0">
                <a:solidFill>
                  <a:srgbClr val="56585C"/>
                </a:solidFill>
                <a:hlinkClick r:id="rId3"/>
              </a:rPr>
              <a:t>Surveys of K12 educators </a:t>
            </a:r>
            <a:r>
              <a:rPr lang="en-US" sz="1400" dirty="0">
                <a:solidFill>
                  <a:srgbClr val="56585C"/>
                </a:solidFill>
              </a:rPr>
              <a:t>indicate that as they get more teaching experience and face the challenges of the classroom, </a:t>
            </a:r>
            <a:r>
              <a:rPr lang="en-US" sz="1400" b="1" dirty="0">
                <a:solidFill>
                  <a:srgbClr val="56585C"/>
                </a:solidFill>
              </a:rPr>
              <a:t>educators feel increasingly unprepared to meet the needs of their ELs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While the state faces a </a:t>
            </a:r>
            <a:r>
              <a:rPr lang="en-US" sz="1400" b="1" dirty="0">
                <a:solidFill>
                  <a:srgbClr val="56585C"/>
                </a:solidFill>
              </a:rPr>
              <a:t>major teacher shortage</a:t>
            </a:r>
            <a:r>
              <a:rPr lang="en-US" sz="1400" dirty="0">
                <a:solidFill>
                  <a:srgbClr val="56585C"/>
                </a:solidFill>
              </a:rPr>
              <a:t>, there are still </a:t>
            </a:r>
            <a:r>
              <a:rPr lang="en-US" sz="1400" b="1" dirty="0">
                <a:solidFill>
                  <a:srgbClr val="56585C"/>
                </a:solidFill>
              </a:rPr>
              <a:t>financial, linguistic, cultural and other barriers</a:t>
            </a:r>
            <a:r>
              <a:rPr lang="en-US" sz="1400" dirty="0">
                <a:solidFill>
                  <a:srgbClr val="56585C"/>
                </a:solidFill>
              </a:rPr>
              <a:t> standing in the way of ELs seeking to pursue teaching as a career in ECE and K12; there is a </a:t>
            </a:r>
            <a:r>
              <a:rPr lang="en-US" sz="1400" b="1" dirty="0">
                <a:solidFill>
                  <a:srgbClr val="56585C"/>
                </a:solidFill>
              </a:rPr>
              <a:t>need to create incentives to attract more ELs to the educator workforce</a:t>
            </a:r>
            <a:endParaRPr lang="en-US" sz="1400" dirty="0">
              <a:solidFill>
                <a:srgbClr val="56585C"/>
              </a:solidFill>
            </a:endParaRPr>
          </a:p>
        </p:txBody>
      </p:sp>
      <p:sp>
        <p:nvSpPr>
          <p:cNvPr id="22" name="Rectangle 21">
            <a:extLst>
              <a:ext uri="{FF2B5EF4-FFF2-40B4-BE49-F238E27FC236}">
                <a16:creationId xmlns:a16="http://schemas.microsoft.com/office/drawing/2014/main" id="{8F262C6A-F0D0-456F-8C59-31AE73E9457C}"/>
              </a:ext>
            </a:extLst>
          </p:cNvPr>
          <p:cNvSpPr/>
          <p:nvPr/>
        </p:nvSpPr>
        <p:spPr>
          <a:xfrm>
            <a:off x="4612821" y="1868974"/>
            <a:ext cx="4287338" cy="20208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b="1" dirty="0">
                <a:solidFill>
                  <a:srgbClr val="56585C"/>
                </a:solidFill>
              </a:rPr>
              <a:t>Connect and convene </a:t>
            </a:r>
            <a:r>
              <a:rPr lang="en-US" sz="1400" dirty="0">
                <a:solidFill>
                  <a:srgbClr val="56585C"/>
                </a:solidFill>
              </a:rPr>
              <a:t>higher education institutions to </a:t>
            </a:r>
            <a:r>
              <a:rPr lang="en-US" sz="1400" b="1" dirty="0">
                <a:solidFill>
                  <a:srgbClr val="56585C"/>
                </a:solidFill>
              </a:rPr>
              <a:t>exchange information </a:t>
            </a:r>
            <a:r>
              <a:rPr lang="en-US" sz="1400" dirty="0">
                <a:solidFill>
                  <a:srgbClr val="56585C"/>
                </a:solidFill>
              </a:rPr>
              <a:t>about high-quality curricula and programs related to DLLs/ELs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Incentivize and support </a:t>
            </a:r>
            <a:r>
              <a:rPr lang="en-US" sz="1400" b="1" dirty="0">
                <a:solidFill>
                  <a:srgbClr val="56585C"/>
                </a:solidFill>
                <a:hlinkClick r:id="rId4"/>
              </a:rPr>
              <a:t>partnerships</a:t>
            </a:r>
            <a:r>
              <a:rPr lang="en-US" sz="1400" b="1" dirty="0">
                <a:solidFill>
                  <a:srgbClr val="56585C"/>
                </a:solidFill>
              </a:rPr>
              <a:t> between teacher preparation programs, ECE providers and K12 systems</a:t>
            </a:r>
            <a:r>
              <a:rPr lang="en-US" sz="1400" dirty="0">
                <a:solidFill>
                  <a:srgbClr val="56585C"/>
                </a:solidFill>
              </a:rPr>
              <a:t> to align preparation experience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Promote </a:t>
            </a:r>
            <a:r>
              <a:rPr lang="en-US" sz="1400" b="1" dirty="0">
                <a:solidFill>
                  <a:srgbClr val="56585C"/>
                </a:solidFill>
              </a:rPr>
              <a:t>faculty development </a:t>
            </a:r>
            <a:r>
              <a:rPr lang="en-US" sz="1400" dirty="0">
                <a:solidFill>
                  <a:srgbClr val="56585C"/>
                </a:solidFill>
              </a:rPr>
              <a:t>to </a:t>
            </a:r>
            <a:r>
              <a:rPr lang="en-US" sz="1400" b="1" dirty="0">
                <a:solidFill>
                  <a:srgbClr val="56585C"/>
                </a:solidFill>
              </a:rPr>
              <a:t>integrate DLL/EL focus across disciplines</a:t>
            </a:r>
            <a:r>
              <a:rPr lang="en-US" sz="1400" dirty="0">
                <a:solidFill>
                  <a:srgbClr val="56585C"/>
                </a:solidFill>
              </a:rPr>
              <a:t>; and inform system leaders to </a:t>
            </a:r>
            <a:r>
              <a:rPr lang="en-US" sz="1400" b="1" dirty="0">
                <a:solidFill>
                  <a:srgbClr val="56585C"/>
                </a:solidFill>
              </a:rPr>
              <a:t>adopt policies to enable integration</a:t>
            </a:r>
          </a:p>
        </p:txBody>
      </p:sp>
      <p:sp>
        <p:nvSpPr>
          <p:cNvPr id="10" name="Rectangle 9">
            <a:extLst>
              <a:ext uri="{FF2B5EF4-FFF2-40B4-BE49-F238E27FC236}">
                <a16:creationId xmlns:a16="http://schemas.microsoft.com/office/drawing/2014/main" id="{9F7F8F47-99FB-441D-BC2C-C27FBD70E368}"/>
              </a:ext>
            </a:extLst>
          </p:cNvPr>
          <p:cNvSpPr/>
          <p:nvPr/>
        </p:nvSpPr>
        <p:spPr>
          <a:xfrm>
            <a:off x="4612821" y="4110803"/>
            <a:ext cx="4287338" cy="267398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5"/>
              </a:rPr>
              <a:t>Teacher Preparation                         Transformation Centers</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Created </a:t>
            </a:r>
            <a:r>
              <a:rPr lang="en-US" sz="1400" b="1" dirty="0">
                <a:solidFill>
                  <a:srgbClr val="56585C"/>
                </a:solidFill>
              </a:rPr>
              <a:t>five Centers to work with networks of teacher preparation programs </a:t>
            </a:r>
            <a:r>
              <a:rPr lang="en-US" sz="1400" dirty="0">
                <a:solidFill>
                  <a:srgbClr val="56585C"/>
                </a:solidFill>
              </a:rPr>
              <a:t>to identify, study and refine approaches and practices that </a:t>
            </a:r>
            <a:r>
              <a:rPr lang="en-US" sz="1400" b="1" dirty="0">
                <a:solidFill>
                  <a:srgbClr val="56585C"/>
                </a:solidFill>
              </a:rPr>
              <a:t>strengthen preparation of new educators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Forged </a:t>
            </a:r>
            <a:r>
              <a:rPr lang="en-US" sz="1400" b="1" dirty="0">
                <a:solidFill>
                  <a:srgbClr val="56585C"/>
                </a:solidFill>
              </a:rPr>
              <a:t>partnerships</a:t>
            </a:r>
            <a:r>
              <a:rPr lang="en-US" sz="1400" dirty="0">
                <a:solidFill>
                  <a:srgbClr val="56585C"/>
                </a:solidFill>
              </a:rPr>
              <a:t> between teacher preparation programs and K12 districts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Organized a </a:t>
            </a:r>
            <a:r>
              <a:rPr lang="en-US" sz="1400" b="1" dirty="0">
                <a:solidFill>
                  <a:srgbClr val="56585C"/>
                </a:solidFill>
                <a:hlinkClick r:id="rId6"/>
              </a:rPr>
              <a:t>community of practice</a:t>
            </a:r>
            <a:r>
              <a:rPr lang="en-US" sz="1400" b="1" dirty="0">
                <a:solidFill>
                  <a:srgbClr val="56585C"/>
                </a:solidFill>
              </a:rPr>
              <a:t> </a:t>
            </a:r>
            <a:r>
              <a:rPr lang="en-US" sz="1400" dirty="0">
                <a:solidFill>
                  <a:srgbClr val="56585C"/>
                </a:solidFill>
              </a:rPr>
              <a:t>for Centers to share lessons and resources rooted in a common “</a:t>
            </a:r>
            <a:r>
              <a:rPr lang="en-US" sz="1400" dirty="0">
                <a:solidFill>
                  <a:srgbClr val="56585C"/>
                </a:solidFill>
                <a:hlinkClick r:id="rId7"/>
              </a:rPr>
              <a:t>vision for teacher preparation transformation</a:t>
            </a:r>
            <a:r>
              <a:rPr lang="en-US" sz="1400" dirty="0">
                <a:solidFill>
                  <a:srgbClr val="56585C"/>
                </a:solidFill>
              </a:rPr>
              <a:t>”</a:t>
            </a:r>
          </a:p>
        </p:txBody>
      </p:sp>
      <p:pic>
        <p:nvPicPr>
          <p:cNvPr id="11" name="Picture 4" descr="Image result for bill and melinda gates foundation logo">
            <a:extLst>
              <a:ext uri="{FF2B5EF4-FFF2-40B4-BE49-F238E27FC236}">
                <a16:creationId xmlns:a16="http://schemas.microsoft.com/office/drawing/2014/main" id="{D8C7B18F-8C5E-4F51-9FE3-5BA1D6F634B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3333"/>
          <a:stretch/>
        </p:blipFill>
        <p:spPr bwMode="auto">
          <a:xfrm>
            <a:off x="7906022" y="4257160"/>
            <a:ext cx="931654" cy="228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ular Callout 19">
            <a:extLst>
              <a:ext uri="{FF2B5EF4-FFF2-40B4-BE49-F238E27FC236}">
                <a16:creationId xmlns:a16="http://schemas.microsoft.com/office/drawing/2014/main" id="{353A82A7-69BE-42F1-858A-E8C94643792B}"/>
              </a:ext>
            </a:extLst>
          </p:cNvPr>
          <p:cNvSpPr/>
          <p:nvPr/>
        </p:nvSpPr>
        <p:spPr>
          <a:xfrm>
            <a:off x="259976" y="5241303"/>
            <a:ext cx="4114800" cy="1070551"/>
          </a:xfrm>
          <a:prstGeom prst="wedgeRectCallout">
            <a:avLst>
              <a:gd name="adj1" fmla="val 29071"/>
              <a:gd name="adj2" fmla="val 5776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“There needs to be a </a:t>
            </a:r>
            <a:r>
              <a:rPr lang="en-US" sz="1400" b="1" i="1" dirty="0">
                <a:solidFill>
                  <a:srgbClr val="56585C"/>
                </a:solidFill>
              </a:rPr>
              <a:t>language emphasis across [the teacher preparation] system</a:t>
            </a:r>
            <a:r>
              <a:rPr lang="en-US" sz="1400" i="1" dirty="0">
                <a:solidFill>
                  <a:srgbClr val="56585C"/>
                </a:solidFill>
              </a:rPr>
              <a:t>. It takes a lot of creativity and won’t happen overnight and needs to be the work of many.” —</a:t>
            </a:r>
            <a:r>
              <a:rPr lang="en-US" sz="1400" dirty="0">
                <a:solidFill>
                  <a:srgbClr val="56585C"/>
                </a:solidFill>
              </a:rPr>
              <a:t>Practitioner </a:t>
            </a:r>
          </a:p>
        </p:txBody>
      </p:sp>
    </p:spTree>
    <p:extLst>
      <p:ext uri="{BB962C8B-B14F-4D97-AF65-F5344CB8AC3E}">
        <p14:creationId xmlns:p14="http://schemas.microsoft.com/office/powerpoint/2010/main" val="12124123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7: </a:t>
            </a:r>
            <a:r>
              <a:rPr lang="en-US" b="0" dirty="0"/>
              <a:t>Establish a hub of research-based practices, models, tools and other relevant resources to inform the ongoing professional development of practitioners</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chemeClr val="bg1"/>
                </a:solidFill>
              </a:rPr>
              <a:pPr/>
              <a:t>107</a:t>
            </a:fld>
            <a:endParaRPr lang="en-US" dirty="0">
              <a:solidFill>
                <a:schemeClr val="bg1"/>
              </a:solidFill>
            </a:endParaRPr>
          </a:p>
        </p:txBody>
      </p:sp>
      <p:sp>
        <p:nvSpPr>
          <p:cNvPr id="14" name="Rectangle 13">
            <a:extLst>
              <a:ext uri="{FF2B5EF4-FFF2-40B4-BE49-F238E27FC236}">
                <a16:creationId xmlns:a16="http://schemas.microsoft.com/office/drawing/2014/main" id="{F8BD41E5-374D-4C45-9504-4145B46D507E}"/>
              </a:ext>
            </a:extLst>
          </p:cNvPr>
          <p:cNvSpPr/>
          <p:nvPr/>
        </p:nvSpPr>
        <p:spPr>
          <a:xfrm>
            <a:off x="259976" y="1568799"/>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543124" y="1568799"/>
            <a:ext cx="4357035"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59976" y="1995519"/>
            <a:ext cx="4114800" cy="165224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California has </a:t>
            </a:r>
            <a:r>
              <a:rPr lang="en-US" sz="1400" b="1" dirty="0">
                <a:solidFill>
                  <a:srgbClr val="56585C"/>
                </a:solidFill>
              </a:rPr>
              <a:t>limited PD infrastructure </a:t>
            </a:r>
            <a:r>
              <a:rPr lang="en-US" sz="1400" dirty="0">
                <a:solidFill>
                  <a:srgbClr val="56585C"/>
                </a:solidFill>
              </a:rPr>
              <a:t>to link all educators to the supports they need to help DLLs/ELs succeed; as effective practices emerge, </a:t>
            </a:r>
            <a:r>
              <a:rPr lang="en-US" sz="1400" b="1" dirty="0">
                <a:solidFill>
                  <a:srgbClr val="56585C"/>
                </a:solidFill>
              </a:rPr>
              <a:t>educators will need access to those resources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In the</a:t>
            </a:r>
            <a:r>
              <a:rPr lang="en-US" sz="1400" b="1" dirty="0">
                <a:solidFill>
                  <a:srgbClr val="56585C"/>
                </a:solidFill>
              </a:rPr>
              <a:t> early childhood </a:t>
            </a:r>
            <a:r>
              <a:rPr lang="en-US" sz="1400" dirty="0">
                <a:solidFill>
                  <a:srgbClr val="56585C"/>
                </a:solidFill>
              </a:rPr>
              <a:t>sector, the ongoing </a:t>
            </a:r>
            <a:r>
              <a:rPr lang="en-US" sz="1400" dirty="0">
                <a:solidFill>
                  <a:srgbClr val="56585C"/>
                </a:solidFill>
                <a:hlinkClick r:id="rId2"/>
              </a:rPr>
              <a:t>DLL Pilot research study</a:t>
            </a:r>
            <a:r>
              <a:rPr lang="en-US" sz="1400" dirty="0">
                <a:solidFill>
                  <a:srgbClr val="56585C"/>
                </a:solidFill>
              </a:rPr>
              <a:t> and the new </a:t>
            </a:r>
            <a:r>
              <a:rPr lang="en-US" sz="1400" dirty="0">
                <a:solidFill>
                  <a:srgbClr val="56585C"/>
                </a:solidFill>
                <a:hlinkClick r:id="rId3"/>
              </a:rPr>
              <a:t>DLL Professional Development Grant</a:t>
            </a:r>
            <a:r>
              <a:rPr lang="en-US" sz="1400" dirty="0">
                <a:solidFill>
                  <a:srgbClr val="56585C"/>
                </a:solidFill>
              </a:rPr>
              <a:t> will </a:t>
            </a:r>
            <a:r>
              <a:rPr lang="en-US" sz="1400" b="1" dirty="0">
                <a:solidFill>
                  <a:srgbClr val="56585C"/>
                </a:solidFill>
              </a:rPr>
              <a:t>generate useful tools and information for educators </a:t>
            </a:r>
            <a:r>
              <a:rPr lang="en-US" sz="1400" dirty="0">
                <a:solidFill>
                  <a:srgbClr val="56585C"/>
                </a:solidFill>
              </a:rPr>
              <a:t>and system leaders</a:t>
            </a:r>
            <a:endParaRPr lang="en-US" sz="1400" b="1" dirty="0">
              <a:solidFill>
                <a:srgbClr val="56585C"/>
              </a:solidFill>
            </a:endParaRPr>
          </a:p>
        </p:txBody>
      </p:sp>
      <p:sp>
        <p:nvSpPr>
          <p:cNvPr id="22" name="Rectangle 21">
            <a:extLst>
              <a:ext uri="{FF2B5EF4-FFF2-40B4-BE49-F238E27FC236}">
                <a16:creationId xmlns:a16="http://schemas.microsoft.com/office/drawing/2014/main" id="{8F262C6A-F0D0-456F-8C59-31AE73E9457C}"/>
              </a:ext>
            </a:extLst>
          </p:cNvPr>
          <p:cNvSpPr/>
          <p:nvPr/>
        </p:nvSpPr>
        <p:spPr>
          <a:xfrm>
            <a:off x="4543124" y="1995519"/>
            <a:ext cx="4357035" cy="200497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Raise </a:t>
            </a:r>
            <a:r>
              <a:rPr lang="en-US" sz="1400" b="1" dirty="0">
                <a:solidFill>
                  <a:srgbClr val="56585C"/>
                </a:solidFill>
              </a:rPr>
              <a:t>awareness</a:t>
            </a:r>
            <a:r>
              <a:rPr lang="en-US" sz="1400" dirty="0">
                <a:solidFill>
                  <a:srgbClr val="56585C"/>
                </a:solidFill>
              </a:rPr>
              <a:t> about existing, evidence-based programs and tools created for use with DLL/ELs; and help coordinate and amplify the </a:t>
            </a:r>
            <a:r>
              <a:rPr lang="en-US" sz="1400" b="1" dirty="0">
                <a:solidFill>
                  <a:srgbClr val="56585C"/>
                </a:solidFill>
              </a:rPr>
              <a:t>dissemination of findings from the DLL Pilot and other studies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Build a </a:t>
            </a:r>
            <a:r>
              <a:rPr lang="en-US" sz="1400" b="1" dirty="0">
                <a:solidFill>
                  <a:srgbClr val="56585C"/>
                </a:solidFill>
              </a:rPr>
              <a:t>center or repository </a:t>
            </a:r>
            <a:r>
              <a:rPr lang="en-US" sz="1400" dirty="0">
                <a:solidFill>
                  <a:srgbClr val="56585C"/>
                </a:solidFill>
              </a:rPr>
              <a:t>that could become </a:t>
            </a:r>
            <a:r>
              <a:rPr lang="en-US" sz="1400" b="1" dirty="0">
                <a:solidFill>
                  <a:srgbClr val="56585C"/>
                </a:solidFill>
              </a:rPr>
              <a:t>educators</a:t>
            </a:r>
            <a:r>
              <a:rPr lang="en-US" sz="1400" dirty="0">
                <a:solidFill>
                  <a:srgbClr val="56585C"/>
                </a:solidFill>
              </a:rPr>
              <a:t>’ </a:t>
            </a:r>
            <a:r>
              <a:rPr lang="en-US" sz="1400" b="1" dirty="0">
                <a:solidFill>
                  <a:srgbClr val="56585C"/>
                </a:solidFill>
              </a:rPr>
              <a:t>go-to place for DLL/EL-specific knowledge </a:t>
            </a:r>
            <a:r>
              <a:rPr lang="en-US" sz="1400" dirty="0">
                <a:solidFill>
                  <a:srgbClr val="56585C"/>
                </a:solidFill>
              </a:rPr>
              <a:t>to strengthen their classroom practice; create </a:t>
            </a:r>
            <a:r>
              <a:rPr lang="en-US" sz="1400" b="1" dirty="0">
                <a:solidFill>
                  <a:srgbClr val="56585C"/>
                </a:solidFill>
              </a:rPr>
              <a:t>incentives</a:t>
            </a:r>
            <a:r>
              <a:rPr lang="en-US" sz="1400" dirty="0">
                <a:solidFill>
                  <a:srgbClr val="56585C"/>
                </a:solidFill>
              </a:rPr>
              <a:t> and provide </a:t>
            </a:r>
            <a:r>
              <a:rPr lang="en-US" sz="1400" b="1" dirty="0">
                <a:solidFill>
                  <a:srgbClr val="56585C"/>
                </a:solidFill>
              </a:rPr>
              <a:t>technical assistance </a:t>
            </a:r>
            <a:r>
              <a:rPr lang="en-US" sz="1400" dirty="0">
                <a:solidFill>
                  <a:srgbClr val="56585C"/>
                </a:solidFill>
              </a:rPr>
              <a:t>to support uptake and spread across the state</a:t>
            </a:r>
          </a:p>
          <a:p>
            <a:pPr marL="285750" indent="-285750">
              <a:spcAft>
                <a:spcPts val="600"/>
              </a:spcAft>
              <a:buClr>
                <a:schemeClr val="accent4"/>
              </a:buClr>
              <a:buFont typeface="Wingdings" panose="05000000000000000000" pitchFamily="2" charset="2"/>
              <a:buChar char="§"/>
            </a:pPr>
            <a:endParaRPr lang="en-US" sz="1400" dirty="0">
              <a:solidFill>
                <a:srgbClr val="56585C"/>
              </a:solidFill>
            </a:endParaRPr>
          </a:p>
        </p:txBody>
      </p:sp>
      <p:sp>
        <p:nvSpPr>
          <p:cNvPr id="12" name="Rectangle 11">
            <a:extLst>
              <a:ext uri="{FF2B5EF4-FFF2-40B4-BE49-F238E27FC236}">
                <a16:creationId xmlns:a16="http://schemas.microsoft.com/office/drawing/2014/main" id="{FEFAEC0D-32F2-470C-8AAB-3243F1527A71}"/>
              </a:ext>
            </a:extLst>
          </p:cNvPr>
          <p:cNvSpPr/>
          <p:nvPr/>
        </p:nvSpPr>
        <p:spPr>
          <a:xfrm>
            <a:off x="4543124" y="4171073"/>
            <a:ext cx="4357035" cy="253102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4"/>
              </a:rPr>
              <a:t>Sobrato Early Academic Model </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Advances a </a:t>
            </a:r>
            <a:r>
              <a:rPr lang="en-US" sz="1400" b="1" dirty="0">
                <a:solidFill>
                  <a:srgbClr val="56585C"/>
                </a:solidFill>
                <a:hlinkClick r:id="rId5"/>
              </a:rPr>
              <a:t>comprehensive model</a:t>
            </a:r>
            <a:r>
              <a:rPr lang="en-US" sz="1400" b="1" dirty="0">
                <a:solidFill>
                  <a:srgbClr val="56585C"/>
                </a:solidFill>
              </a:rPr>
              <a:t> </a:t>
            </a:r>
            <a:r>
              <a:rPr lang="en-US" sz="1400" dirty="0">
                <a:solidFill>
                  <a:srgbClr val="56585C"/>
                </a:solidFill>
              </a:rPr>
              <a:t>of intensive, enriched language and literacy education for ELs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Implemented in </a:t>
            </a:r>
            <a:r>
              <a:rPr lang="en-US" sz="1400" b="1" dirty="0">
                <a:solidFill>
                  <a:srgbClr val="56585C"/>
                </a:solidFill>
                <a:hlinkClick r:id="rId6"/>
              </a:rPr>
              <a:t>approx. 101 sites in 20 California districts</a:t>
            </a:r>
            <a:r>
              <a:rPr lang="en-US" sz="1400" b="1" dirty="0">
                <a:solidFill>
                  <a:srgbClr val="56585C"/>
                </a:solidFill>
              </a:rPr>
              <a:t> </a:t>
            </a:r>
            <a:r>
              <a:rPr lang="en-US" sz="1400" dirty="0">
                <a:solidFill>
                  <a:srgbClr val="56585C"/>
                </a:solidFill>
              </a:rPr>
              <a:t>in rural, suburban and urban areas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Provides </a:t>
            </a:r>
            <a:r>
              <a:rPr lang="en-US" sz="1400" b="1" dirty="0">
                <a:solidFill>
                  <a:srgbClr val="56585C"/>
                </a:solidFill>
              </a:rPr>
              <a:t>educators</a:t>
            </a:r>
            <a:r>
              <a:rPr lang="en-US" sz="1400" dirty="0">
                <a:solidFill>
                  <a:srgbClr val="56585C"/>
                </a:solidFill>
              </a:rPr>
              <a:t> with trainings, coaching, and collaborative reflection/planning opportunities to </a:t>
            </a:r>
            <a:r>
              <a:rPr lang="en-US" sz="1400" b="1" dirty="0">
                <a:solidFill>
                  <a:srgbClr val="56585C"/>
                </a:solidFill>
              </a:rPr>
              <a:t>build their capacity</a:t>
            </a:r>
            <a:r>
              <a:rPr lang="en-US" sz="1400" dirty="0">
                <a:solidFill>
                  <a:srgbClr val="56585C"/>
                </a:solidFill>
              </a:rPr>
              <a:t>; as one advocate shared, “</a:t>
            </a:r>
            <a:r>
              <a:rPr lang="en-US" sz="1400" i="1" dirty="0">
                <a:solidFill>
                  <a:srgbClr val="56585C"/>
                </a:solidFill>
              </a:rPr>
              <a:t>SEAL is effective because you’re taking part in this </a:t>
            </a:r>
            <a:r>
              <a:rPr lang="en-US" sz="1400" b="1" i="1" dirty="0">
                <a:solidFill>
                  <a:srgbClr val="56585C"/>
                </a:solidFill>
              </a:rPr>
              <a:t>intensive approach to PD </a:t>
            </a:r>
            <a:r>
              <a:rPr lang="en-US" sz="1400" i="1" dirty="0">
                <a:solidFill>
                  <a:srgbClr val="56585C"/>
                </a:solidFill>
              </a:rPr>
              <a:t>to help students</a:t>
            </a:r>
            <a:r>
              <a:rPr lang="en-US" sz="1400" dirty="0">
                <a:solidFill>
                  <a:srgbClr val="56585C"/>
                </a:solidFill>
              </a:rPr>
              <a:t>”</a:t>
            </a:r>
          </a:p>
        </p:txBody>
      </p:sp>
      <p:sp>
        <p:nvSpPr>
          <p:cNvPr id="13" name="Rectangular Callout 13">
            <a:extLst>
              <a:ext uri="{FF2B5EF4-FFF2-40B4-BE49-F238E27FC236}">
                <a16:creationId xmlns:a16="http://schemas.microsoft.com/office/drawing/2014/main" id="{28FDF457-8F4D-4E07-81D2-70087E0C33CF}"/>
              </a:ext>
            </a:extLst>
          </p:cNvPr>
          <p:cNvSpPr/>
          <p:nvPr/>
        </p:nvSpPr>
        <p:spPr>
          <a:xfrm>
            <a:off x="259976" y="5721797"/>
            <a:ext cx="4114800" cy="731520"/>
          </a:xfrm>
          <a:prstGeom prst="wedgeRectCallout">
            <a:avLst>
              <a:gd name="adj1" fmla="val 24716"/>
              <a:gd name="adj2" fmla="val 55471"/>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a:t>
            </a:r>
            <a:r>
              <a:rPr lang="en-US" sz="1400" b="1" i="1" dirty="0">
                <a:solidFill>
                  <a:srgbClr val="56585C"/>
                </a:solidFill>
              </a:rPr>
              <a:t>We spend a lot of time trying to figure out how to do things.</a:t>
            </a:r>
            <a:r>
              <a:rPr lang="en-US" sz="1400" i="1" dirty="0">
                <a:solidFill>
                  <a:srgbClr val="56585C"/>
                </a:solidFill>
              </a:rPr>
              <a:t> If there was a way to do that in a </a:t>
            </a:r>
            <a:r>
              <a:rPr lang="en-US" sz="1400" b="1" i="1" dirty="0">
                <a:solidFill>
                  <a:srgbClr val="56585C"/>
                </a:solidFill>
              </a:rPr>
              <a:t>more concise timeline</a:t>
            </a:r>
            <a:r>
              <a:rPr lang="en-US" sz="1400" i="1" dirty="0">
                <a:solidFill>
                  <a:srgbClr val="56585C"/>
                </a:solidFill>
              </a:rPr>
              <a:t>, that would be helpful.”—</a:t>
            </a:r>
            <a:r>
              <a:rPr lang="en-US" sz="1400" dirty="0">
                <a:solidFill>
                  <a:srgbClr val="56585C"/>
                </a:solidFill>
              </a:rPr>
              <a:t>Advocate</a:t>
            </a:r>
          </a:p>
        </p:txBody>
      </p:sp>
      <p:sp>
        <p:nvSpPr>
          <p:cNvPr id="16" name="Rectangular Callout 16">
            <a:extLst>
              <a:ext uri="{FF2B5EF4-FFF2-40B4-BE49-F238E27FC236}">
                <a16:creationId xmlns:a16="http://schemas.microsoft.com/office/drawing/2014/main" id="{80766A6D-AD8C-443F-8ADA-9D94EAB32040}"/>
              </a:ext>
            </a:extLst>
          </p:cNvPr>
          <p:cNvSpPr/>
          <p:nvPr/>
        </p:nvSpPr>
        <p:spPr>
          <a:xfrm>
            <a:off x="259976" y="4000498"/>
            <a:ext cx="4114800" cy="731758"/>
          </a:xfrm>
          <a:prstGeom prst="wedgeRectCallout">
            <a:avLst>
              <a:gd name="adj1" fmla="val 24716"/>
              <a:gd name="adj2" fmla="val 55471"/>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“[Funders can] </a:t>
            </a:r>
            <a:r>
              <a:rPr lang="en-US" sz="1400" b="1" i="1" dirty="0">
                <a:solidFill>
                  <a:srgbClr val="56585C"/>
                </a:solidFill>
              </a:rPr>
              <a:t>look at ‘bright spots’</a:t>
            </a:r>
            <a:r>
              <a:rPr lang="en-US" sz="1400" i="1" dirty="0">
                <a:solidFill>
                  <a:srgbClr val="56585C"/>
                </a:solidFill>
              </a:rPr>
              <a:t>: if they are tracking kids, [they] </a:t>
            </a:r>
            <a:r>
              <a:rPr lang="en-US" sz="1400" b="1" i="1" dirty="0">
                <a:solidFill>
                  <a:srgbClr val="56585C"/>
                </a:solidFill>
              </a:rPr>
              <a:t>can…show how bilingualism works</a:t>
            </a:r>
            <a:r>
              <a:rPr lang="en-US" sz="1400" i="1" dirty="0">
                <a:solidFill>
                  <a:srgbClr val="56585C"/>
                </a:solidFill>
              </a:rPr>
              <a:t>.”—</a:t>
            </a:r>
            <a:r>
              <a:rPr lang="en-US" sz="1400" dirty="0">
                <a:solidFill>
                  <a:srgbClr val="56585C"/>
                </a:solidFill>
              </a:rPr>
              <a:t>Policy Leader</a:t>
            </a:r>
          </a:p>
        </p:txBody>
      </p:sp>
      <p:sp>
        <p:nvSpPr>
          <p:cNvPr id="17" name="Rectangular Callout 17">
            <a:extLst>
              <a:ext uri="{FF2B5EF4-FFF2-40B4-BE49-F238E27FC236}">
                <a16:creationId xmlns:a16="http://schemas.microsoft.com/office/drawing/2014/main" id="{A96BE556-7545-4F20-95DC-C1E5E037B001}"/>
              </a:ext>
            </a:extLst>
          </p:cNvPr>
          <p:cNvSpPr/>
          <p:nvPr/>
        </p:nvSpPr>
        <p:spPr>
          <a:xfrm>
            <a:off x="259976" y="4911365"/>
            <a:ext cx="4114800" cy="633028"/>
          </a:xfrm>
          <a:prstGeom prst="wedgeRectCallout">
            <a:avLst>
              <a:gd name="adj1" fmla="val -18481"/>
              <a:gd name="adj2" fmla="val 5783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“[We need] </a:t>
            </a:r>
            <a:r>
              <a:rPr lang="en-US" sz="1400" b="1" i="1" dirty="0">
                <a:solidFill>
                  <a:srgbClr val="56585C"/>
                </a:solidFill>
              </a:rPr>
              <a:t>research to spotlight practices </a:t>
            </a:r>
            <a:r>
              <a:rPr lang="en-US" sz="1400" i="1" dirty="0">
                <a:solidFill>
                  <a:srgbClr val="56585C"/>
                </a:solidFill>
              </a:rPr>
              <a:t>so others in traditional and charter sectors can learn from successes.” —</a:t>
            </a:r>
            <a:r>
              <a:rPr lang="en-US" sz="1400" dirty="0">
                <a:solidFill>
                  <a:srgbClr val="56585C"/>
                </a:solidFill>
              </a:rPr>
              <a:t>Advocate</a:t>
            </a:r>
          </a:p>
        </p:txBody>
      </p:sp>
      <p:pic>
        <p:nvPicPr>
          <p:cNvPr id="19" name="Picture 8" descr="Image result for sobrato family foundation logo">
            <a:extLst>
              <a:ext uri="{FF2B5EF4-FFF2-40B4-BE49-F238E27FC236}">
                <a16:creationId xmlns:a16="http://schemas.microsoft.com/office/drawing/2014/main" id="{3BFE3175-9350-41AE-B88F-1650D22850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91938" y="4204489"/>
            <a:ext cx="678827"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5731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8: </a:t>
            </a:r>
            <a:r>
              <a:rPr lang="en-US" b="0" dirty="0"/>
              <a:t>Support alignment of ECE, K12 and higher education systems, particularly around data, to provide needed experiences and supports for ELs along their trajectory</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rgbClr val="A9A9A9"/>
                </a:solidFill>
              </a:rPr>
              <a:pPr/>
              <a:t>108</a:t>
            </a:fld>
            <a:endParaRPr lang="en-US" dirty="0">
              <a:solidFill>
                <a:srgbClr val="A9A9A9"/>
              </a:solidFill>
            </a:endParaRPr>
          </a:p>
        </p:txBody>
      </p:sp>
      <p:sp>
        <p:nvSpPr>
          <p:cNvPr id="14" name="Rectangle 13">
            <a:extLst>
              <a:ext uri="{FF2B5EF4-FFF2-40B4-BE49-F238E27FC236}">
                <a16:creationId xmlns:a16="http://schemas.microsoft.com/office/drawing/2014/main" id="{F8BD41E5-374D-4C45-9504-4145B46D507E}"/>
              </a:ext>
            </a:extLst>
          </p:cNvPr>
          <p:cNvSpPr/>
          <p:nvPr/>
        </p:nvSpPr>
        <p:spPr>
          <a:xfrm>
            <a:off x="259976" y="1502810"/>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785359" y="1502810"/>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59976" y="1929530"/>
            <a:ext cx="4114800" cy="19260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ECE, K12 and higher education systems </a:t>
            </a:r>
            <a:r>
              <a:rPr lang="en-US" sz="1400" dirty="0">
                <a:solidFill>
                  <a:srgbClr val="56585C"/>
                </a:solidFill>
                <a:hlinkClick r:id="rId2"/>
              </a:rPr>
              <a:t>operate independently</a:t>
            </a:r>
            <a:r>
              <a:rPr lang="en-US" sz="1400" dirty="0">
                <a:solidFill>
                  <a:srgbClr val="56585C"/>
                </a:solidFill>
              </a:rPr>
              <a:t>; but </a:t>
            </a:r>
            <a:r>
              <a:rPr lang="en-US" sz="1400" b="1" dirty="0">
                <a:solidFill>
                  <a:srgbClr val="56585C"/>
                </a:solidFill>
              </a:rPr>
              <a:t>effective collaboration </a:t>
            </a:r>
            <a:r>
              <a:rPr lang="en-US" sz="1400" dirty="0">
                <a:solidFill>
                  <a:srgbClr val="56585C"/>
                </a:solidFill>
              </a:rPr>
              <a:t>can lead to </a:t>
            </a:r>
            <a:r>
              <a:rPr lang="en-US" sz="1400" dirty="0">
                <a:solidFill>
                  <a:srgbClr val="56585C"/>
                </a:solidFill>
                <a:hlinkClick r:id="rId3"/>
              </a:rPr>
              <a:t>better outcomes for all students</a:t>
            </a:r>
            <a:endParaRPr lang="en-US" sz="1400"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Governor Newsom is promoting a </a:t>
            </a:r>
            <a:r>
              <a:rPr lang="en-US" sz="1400" b="1" dirty="0">
                <a:solidFill>
                  <a:srgbClr val="56585C"/>
                </a:solidFill>
              </a:rPr>
              <a:t>“</a:t>
            </a:r>
            <a:r>
              <a:rPr lang="en-US" sz="1400" b="1" dirty="0">
                <a:solidFill>
                  <a:srgbClr val="56585C"/>
                </a:solidFill>
                <a:hlinkClick r:id="rId4"/>
              </a:rPr>
              <a:t>cradle-to-career</a:t>
            </a:r>
            <a:r>
              <a:rPr lang="en-US" sz="1400" b="1" dirty="0">
                <a:solidFill>
                  <a:srgbClr val="56585C"/>
                </a:solidFill>
              </a:rPr>
              <a:t>” </a:t>
            </a:r>
            <a:r>
              <a:rPr lang="en-US" sz="1400" b="1" dirty="0">
                <a:solidFill>
                  <a:srgbClr val="56585C"/>
                </a:solidFill>
                <a:hlinkClick r:id="rId5"/>
              </a:rPr>
              <a:t>strategy</a:t>
            </a:r>
            <a:r>
              <a:rPr lang="en-US" sz="1400" dirty="0">
                <a:solidFill>
                  <a:srgbClr val="56585C"/>
                </a:solidFill>
              </a:rPr>
              <a:t> linking education systems together for </a:t>
            </a:r>
            <a:r>
              <a:rPr lang="en-US" sz="1400" b="1" dirty="0">
                <a:solidFill>
                  <a:srgbClr val="56585C"/>
                </a:solidFill>
              </a:rPr>
              <a:t>greater coherence and impact</a:t>
            </a:r>
            <a:r>
              <a:rPr lang="en-US" sz="1400" dirty="0">
                <a:solidFill>
                  <a:srgbClr val="56585C"/>
                </a:solidFill>
              </a:rPr>
              <a:t>;</a:t>
            </a:r>
            <a:r>
              <a:rPr lang="en-US" sz="1400" b="1" dirty="0">
                <a:solidFill>
                  <a:srgbClr val="56585C"/>
                </a:solidFill>
              </a:rPr>
              <a:t> </a:t>
            </a:r>
            <a:r>
              <a:rPr lang="en-US" sz="1400" dirty="0">
                <a:solidFill>
                  <a:srgbClr val="56585C"/>
                </a:solidFill>
              </a:rPr>
              <a:t>his 2019-20 budget includes $10 million for a </a:t>
            </a:r>
            <a:r>
              <a:rPr lang="en-US" sz="1400" b="1" dirty="0">
                <a:solidFill>
                  <a:srgbClr val="56585C"/>
                </a:solidFill>
                <a:hlinkClick r:id="rId6"/>
              </a:rPr>
              <a:t>new statewide longitudinal data system</a:t>
            </a:r>
            <a:r>
              <a:rPr lang="en-US" sz="1400" dirty="0">
                <a:solidFill>
                  <a:srgbClr val="56585C"/>
                </a:solidFill>
              </a:rPr>
              <a:t> </a:t>
            </a:r>
          </a:p>
        </p:txBody>
      </p:sp>
      <p:sp>
        <p:nvSpPr>
          <p:cNvPr id="22" name="Rectangle 21">
            <a:extLst>
              <a:ext uri="{FF2B5EF4-FFF2-40B4-BE49-F238E27FC236}">
                <a16:creationId xmlns:a16="http://schemas.microsoft.com/office/drawing/2014/main" id="{8F262C6A-F0D0-456F-8C59-31AE73E9457C}"/>
              </a:ext>
            </a:extLst>
          </p:cNvPr>
          <p:cNvSpPr/>
          <p:nvPr/>
        </p:nvSpPr>
        <p:spPr>
          <a:xfrm>
            <a:off x="4785359" y="1929530"/>
            <a:ext cx="4114800" cy="18600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Support research on </a:t>
            </a:r>
            <a:r>
              <a:rPr lang="en-US" sz="1400" b="1" dirty="0">
                <a:solidFill>
                  <a:srgbClr val="56585C"/>
                </a:solidFill>
              </a:rPr>
              <a:t>what it would take to accurately and reliably capture DLLs/ELs</a:t>
            </a:r>
            <a:r>
              <a:rPr lang="en-US" sz="1400" dirty="0">
                <a:solidFill>
                  <a:srgbClr val="56585C"/>
                </a:solidFill>
              </a:rPr>
              <a:t> in longitudinal system to inform policy discussions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Convene </a:t>
            </a:r>
            <a:r>
              <a:rPr lang="en-US" sz="1400" b="1" dirty="0">
                <a:solidFill>
                  <a:srgbClr val="56585C"/>
                </a:solidFill>
              </a:rPr>
              <a:t>system leaders to strategize alignment at transition points</a:t>
            </a:r>
            <a:r>
              <a:rPr lang="en-US" sz="1400" dirty="0">
                <a:solidFill>
                  <a:srgbClr val="56585C"/>
                </a:solidFill>
              </a:rPr>
              <a:t>; and build models for consistent language development programming</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Seed efforts to elaborate a detailed </a:t>
            </a:r>
            <a:r>
              <a:rPr lang="en-US" sz="1400" b="1" dirty="0">
                <a:solidFill>
                  <a:srgbClr val="56585C"/>
                </a:solidFill>
              </a:rPr>
              <a:t>vision for ECE consistent with the EL Roadmap policy</a:t>
            </a:r>
          </a:p>
        </p:txBody>
      </p:sp>
      <p:sp>
        <p:nvSpPr>
          <p:cNvPr id="10" name="Rectangular Callout 10">
            <a:extLst>
              <a:ext uri="{FF2B5EF4-FFF2-40B4-BE49-F238E27FC236}">
                <a16:creationId xmlns:a16="http://schemas.microsoft.com/office/drawing/2014/main" id="{E134D112-ACA2-409C-813D-8C8BEC864DF1}"/>
              </a:ext>
            </a:extLst>
          </p:cNvPr>
          <p:cNvSpPr/>
          <p:nvPr/>
        </p:nvSpPr>
        <p:spPr>
          <a:xfrm>
            <a:off x="259976" y="5260156"/>
            <a:ext cx="4114800" cy="1193161"/>
          </a:xfrm>
          <a:prstGeom prst="wedgeRectCallout">
            <a:avLst>
              <a:gd name="adj1" fmla="val 21315"/>
              <a:gd name="adj2" fmla="val 5676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“I think that engaging with leadership from both K12 and early childhood [is important]. Principals for example don’t understand early learning. …It’s an area where we need more resources to </a:t>
            </a:r>
            <a:r>
              <a:rPr lang="en-US" sz="1400" b="1" i="1" dirty="0">
                <a:solidFill>
                  <a:srgbClr val="56585C"/>
                </a:solidFill>
              </a:rPr>
              <a:t>really connect the K12 and early learning worlds</a:t>
            </a:r>
            <a:r>
              <a:rPr lang="en-US" sz="1400" i="1" dirty="0">
                <a:solidFill>
                  <a:srgbClr val="56585C"/>
                </a:solidFill>
              </a:rPr>
              <a:t>.” —</a:t>
            </a:r>
            <a:r>
              <a:rPr lang="en-US" sz="1400" dirty="0">
                <a:solidFill>
                  <a:srgbClr val="56585C"/>
                </a:solidFill>
              </a:rPr>
              <a:t>Advocate</a:t>
            </a:r>
          </a:p>
        </p:txBody>
      </p:sp>
      <p:sp>
        <p:nvSpPr>
          <p:cNvPr id="11" name="Rectangle 10">
            <a:extLst>
              <a:ext uri="{FF2B5EF4-FFF2-40B4-BE49-F238E27FC236}">
                <a16:creationId xmlns:a16="http://schemas.microsoft.com/office/drawing/2014/main" id="{B05132B4-F873-4F8B-AF65-F4292D81E774}"/>
              </a:ext>
            </a:extLst>
          </p:cNvPr>
          <p:cNvSpPr/>
          <p:nvPr/>
        </p:nvSpPr>
        <p:spPr>
          <a:xfrm>
            <a:off x="4785359" y="3914922"/>
            <a:ext cx="4114800" cy="259775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7"/>
              </a:rPr>
              <a:t>Latino Student Success</a:t>
            </a:r>
            <a:r>
              <a:rPr lang="en-US" sz="1400" b="1" dirty="0">
                <a:solidFill>
                  <a:srgbClr val="56585C"/>
                </a:solidFill>
              </a:rPr>
              <a:t> Initiative</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Launched in 2011 as a </a:t>
            </a:r>
            <a:r>
              <a:rPr lang="en-US" sz="1400" b="1" dirty="0">
                <a:solidFill>
                  <a:srgbClr val="56585C"/>
                </a:solidFill>
              </a:rPr>
              <a:t>four-year effort to increase the educational attainment of Latino students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Invested in </a:t>
            </a:r>
            <a:r>
              <a:rPr lang="en-US" sz="1400" b="1" dirty="0">
                <a:solidFill>
                  <a:srgbClr val="56585C"/>
                </a:solidFill>
              </a:rPr>
              <a:t>13 local partnerships </a:t>
            </a:r>
            <a:r>
              <a:rPr lang="en-US" sz="1400" dirty="0">
                <a:solidFill>
                  <a:srgbClr val="56585C"/>
                </a:solidFill>
              </a:rPr>
              <a:t>around the country bringing together institutions and stakeholders around the goal of Latino success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Funded, for example, the </a:t>
            </a:r>
            <a:r>
              <a:rPr lang="en-US" sz="1400" b="1" dirty="0">
                <a:solidFill>
                  <a:srgbClr val="56585C"/>
                </a:solidFill>
                <a:hlinkClick r:id="rId8"/>
              </a:rPr>
              <a:t>Long Beach Promise</a:t>
            </a:r>
            <a:r>
              <a:rPr lang="en-US" sz="1400" dirty="0">
                <a:solidFill>
                  <a:srgbClr val="56585C"/>
                </a:solidFill>
              </a:rPr>
              <a:t>, a collaboration between city, district, community college and state university leaders to </a:t>
            </a:r>
            <a:r>
              <a:rPr lang="en-US" sz="1400" b="1" dirty="0">
                <a:solidFill>
                  <a:srgbClr val="56585C"/>
                </a:solidFill>
              </a:rPr>
              <a:t>create pathways from pre-K to college and careers</a:t>
            </a:r>
          </a:p>
        </p:txBody>
      </p:sp>
      <p:pic>
        <p:nvPicPr>
          <p:cNvPr id="1026" name="Picture 2" descr="Image result for lumina foundation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85135" y="3951024"/>
            <a:ext cx="789140" cy="32004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ular Callout 10">
            <a:extLst>
              <a:ext uri="{FF2B5EF4-FFF2-40B4-BE49-F238E27FC236}">
                <a16:creationId xmlns:a16="http://schemas.microsoft.com/office/drawing/2014/main" id="{E134D112-ACA2-409C-813D-8C8BEC864DF1}"/>
              </a:ext>
            </a:extLst>
          </p:cNvPr>
          <p:cNvSpPr/>
          <p:nvPr/>
        </p:nvSpPr>
        <p:spPr>
          <a:xfrm>
            <a:off x="259976" y="3914922"/>
            <a:ext cx="4114800" cy="1227559"/>
          </a:xfrm>
          <a:prstGeom prst="wedgeRectCallout">
            <a:avLst>
              <a:gd name="adj1" fmla="val -27024"/>
              <a:gd name="adj2" fmla="val 5427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“[We] need to </a:t>
            </a:r>
            <a:r>
              <a:rPr lang="en-US" sz="1400" b="1" i="1" dirty="0">
                <a:solidFill>
                  <a:srgbClr val="56585C"/>
                </a:solidFill>
              </a:rPr>
              <a:t>align [ECE] to K12</a:t>
            </a:r>
            <a:r>
              <a:rPr lang="en-US" sz="1400" i="1" dirty="0">
                <a:solidFill>
                  <a:srgbClr val="56585C"/>
                </a:solidFill>
              </a:rPr>
              <a:t>. […And we] need to </a:t>
            </a:r>
            <a:r>
              <a:rPr lang="en-US" sz="1400" b="1" i="1" dirty="0">
                <a:solidFill>
                  <a:srgbClr val="56585C"/>
                </a:solidFill>
              </a:rPr>
              <a:t>track kids all the way</a:t>
            </a:r>
            <a:r>
              <a:rPr lang="en-US" sz="1400" i="1" dirty="0">
                <a:solidFill>
                  <a:srgbClr val="56585C"/>
                </a:solidFill>
              </a:rPr>
              <a:t>. If a kid enters into an ECE center and bilingual program, </a:t>
            </a:r>
            <a:r>
              <a:rPr lang="en-US" sz="1400" b="1" i="1" dirty="0">
                <a:solidFill>
                  <a:srgbClr val="56585C"/>
                </a:solidFill>
              </a:rPr>
              <a:t>how’s the trajectory of that child?</a:t>
            </a:r>
            <a:r>
              <a:rPr lang="en-US" sz="1400" i="1" dirty="0">
                <a:solidFill>
                  <a:srgbClr val="56585C"/>
                </a:solidFill>
              </a:rPr>
              <a:t> Is there a way to see how they do after they go through the system?” — </a:t>
            </a:r>
            <a:r>
              <a:rPr lang="en-US" sz="1400" dirty="0">
                <a:solidFill>
                  <a:srgbClr val="56585C"/>
                </a:solidFill>
              </a:rPr>
              <a:t>Policy Leader</a:t>
            </a:r>
          </a:p>
        </p:txBody>
      </p:sp>
    </p:spTree>
    <p:extLst>
      <p:ext uri="{BB962C8B-B14F-4D97-AF65-F5344CB8AC3E}">
        <p14:creationId xmlns:p14="http://schemas.microsoft.com/office/powerpoint/2010/main" val="26950826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9: </a:t>
            </a:r>
            <a:r>
              <a:rPr lang="en-US" b="0" dirty="0"/>
              <a:t>Facilitate partnerships beyond education to meet the holistic needs of families of DLLs/ELs</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rgbClr val="A9A9A9"/>
                </a:solidFill>
              </a:rPr>
              <a:pPr/>
              <a:t>109</a:t>
            </a:fld>
            <a:endParaRPr lang="en-US" dirty="0">
              <a:solidFill>
                <a:srgbClr val="A9A9A9"/>
              </a:solidFill>
            </a:endParaRPr>
          </a:p>
        </p:txBody>
      </p:sp>
      <p:sp>
        <p:nvSpPr>
          <p:cNvPr id="14" name="Rectangle 13">
            <a:extLst>
              <a:ext uri="{FF2B5EF4-FFF2-40B4-BE49-F238E27FC236}">
                <a16:creationId xmlns:a16="http://schemas.microsoft.com/office/drawing/2014/main" id="{F8BD41E5-374D-4C45-9504-4145B46D507E}"/>
              </a:ext>
            </a:extLst>
          </p:cNvPr>
          <p:cNvSpPr/>
          <p:nvPr/>
        </p:nvSpPr>
        <p:spPr>
          <a:xfrm>
            <a:off x="259976" y="1133590"/>
            <a:ext cx="4281542"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785359" y="1133590"/>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59976" y="1560310"/>
            <a:ext cx="4281542" cy="20338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Families of DLLs/ELs often face </a:t>
            </a:r>
            <a:r>
              <a:rPr lang="en-US" sz="1400" b="1" dirty="0">
                <a:solidFill>
                  <a:srgbClr val="56585C"/>
                </a:solidFill>
              </a:rPr>
              <a:t>multiple challenges</a:t>
            </a:r>
            <a:r>
              <a:rPr lang="en-US" sz="1400" dirty="0">
                <a:solidFill>
                  <a:srgbClr val="56585C"/>
                </a:solidFill>
              </a:rPr>
              <a:t>, many of which stem from the effects of poverty, and </a:t>
            </a:r>
            <a:r>
              <a:rPr lang="en-US" sz="1400" b="1" dirty="0">
                <a:solidFill>
                  <a:srgbClr val="56585C"/>
                </a:solidFill>
              </a:rPr>
              <a:t>multiple sectors play a role in serving them</a:t>
            </a:r>
          </a:p>
          <a:p>
            <a:pPr marL="285750" indent="-285750">
              <a:spcAft>
                <a:spcPts val="600"/>
              </a:spcAft>
              <a:buClr>
                <a:schemeClr val="accent4"/>
              </a:buClr>
              <a:buFont typeface="Wingdings" panose="05000000000000000000" pitchFamily="2" charset="2"/>
              <a:buChar char="§"/>
            </a:pPr>
            <a:r>
              <a:rPr lang="en-US" sz="1400" b="1" dirty="0">
                <a:solidFill>
                  <a:srgbClr val="56585C"/>
                </a:solidFill>
              </a:rPr>
              <a:t>Governor Newsom’s </a:t>
            </a:r>
            <a:r>
              <a:rPr lang="en-US" sz="1400" b="1" dirty="0">
                <a:solidFill>
                  <a:srgbClr val="56585C"/>
                </a:solidFill>
                <a:hlinkClick r:id="rId2"/>
              </a:rPr>
              <a:t>anti-poverty agenda </a:t>
            </a:r>
            <a:r>
              <a:rPr lang="en-US" sz="1400" dirty="0">
                <a:solidFill>
                  <a:srgbClr val="56585C"/>
                </a:solidFill>
              </a:rPr>
              <a:t>also includes efforts to reduce </a:t>
            </a:r>
            <a:r>
              <a:rPr lang="en-US" sz="1400" dirty="0">
                <a:solidFill>
                  <a:srgbClr val="56585C"/>
                </a:solidFill>
                <a:hlinkClick r:id="rId3"/>
              </a:rPr>
              <a:t>childhood poverty</a:t>
            </a:r>
            <a:r>
              <a:rPr lang="en-US" sz="1400" dirty="0">
                <a:solidFill>
                  <a:srgbClr val="56585C"/>
                </a:solidFill>
              </a:rPr>
              <a:t>; future discussions about </a:t>
            </a:r>
            <a:r>
              <a:rPr lang="en-US" sz="1400" b="1" dirty="0">
                <a:solidFill>
                  <a:srgbClr val="56585C"/>
                </a:solidFill>
              </a:rPr>
              <a:t>policy solutions to address poverty</a:t>
            </a:r>
            <a:r>
              <a:rPr lang="en-US" sz="1400" dirty="0">
                <a:solidFill>
                  <a:srgbClr val="56585C"/>
                </a:solidFill>
              </a:rPr>
              <a:t> are likely to broach issues that could have a </a:t>
            </a:r>
            <a:r>
              <a:rPr lang="en-US" sz="1400" b="1" dirty="0">
                <a:solidFill>
                  <a:srgbClr val="56585C"/>
                </a:solidFill>
              </a:rPr>
              <a:t>disproportionate impact on families of ELs</a:t>
            </a:r>
          </a:p>
        </p:txBody>
      </p:sp>
      <p:sp>
        <p:nvSpPr>
          <p:cNvPr id="22" name="Rectangle 21">
            <a:extLst>
              <a:ext uri="{FF2B5EF4-FFF2-40B4-BE49-F238E27FC236}">
                <a16:creationId xmlns:a16="http://schemas.microsoft.com/office/drawing/2014/main" id="{8F262C6A-F0D0-456F-8C59-31AE73E9457C}"/>
              </a:ext>
            </a:extLst>
          </p:cNvPr>
          <p:cNvSpPr/>
          <p:nvPr/>
        </p:nvSpPr>
        <p:spPr>
          <a:xfrm>
            <a:off x="4785359" y="1560310"/>
            <a:ext cx="4114800" cy="20338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b="1" dirty="0">
                <a:solidFill>
                  <a:srgbClr val="56585C"/>
                </a:solidFill>
              </a:rPr>
              <a:t>Connect education advocates with advocates in other sectors </a:t>
            </a:r>
            <a:r>
              <a:rPr lang="en-US" sz="1400" dirty="0">
                <a:solidFill>
                  <a:srgbClr val="56585C"/>
                </a:solidFill>
              </a:rPr>
              <a:t>working on aligned issues to explore information-sharing, coordination and partnership</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Support </a:t>
            </a:r>
            <a:r>
              <a:rPr lang="en-US" sz="1400" b="1" dirty="0">
                <a:solidFill>
                  <a:srgbClr val="56585C"/>
                </a:solidFill>
              </a:rPr>
              <a:t>well-positioned organizations with a cross-sector approach </a:t>
            </a:r>
            <a:r>
              <a:rPr lang="en-US" sz="1400" dirty="0">
                <a:solidFill>
                  <a:srgbClr val="56585C"/>
                </a:solidFill>
              </a:rPr>
              <a:t>to analyze implications for DLLs/ELs; inform the development of an </a:t>
            </a:r>
            <a:r>
              <a:rPr lang="en-US" sz="1400" b="1" dirty="0">
                <a:solidFill>
                  <a:srgbClr val="56585C"/>
                </a:solidFill>
              </a:rPr>
              <a:t>agenda for cross-sector collaboration </a:t>
            </a:r>
            <a:r>
              <a:rPr lang="en-US" sz="1400" dirty="0">
                <a:solidFill>
                  <a:srgbClr val="56585C"/>
                </a:solidFill>
              </a:rPr>
              <a:t>through the lens of </a:t>
            </a:r>
            <a:r>
              <a:rPr lang="en-US" sz="1400" b="1" dirty="0">
                <a:solidFill>
                  <a:srgbClr val="56585C"/>
                </a:solidFill>
              </a:rPr>
              <a:t>“whole child, whole family”</a:t>
            </a:r>
          </a:p>
        </p:txBody>
      </p:sp>
      <p:sp>
        <p:nvSpPr>
          <p:cNvPr id="12" name="Rectangular Callout 12">
            <a:extLst>
              <a:ext uri="{FF2B5EF4-FFF2-40B4-BE49-F238E27FC236}">
                <a16:creationId xmlns:a16="http://schemas.microsoft.com/office/drawing/2014/main" id="{A521D97D-CE09-49A4-8E72-35C30F6CD4B7}"/>
              </a:ext>
            </a:extLst>
          </p:cNvPr>
          <p:cNvSpPr/>
          <p:nvPr/>
        </p:nvSpPr>
        <p:spPr>
          <a:xfrm>
            <a:off x="259976" y="4730005"/>
            <a:ext cx="4281542" cy="1481440"/>
          </a:xfrm>
          <a:prstGeom prst="wedgeRectCallout">
            <a:avLst>
              <a:gd name="adj1" fmla="val 21541"/>
              <a:gd name="adj2" fmla="val 5435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“[Funders need to] think</a:t>
            </a:r>
            <a:r>
              <a:rPr lang="en-US" sz="1400" b="1" i="1" dirty="0">
                <a:solidFill>
                  <a:srgbClr val="56585C"/>
                </a:solidFill>
              </a:rPr>
              <a:t> beyond who they think of as their allies and those they support</a:t>
            </a:r>
            <a:r>
              <a:rPr lang="en-US" sz="1400" i="1" dirty="0">
                <a:solidFill>
                  <a:srgbClr val="56585C"/>
                </a:solidFill>
              </a:rPr>
              <a:t>…</a:t>
            </a:r>
            <a:r>
              <a:rPr lang="en-US" sz="1400" b="1" i="1" dirty="0">
                <a:solidFill>
                  <a:srgbClr val="56585C"/>
                </a:solidFill>
              </a:rPr>
              <a:t>to transcend those silos</a:t>
            </a:r>
            <a:r>
              <a:rPr lang="en-US" sz="1400" i="1" dirty="0">
                <a:solidFill>
                  <a:srgbClr val="56585C"/>
                </a:solidFill>
              </a:rPr>
              <a:t>. There is an opportunity to build coalitions and move a policy agenda [by] </a:t>
            </a:r>
            <a:r>
              <a:rPr lang="en-US" sz="1400" b="1" i="1" dirty="0">
                <a:solidFill>
                  <a:srgbClr val="56585C"/>
                </a:solidFill>
              </a:rPr>
              <a:t>creating as broad a group of organizations out there that can speak to these issues, not just in K12</a:t>
            </a:r>
            <a:r>
              <a:rPr lang="en-US" sz="1400" i="1" dirty="0">
                <a:solidFill>
                  <a:srgbClr val="56585C"/>
                </a:solidFill>
              </a:rPr>
              <a:t>.”—</a:t>
            </a:r>
            <a:r>
              <a:rPr lang="en-US" sz="1400" dirty="0">
                <a:solidFill>
                  <a:srgbClr val="56585C"/>
                </a:solidFill>
              </a:rPr>
              <a:t>Thought Leader</a:t>
            </a:r>
          </a:p>
        </p:txBody>
      </p:sp>
      <p:sp>
        <p:nvSpPr>
          <p:cNvPr id="13" name="Rectangular Callout 11">
            <a:extLst>
              <a:ext uri="{FF2B5EF4-FFF2-40B4-BE49-F238E27FC236}">
                <a16:creationId xmlns:a16="http://schemas.microsoft.com/office/drawing/2014/main" id="{3CB72D7F-06D9-415F-A918-B9451B582739}"/>
              </a:ext>
            </a:extLst>
          </p:cNvPr>
          <p:cNvSpPr/>
          <p:nvPr/>
        </p:nvSpPr>
        <p:spPr>
          <a:xfrm>
            <a:off x="259976" y="3544767"/>
            <a:ext cx="4281542" cy="1008375"/>
          </a:xfrm>
          <a:prstGeom prst="wedgeRectCallout">
            <a:avLst>
              <a:gd name="adj1" fmla="val -19310"/>
              <a:gd name="adj2" fmla="val 5594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“We need to have an </a:t>
            </a:r>
            <a:r>
              <a:rPr lang="en-US" sz="1400" b="1" i="1" dirty="0">
                <a:solidFill>
                  <a:srgbClr val="56585C"/>
                </a:solidFill>
              </a:rPr>
              <a:t>intersectional approach</a:t>
            </a:r>
            <a:r>
              <a:rPr lang="en-US" sz="1400" i="1" dirty="0">
                <a:solidFill>
                  <a:srgbClr val="56585C"/>
                </a:solidFill>
              </a:rPr>
              <a:t>: if an EL is having problems with math, he may have issues with resettling. I want to see us build…a </a:t>
            </a:r>
            <a:r>
              <a:rPr lang="en-US" sz="1400" b="1" i="1" dirty="0">
                <a:solidFill>
                  <a:srgbClr val="56585C"/>
                </a:solidFill>
              </a:rPr>
              <a:t>Venn diagram </a:t>
            </a:r>
            <a:r>
              <a:rPr lang="en-US" sz="1400" i="1" dirty="0">
                <a:solidFill>
                  <a:srgbClr val="56585C"/>
                </a:solidFill>
              </a:rPr>
              <a:t>to see the intersectional nature [of policy issues].”—</a:t>
            </a:r>
            <a:r>
              <a:rPr lang="en-US" sz="1400" dirty="0">
                <a:solidFill>
                  <a:srgbClr val="56585C"/>
                </a:solidFill>
              </a:rPr>
              <a:t>Advocate </a:t>
            </a:r>
          </a:p>
        </p:txBody>
      </p:sp>
      <p:sp>
        <p:nvSpPr>
          <p:cNvPr id="10" name="Rectangle 9">
            <a:extLst>
              <a:ext uri="{FF2B5EF4-FFF2-40B4-BE49-F238E27FC236}">
                <a16:creationId xmlns:a16="http://schemas.microsoft.com/office/drawing/2014/main" id="{B1695DB8-3FDC-4E3A-A49C-317E74A2BBE0}"/>
              </a:ext>
            </a:extLst>
          </p:cNvPr>
          <p:cNvSpPr/>
          <p:nvPr/>
        </p:nvSpPr>
        <p:spPr>
          <a:xfrm>
            <a:off x="4785359" y="3544767"/>
            <a:ext cx="4114800" cy="277751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4"/>
              </a:rPr>
              <a:t>Opportunity Youth Forum</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Maintains </a:t>
            </a:r>
            <a:r>
              <a:rPr lang="en-US" sz="1400" b="1" dirty="0">
                <a:solidFill>
                  <a:srgbClr val="56585C"/>
                </a:solidFill>
              </a:rPr>
              <a:t>national network of 24+ communities </a:t>
            </a:r>
            <a:r>
              <a:rPr lang="en-US" sz="1400" dirty="0">
                <a:solidFill>
                  <a:srgbClr val="56585C"/>
                </a:solidFill>
              </a:rPr>
              <a:t>that are developing and scaling strategies to </a:t>
            </a:r>
            <a:r>
              <a:rPr lang="en-US" sz="1400" b="1" dirty="0">
                <a:solidFill>
                  <a:srgbClr val="56585C"/>
                </a:solidFill>
              </a:rPr>
              <a:t>improve education and employment outcomes among </a:t>
            </a:r>
            <a:r>
              <a:rPr lang="en-US" sz="1400" b="1" dirty="0">
                <a:solidFill>
                  <a:srgbClr val="56585C"/>
                </a:solidFill>
                <a:hlinkClick r:id="rId5"/>
              </a:rPr>
              <a:t>opportunity youth</a:t>
            </a:r>
            <a:endParaRPr lang="en-US" sz="1400" b="1" dirty="0">
              <a:solidFill>
                <a:srgbClr val="56585C"/>
              </a:solidFill>
            </a:endParaRPr>
          </a:p>
          <a:p>
            <a:pPr marL="285750" indent="-285750">
              <a:spcAft>
                <a:spcPts val="600"/>
              </a:spcAft>
              <a:buClr>
                <a:schemeClr val="accent4"/>
              </a:buClr>
              <a:buFont typeface="Wingdings" panose="05000000000000000000" pitchFamily="2" charset="2"/>
              <a:buChar char="§"/>
            </a:pPr>
            <a:r>
              <a:rPr lang="en-US" sz="1400" dirty="0">
                <a:solidFill>
                  <a:srgbClr val="56585C"/>
                </a:solidFill>
              </a:rPr>
              <a:t>Supports communities in applying a </a:t>
            </a:r>
            <a:r>
              <a:rPr lang="en-US" sz="1400" b="1" dirty="0">
                <a:solidFill>
                  <a:srgbClr val="56585C"/>
                </a:solidFill>
                <a:hlinkClick r:id="rId6"/>
              </a:rPr>
              <a:t>collective impact </a:t>
            </a:r>
            <a:r>
              <a:rPr lang="en-US" sz="1400" b="1" dirty="0">
                <a:solidFill>
                  <a:srgbClr val="56585C"/>
                </a:solidFill>
              </a:rPr>
              <a:t>model </a:t>
            </a:r>
            <a:r>
              <a:rPr lang="en-US" sz="1400" dirty="0">
                <a:solidFill>
                  <a:srgbClr val="56585C"/>
                </a:solidFill>
              </a:rPr>
              <a:t>involving a range of sectors, including education, workforce and government (e.g., several communities have used </a:t>
            </a:r>
            <a:r>
              <a:rPr lang="en-US" sz="1400" dirty="0">
                <a:solidFill>
                  <a:srgbClr val="56585C"/>
                </a:solidFill>
                <a:hlinkClick r:id="rId7"/>
              </a:rPr>
              <a:t>district-community partnerships to re-engage opportunity youth</a:t>
            </a:r>
            <a:r>
              <a:rPr lang="en-US" sz="1400" dirty="0">
                <a:solidFill>
                  <a:srgbClr val="56585C"/>
                </a:solidFill>
              </a:rPr>
              <a:t> back into the K12 system)  </a:t>
            </a:r>
          </a:p>
        </p:txBody>
      </p:sp>
      <p:pic>
        <p:nvPicPr>
          <p:cNvPr id="1026" name="Picture 2" descr="Image result for aspen institute logo">
            <a:extLst>
              <a:ext uri="{FF2B5EF4-FFF2-40B4-BE49-F238E27FC236}">
                <a16:creationId xmlns:a16="http://schemas.microsoft.com/office/drawing/2014/main" id="{28EC0645-96AC-4D6B-9CC0-75FF0716CBE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9862" y="3616782"/>
            <a:ext cx="807814"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0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67443-7A24-4642-A30B-EC8CA48979EE}"/>
              </a:ext>
            </a:extLst>
          </p:cNvPr>
          <p:cNvSpPr>
            <a:spLocks noGrp="1"/>
          </p:cNvSpPr>
          <p:nvPr>
            <p:ph type="title"/>
          </p:nvPr>
        </p:nvSpPr>
        <p:spPr/>
        <p:txBody>
          <a:bodyPr/>
          <a:lstStyle/>
          <a:p>
            <a:r>
              <a:rPr lang="en-US" dirty="0"/>
              <a:t>We partnered with five foundations committed to improving outcomes for DLLs/ELs and other underserved students</a:t>
            </a:r>
          </a:p>
        </p:txBody>
      </p:sp>
      <p:sp>
        <p:nvSpPr>
          <p:cNvPr id="4" name="Slide Number Placeholder 3">
            <a:extLst>
              <a:ext uri="{FF2B5EF4-FFF2-40B4-BE49-F238E27FC236}">
                <a16:creationId xmlns:a16="http://schemas.microsoft.com/office/drawing/2014/main" id="{ED0CC896-C7B7-4D44-A60A-4D4405CFA100}"/>
              </a:ext>
            </a:extLst>
          </p:cNvPr>
          <p:cNvSpPr>
            <a:spLocks noGrp="1"/>
          </p:cNvSpPr>
          <p:nvPr>
            <p:ph type="sldNum" sz="quarter" idx="4"/>
          </p:nvPr>
        </p:nvSpPr>
        <p:spPr/>
        <p:txBody>
          <a:bodyPr/>
          <a:lstStyle/>
          <a:p>
            <a:fld id="{F1A25517-7F86-4871-894F-626326501892}" type="slidenum">
              <a:rPr lang="en-US" smtClean="0"/>
              <a:t>11</a:t>
            </a:fld>
            <a:endParaRPr lang="en-US" dirty="0"/>
          </a:p>
        </p:txBody>
      </p:sp>
      <p:sp>
        <p:nvSpPr>
          <p:cNvPr id="5" name="Rectangle 4">
            <a:extLst>
              <a:ext uri="{FF2B5EF4-FFF2-40B4-BE49-F238E27FC236}">
                <a16:creationId xmlns:a16="http://schemas.microsoft.com/office/drawing/2014/main" id="{80596F1C-AB9F-4AB1-914F-81789C556C5F}"/>
              </a:ext>
            </a:extLst>
          </p:cNvPr>
          <p:cNvSpPr/>
          <p:nvPr/>
        </p:nvSpPr>
        <p:spPr>
          <a:xfrm>
            <a:off x="1761423" y="1513521"/>
            <a:ext cx="7077777" cy="523220"/>
          </a:xfrm>
          <a:prstGeom prst="rect">
            <a:avLst/>
          </a:prstGeom>
        </p:spPr>
        <p:txBody>
          <a:bodyPr wrap="square">
            <a:spAutoFit/>
          </a:bodyPr>
          <a:lstStyle/>
          <a:p>
            <a:r>
              <a:rPr lang="en-US" sz="1400" dirty="0"/>
              <a:t>The </a:t>
            </a:r>
            <a:r>
              <a:rPr lang="en-US" sz="1400" b="1" dirty="0"/>
              <a:t>Sobrato Family Foundation </a:t>
            </a:r>
            <a:r>
              <a:rPr lang="en-US" sz="1400" dirty="0"/>
              <a:t>advances the Sobrato Family’s collective philanthropic interest by promoting access to high-quality education, career pathways and essential human services.</a:t>
            </a:r>
          </a:p>
        </p:txBody>
      </p:sp>
      <p:sp>
        <p:nvSpPr>
          <p:cNvPr id="6" name="Rectangle 5">
            <a:extLst>
              <a:ext uri="{FF2B5EF4-FFF2-40B4-BE49-F238E27FC236}">
                <a16:creationId xmlns:a16="http://schemas.microsoft.com/office/drawing/2014/main" id="{11BCAB30-2EDA-4D11-9115-B01DCF1F13F0}"/>
              </a:ext>
            </a:extLst>
          </p:cNvPr>
          <p:cNvSpPr/>
          <p:nvPr/>
        </p:nvSpPr>
        <p:spPr>
          <a:xfrm>
            <a:off x="304799" y="5691680"/>
            <a:ext cx="7525105" cy="738664"/>
          </a:xfrm>
          <a:prstGeom prst="rect">
            <a:avLst/>
          </a:prstGeom>
        </p:spPr>
        <p:txBody>
          <a:bodyPr wrap="square">
            <a:spAutoFit/>
          </a:bodyPr>
          <a:lstStyle/>
          <a:p>
            <a:r>
              <a:rPr lang="en-US" sz="1400" b="1" dirty="0"/>
              <a:t>Education First </a:t>
            </a:r>
            <a:r>
              <a:rPr lang="en-US" sz="1400" dirty="0"/>
              <a:t>is a mission-driven strategy and policy organization that partners with practitioners, policymakers, funders and advocates to design and accelerate policies and plans that help all young people—particularly students in poverty and students of color—succeed in college, careers and life. </a:t>
            </a:r>
          </a:p>
        </p:txBody>
      </p:sp>
      <p:pic>
        <p:nvPicPr>
          <p:cNvPr id="7" name="Picture 6">
            <a:extLst>
              <a:ext uri="{FF2B5EF4-FFF2-40B4-BE49-F238E27FC236}">
                <a16:creationId xmlns:a16="http://schemas.microsoft.com/office/drawing/2014/main" id="{6095FF3F-0810-47B0-A855-6C4847C160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4274" y="5763832"/>
            <a:ext cx="873402" cy="594360"/>
          </a:xfrm>
          <a:prstGeom prst="rect">
            <a:avLst/>
          </a:prstGeom>
        </p:spPr>
      </p:pic>
      <p:sp>
        <p:nvSpPr>
          <p:cNvPr id="8" name="Rectangle 7">
            <a:extLst>
              <a:ext uri="{FF2B5EF4-FFF2-40B4-BE49-F238E27FC236}">
                <a16:creationId xmlns:a16="http://schemas.microsoft.com/office/drawing/2014/main" id="{C77536D3-0EFB-4749-BD23-914055BC10F8}"/>
              </a:ext>
            </a:extLst>
          </p:cNvPr>
          <p:cNvSpPr/>
          <p:nvPr/>
        </p:nvSpPr>
        <p:spPr>
          <a:xfrm>
            <a:off x="307166" y="1060902"/>
            <a:ext cx="8529668" cy="3840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Who we are</a:t>
            </a:r>
          </a:p>
        </p:txBody>
      </p:sp>
      <p:pic>
        <p:nvPicPr>
          <p:cNvPr id="9" name="Picture 8" descr="Image result for sobrato family foundation logo">
            <a:extLst>
              <a:ext uri="{FF2B5EF4-FFF2-40B4-BE49-F238E27FC236}">
                <a16:creationId xmlns:a16="http://schemas.microsoft.com/office/drawing/2014/main" id="{263B36BC-A49C-4E95-9B3F-338B407717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11739"/>
            <a:ext cx="1357651"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E0EA4490-9E64-4429-B2A5-CDC385685F85}"/>
              </a:ext>
            </a:extLst>
          </p:cNvPr>
          <p:cNvSpPr/>
          <p:nvPr/>
        </p:nvSpPr>
        <p:spPr>
          <a:xfrm>
            <a:off x="304800" y="2219887"/>
            <a:ext cx="6538762" cy="738664"/>
          </a:xfrm>
          <a:prstGeom prst="rect">
            <a:avLst/>
          </a:prstGeom>
        </p:spPr>
        <p:txBody>
          <a:bodyPr wrap="square">
            <a:spAutoFit/>
          </a:bodyPr>
          <a:lstStyle/>
          <a:p>
            <a:r>
              <a:rPr lang="en-US" sz="1400" dirty="0"/>
              <a:t>The </a:t>
            </a:r>
            <a:r>
              <a:rPr lang="en-US" sz="1400" b="1" dirty="0"/>
              <a:t>Heising-Simons Foundation </a:t>
            </a:r>
            <a:r>
              <a:rPr lang="en-US" sz="1400" dirty="0"/>
              <a:t>works to advance sustainable solutions in climate and clean energy, enable groundbreaking research in science, enhance the education of our youngest learners and support human rights for all people.</a:t>
            </a:r>
          </a:p>
        </p:txBody>
      </p:sp>
      <p:pic>
        <p:nvPicPr>
          <p:cNvPr id="11" name="Picture 2" descr="Image result for heising simons foundation logo">
            <a:extLst>
              <a:ext uri="{FF2B5EF4-FFF2-40B4-BE49-F238E27FC236}">
                <a16:creationId xmlns:a16="http://schemas.microsoft.com/office/drawing/2014/main" id="{A0F0D134-0CB5-4553-8899-711768E49C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0157" y="2439802"/>
            <a:ext cx="1927519" cy="36576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A0C9489D-B495-46D0-9760-FF1DC2F66F82}"/>
              </a:ext>
            </a:extLst>
          </p:cNvPr>
          <p:cNvCxnSpPr/>
          <p:nvPr/>
        </p:nvCxnSpPr>
        <p:spPr>
          <a:xfrm>
            <a:off x="305562" y="2128314"/>
            <a:ext cx="8532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1E7C76-A248-4292-A81A-B9EC39CBCC48}"/>
              </a:ext>
            </a:extLst>
          </p:cNvPr>
          <p:cNvCxnSpPr/>
          <p:nvPr/>
        </p:nvCxnSpPr>
        <p:spPr>
          <a:xfrm>
            <a:off x="304800" y="3050124"/>
            <a:ext cx="8532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CD2088C8-CB2F-48E7-B19D-87CA0031282E}"/>
              </a:ext>
            </a:extLst>
          </p:cNvPr>
          <p:cNvSpPr/>
          <p:nvPr/>
        </p:nvSpPr>
        <p:spPr>
          <a:xfrm>
            <a:off x="1761423" y="3141697"/>
            <a:ext cx="7105130" cy="738664"/>
          </a:xfrm>
          <a:prstGeom prst="rect">
            <a:avLst/>
          </a:prstGeom>
        </p:spPr>
        <p:txBody>
          <a:bodyPr wrap="square">
            <a:spAutoFit/>
          </a:bodyPr>
          <a:lstStyle/>
          <a:p>
            <a:r>
              <a:rPr lang="en-US" sz="1400" dirty="0"/>
              <a:t>The </a:t>
            </a:r>
            <a:r>
              <a:rPr lang="en-US" sz="1400" b="1" dirty="0"/>
              <a:t>California Community Foundation</a:t>
            </a:r>
            <a:r>
              <a:rPr lang="en-US" sz="1400" dirty="0"/>
              <a:t>’s mission is to lead positive systemic change that strengthens Los Angeles communities. We envision a future where all Angelenos have the opportunity to contribute to the productivity, health and well-being of our region.</a:t>
            </a:r>
          </a:p>
        </p:txBody>
      </p:sp>
      <p:cxnSp>
        <p:nvCxnSpPr>
          <p:cNvPr id="15" name="Straight Connector 14">
            <a:extLst>
              <a:ext uri="{FF2B5EF4-FFF2-40B4-BE49-F238E27FC236}">
                <a16:creationId xmlns:a16="http://schemas.microsoft.com/office/drawing/2014/main" id="{F63D1955-2786-4AF4-979B-AA2111DBD5EF}"/>
              </a:ext>
            </a:extLst>
          </p:cNvPr>
          <p:cNvCxnSpPr/>
          <p:nvPr/>
        </p:nvCxnSpPr>
        <p:spPr>
          <a:xfrm>
            <a:off x="332914" y="3971934"/>
            <a:ext cx="8532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C9976345-8062-4C09-AC42-093209F6468D}"/>
              </a:ext>
            </a:extLst>
          </p:cNvPr>
          <p:cNvPicPr>
            <a:picLocks noChangeAspect="1"/>
          </p:cNvPicPr>
          <p:nvPr/>
        </p:nvPicPr>
        <p:blipFill rotWithShape="1">
          <a:blip r:embed="rId5"/>
          <a:srcRect l="3317" t="15477" r="77917" b="71851"/>
          <a:stretch/>
        </p:blipFill>
        <p:spPr>
          <a:xfrm>
            <a:off x="304800" y="3292414"/>
            <a:ext cx="1444472" cy="548640"/>
          </a:xfrm>
          <a:prstGeom prst="rect">
            <a:avLst/>
          </a:prstGeom>
        </p:spPr>
      </p:pic>
      <p:sp>
        <p:nvSpPr>
          <p:cNvPr id="17" name="Rectangle 16">
            <a:extLst>
              <a:ext uri="{FF2B5EF4-FFF2-40B4-BE49-F238E27FC236}">
                <a16:creationId xmlns:a16="http://schemas.microsoft.com/office/drawing/2014/main" id="{1333890F-00BA-4EC4-A72D-28A77657A053}"/>
              </a:ext>
            </a:extLst>
          </p:cNvPr>
          <p:cNvSpPr/>
          <p:nvPr/>
        </p:nvSpPr>
        <p:spPr>
          <a:xfrm>
            <a:off x="304799" y="4063507"/>
            <a:ext cx="6837146" cy="523220"/>
          </a:xfrm>
          <a:prstGeom prst="rect">
            <a:avLst/>
          </a:prstGeom>
        </p:spPr>
        <p:txBody>
          <a:bodyPr wrap="square">
            <a:spAutoFit/>
          </a:bodyPr>
          <a:lstStyle/>
          <a:p>
            <a:r>
              <a:rPr lang="en-US" sz="1400" dirty="0"/>
              <a:t>The </a:t>
            </a:r>
            <a:r>
              <a:rPr lang="en-US" sz="1400" b="1" dirty="0"/>
              <a:t>Bill &amp; Melinda Gates Foundation </a:t>
            </a:r>
            <a:r>
              <a:rPr lang="en-US" sz="1400" dirty="0"/>
              <a:t>believes all lives have equal value. We are dedicated to improving the quality of life for individuals around the world. </a:t>
            </a:r>
          </a:p>
        </p:txBody>
      </p:sp>
      <p:cxnSp>
        <p:nvCxnSpPr>
          <p:cNvPr id="18" name="Straight Connector 17">
            <a:extLst>
              <a:ext uri="{FF2B5EF4-FFF2-40B4-BE49-F238E27FC236}">
                <a16:creationId xmlns:a16="http://schemas.microsoft.com/office/drawing/2014/main" id="{7E5981A7-9443-4250-8C72-1CF038498019}"/>
              </a:ext>
            </a:extLst>
          </p:cNvPr>
          <p:cNvCxnSpPr/>
          <p:nvPr/>
        </p:nvCxnSpPr>
        <p:spPr>
          <a:xfrm>
            <a:off x="305562" y="4678300"/>
            <a:ext cx="8532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9" name="Picture 4" descr="Image result for bill and melinda gates foundation logo">
            <a:extLst>
              <a:ext uri="{FF2B5EF4-FFF2-40B4-BE49-F238E27FC236}">
                <a16:creationId xmlns:a16="http://schemas.microsoft.com/office/drawing/2014/main" id="{30F93664-5CA0-4508-B374-F77D1B44CA4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3333"/>
          <a:stretch/>
        </p:blipFill>
        <p:spPr bwMode="auto">
          <a:xfrm>
            <a:off x="7355890" y="4108376"/>
            <a:ext cx="1490646" cy="36576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5C5E2FF-3048-487F-B0F3-50704E9AD02F}"/>
              </a:ext>
            </a:extLst>
          </p:cNvPr>
          <p:cNvSpPr/>
          <p:nvPr/>
        </p:nvSpPr>
        <p:spPr>
          <a:xfrm>
            <a:off x="1761422" y="4769873"/>
            <a:ext cx="7076254" cy="738664"/>
          </a:xfrm>
          <a:prstGeom prst="rect">
            <a:avLst/>
          </a:prstGeom>
        </p:spPr>
        <p:txBody>
          <a:bodyPr wrap="square">
            <a:spAutoFit/>
          </a:bodyPr>
          <a:lstStyle/>
          <a:p>
            <a:r>
              <a:rPr lang="en-US" sz="1400" dirty="0"/>
              <a:t>The </a:t>
            </a:r>
            <a:r>
              <a:rPr lang="en-US" sz="1400" b="1" dirty="0"/>
              <a:t>Walton Family Foundation </a:t>
            </a:r>
            <a:r>
              <a:rPr lang="en-US" sz="1400" dirty="0"/>
              <a:t>is a family-led foundation that tackles tough social and environmental problems with urgency and a long-term approach to create access to opportunity for people and communities.</a:t>
            </a:r>
          </a:p>
        </p:txBody>
      </p:sp>
      <p:cxnSp>
        <p:nvCxnSpPr>
          <p:cNvPr id="21" name="Straight Connector 20">
            <a:extLst>
              <a:ext uri="{FF2B5EF4-FFF2-40B4-BE49-F238E27FC236}">
                <a16:creationId xmlns:a16="http://schemas.microsoft.com/office/drawing/2014/main" id="{B6ED3D38-C750-42A1-82F8-23EE3B596E44}"/>
              </a:ext>
            </a:extLst>
          </p:cNvPr>
          <p:cNvCxnSpPr/>
          <p:nvPr/>
        </p:nvCxnSpPr>
        <p:spPr>
          <a:xfrm>
            <a:off x="304800" y="5600110"/>
            <a:ext cx="8532876" cy="0"/>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22" name="Picture 6" descr="Image result for walton family foundation logo">
            <a:extLst>
              <a:ext uri="{FF2B5EF4-FFF2-40B4-BE49-F238E27FC236}">
                <a16:creationId xmlns:a16="http://schemas.microsoft.com/office/drawing/2014/main" id="{49BF6EFF-27C0-4127-9CF9-ABDED18002F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199" y="5015544"/>
            <a:ext cx="1325674" cy="36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474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33B2-A64B-49C3-9A15-23AE4E92CE09}"/>
              </a:ext>
            </a:extLst>
          </p:cNvPr>
          <p:cNvSpPr>
            <a:spLocks noGrp="1"/>
          </p:cNvSpPr>
          <p:nvPr>
            <p:ph type="title"/>
          </p:nvPr>
        </p:nvSpPr>
        <p:spPr>
          <a:xfrm>
            <a:off x="259976" y="201817"/>
            <a:ext cx="8640183" cy="533401"/>
          </a:xfrm>
        </p:spPr>
        <p:txBody>
          <a:bodyPr/>
          <a:lstStyle/>
          <a:p>
            <a:r>
              <a:rPr lang="en-US" dirty="0"/>
              <a:t>Recommendation 10: </a:t>
            </a:r>
            <a:r>
              <a:rPr lang="en-US" b="0" dirty="0"/>
              <a:t>Enable foundations to stay informed on DLL/EL issues, learn from each other’s grants and apply models of funder collaboration to work on common goals</a:t>
            </a:r>
          </a:p>
        </p:txBody>
      </p:sp>
      <p:sp>
        <p:nvSpPr>
          <p:cNvPr id="4" name="Slide Number Placeholder 3">
            <a:extLst>
              <a:ext uri="{FF2B5EF4-FFF2-40B4-BE49-F238E27FC236}">
                <a16:creationId xmlns:a16="http://schemas.microsoft.com/office/drawing/2014/main" id="{3FE37F8E-ADD2-4575-9E43-020C026138F1}"/>
              </a:ext>
            </a:extLst>
          </p:cNvPr>
          <p:cNvSpPr>
            <a:spLocks noGrp="1"/>
          </p:cNvSpPr>
          <p:nvPr>
            <p:ph type="sldNum" sz="quarter" idx="4"/>
          </p:nvPr>
        </p:nvSpPr>
        <p:spPr/>
        <p:txBody>
          <a:bodyPr/>
          <a:lstStyle/>
          <a:p>
            <a:fld id="{F1A25517-7F86-4871-894F-626326501892}" type="slidenum">
              <a:rPr lang="en-US" smtClean="0">
                <a:solidFill>
                  <a:srgbClr val="A9A9A9"/>
                </a:solidFill>
              </a:rPr>
              <a:pPr/>
              <a:t>110</a:t>
            </a:fld>
            <a:endParaRPr lang="en-US" dirty="0">
              <a:solidFill>
                <a:srgbClr val="A9A9A9"/>
              </a:solidFill>
            </a:endParaRPr>
          </a:p>
        </p:txBody>
      </p:sp>
      <p:sp>
        <p:nvSpPr>
          <p:cNvPr id="14" name="Rectangle 13">
            <a:extLst>
              <a:ext uri="{FF2B5EF4-FFF2-40B4-BE49-F238E27FC236}">
                <a16:creationId xmlns:a16="http://schemas.microsoft.com/office/drawing/2014/main" id="{F8BD41E5-374D-4C45-9504-4145B46D507E}"/>
              </a:ext>
            </a:extLst>
          </p:cNvPr>
          <p:cNvSpPr/>
          <p:nvPr/>
        </p:nvSpPr>
        <p:spPr>
          <a:xfrm>
            <a:off x="259975" y="1527624"/>
            <a:ext cx="4321649"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Why is this important?</a:t>
            </a:r>
          </a:p>
        </p:txBody>
      </p:sp>
      <p:sp>
        <p:nvSpPr>
          <p:cNvPr id="15" name="Rectangle 14">
            <a:extLst>
              <a:ext uri="{FF2B5EF4-FFF2-40B4-BE49-F238E27FC236}">
                <a16:creationId xmlns:a16="http://schemas.microsoft.com/office/drawing/2014/main" id="{39BBB615-9B8B-445C-805B-85EED067D507}"/>
              </a:ext>
            </a:extLst>
          </p:cNvPr>
          <p:cNvSpPr/>
          <p:nvPr/>
        </p:nvSpPr>
        <p:spPr>
          <a:xfrm>
            <a:off x="4785359" y="1527624"/>
            <a:ext cx="4114800" cy="365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What could this look like?</a:t>
            </a:r>
          </a:p>
        </p:txBody>
      </p:sp>
      <p:sp>
        <p:nvSpPr>
          <p:cNvPr id="18" name="Rectangle 17">
            <a:extLst>
              <a:ext uri="{FF2B5EF4-FFF2-40B4-BE49-F238E27FC236}">
                <a16:creationId xmlns:a16="http://schemas.microsoft.com/office/drawing/2014/main" id="{229BE98C-074D-43DC-8672-8BC9D33CE6E5}"/>
              </a:ext>
            </a:extLst>
          </p:cNvPr>
          <p:cNvSpPr/>
          <p:nvPr/>
        </p:nvSpPr>
        <p:spPr>
          <a:xfrm>
            <a:off x="259975" y="1954344"/>
            <a:ext cx="4321649" cy="1654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Experts suggest that </a:t>
            </a:r>
            <a:r>
              <a:rPr lang="en-US" sz="1400" b="1" dirty="0">
                <a:solidFill>
                  <a:srgbClr val="56585C"/>
                </a:solidFill>
              </a:rPr>
              <a:t>philanthropy’s</a:t>
            </a:r>
            <a:r>
              <a:rPr lang="en-US" sz="1400" dirty="0">
                <a:solidFill>
                  <a:srgbClr val="56585C"/>
                </a:solidFill>
              </a:rPr>
              <a:t> </a:t>
            </a:r>
            <a:r>
              <a:rPr lang="en-US" sz="1400" b="1" dirty="0">
                <a:solidFill>
                  <a:srgbClr val="56585C"/>
                </a:solidFill>
              </a:rPr>
              <a:t>understanding of critical challenges facing DLLs/ELs in California varies</a:t>
            </a:r>
            <a:r>
              <a:rPr lang="en-US" sz="1400" dirty="0">
                <a:solidFill>
                  <a:srgbClr val="56585C"/>
                </a:solidFill>
              </a:rPr>
              <a:t>; they underscore the need to </a:t>
            </a:r>
            <a:r>
              <a:rPr lang="en-US" sz="1400" b="1" dirty="0">
                <a:solidFill>
                  <a:srgbClr val="56585C"/>
                </a:solidFill>
              </a:rPr>
              <a:t>raise awareness </a:t>
            </a:r>
            <a:r>
              <a:rPr lang="en-US" sz="1400" dirty="0">
                <a:solidFill>
                  <a:srgbClr val="56585C"/>
                </a:solidFill>
              </a:rPr>
              <a:t>and </a:t>
            </a:r>
            <a:r>
              <a:rPr lang="en-US" sz="1400" b="1" dirty="0">
                <a:solidFill>
                  <a:srgbClr val="56585C"/>
                </a:solidFill>
              </a:rPr>
              <a:t>draw connections </a:t>
            </a:r>
            <a:r>
              <a:rPr lang="en-US" sz="1400" dirty="0">
                <a:solidFill>
                  <a:srgbClr val="56585C"/>
                </a:solidFill>
              </a:rPr>
              <a:t>across foundation efforts</a:t>
            </a:r>
          </a:p>
          <a:p>
            <a:pPr marL="285750" indent="-285750">
              <a:spcAft>
                <a:spcPts val="600"/>
              </a:spcAft>
              <a:buClr>
                <a:schemeClr val="accent4"/>
              </a:buClr>
              <a:buFont typeface="Wingdings" panose="05000000000000000000" pitchFamily="2" charset="2"/>
              <a:buChar char="§"/>
            </a:pPr>
            <a:r>
              <a:rPr lang="en-US" sz="1400" b="1" dirty="0">
                <a:solidFill>
                  <a:srgbClr val="56585C"/>
                </a:solidFill>
              </a:rPr>
              <a:t>Many of these challenges</a:t>
            </a:r>
            <a:r>
              <a:rPr lang="en-US" sz="1400" dirty="0">
                <a:solidFill>
                  <a:srgbClr val="56585C"/>
                </a:solidFill>
              </a:rPr>
              <a:t>, including those in this report, are </a:t>
            </a:r>
            <a:r>
              <a:rPr lang="en-US" sz="1400" b="1" dirty="0">
                <a:solidFill>
                  <a:srgbClr val="56585C"/>
                </a:solidFill>
              </a:rPr>
              <a:t>too big for one foundation to tackle on their own</a:t>
            </a:r>
            <a:r>
              <a:rPr lang="en-US" sz="1400" dirty="0">
                <a:solidFill>
                  <a:srgbClr val="56585C"/>
                </a:solidFill>
              </a:rPr>
              <a:t>; collaboration offers one solution</a:t>
            </a:r>
          </a:p>
        </p:txBody>
      </p:sp>
      <p:sp>
        <p:nvSpPr>
          <p:cNvPr id="22" name="Rectangle 21">
            <a:extLst>
              <a:ext uri="{FF2B5EF4-FFF2-40B4-BE49-F238E27FC236}">
                <a16:creationId xmlns:a16="http://schemas.microsoft.com/office/drawing/2014/main" id="{8F262C6A-F0D0-456F-8C59-31AE73E9457C}"/>
              </a:ext>
            </a:extLst>
          </p:cNvPr>
          <p:cNvSpPr/>
          <p:nvPr/>
        </p:nvSpPr>
        <p:spPr>
          <a:xfrm>
            <a:off x="4785359" y="1954344"/>
            <a:ext cx="4114800" cy="17975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spcAft>
                <a:spcPts val="600"/>
              </a:spcAft>
              <a:buClr>
                <a:schemeClr val="accent4"/>
              </a:buClr>
              <a:buFont typeface="Wingdings" panose="05000000000000000000" pitchFamily="2" charset="2"/>
              <a:buChar char="§"/>
            </a:pPr>
            <a:r>
              <a:rPr lang="en-US" sz="1400" dirty="0">
                <a:solidFill>
                  <a:srgbClr val="56585C"/>
                </a:solidFill>
              </a:rPr>
              <a:t>Create opportunities for foundations to build </a:t>
            </a:r>
            <a:r>
              <a:rPr lang="en-US" sz="1400" b="1" dirty="0">
                <a:solidFill>
                  <a:srgbClr val="56585C"/>
                </a:solidFill>
              </a:rPr>
              <a:t>expertise</a:t>
            </a:r>
            <a:r>
              <a:rPr lang="en-US" sz="1400" dirty="0">
                <a:solidFill>
                  <a:srgbClr val="56585C"/>
                </a:solidFill>
              </a:rPr>
              <a:t> and apply </a:t>
            </a:r>
            <a:r>
              <a:rPr lang="en-US" sz="1400" b="1" dirty="0">
                <a:solidFill>
                  <a:srgbClr val="56585C"/>
                </a:solidFill>
              </a:rPr>
              <a:t>lessons</a:t>
            </a:r>
            <a:r>
              <a:rPr lang="en-US" sz="1400" dirty="0">
                <a:solidFill>
                  <a:srgbClr val="56585C"/>
                </a:solidFill>
              </a:rPr>
              <a:t> to their grantmaking</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Lay the </a:t>
            </a:r>
            <a:r>
              <a:rPr lang="en-US" sz="1400" b="1" dirty="0">
                <a:solidFill>
                  <a:srgbClr val="56585C"/>
                </a:solidFill>
                <a:hlinkClick r:id="rId2"/>
              </a:rPr>
              <a:t>groundwork for funder collaboration</a:t>
            </a:r>
            <a:r>
              <a:rPr lang="en-US" sz="1400" b="1" dirty="0">
                <a:solidFill>
                  <a:srgbClr val="56585C"/>
                </a:solidFill>
              </a:rPr>
              <a:t> </a:t>
            </a:r>
            <a:r>
              <a:rPr lang="en-US" sz="1400" dirty="0">
                <a:solidFill>
                  <a:srgbClr val="56585C"/>
                </a:solidFill>
              </a:rPr>
              <a:t>by defining a </a:t>
            </a:r>
            <a:r>
              <a:rPr lang="en-US" sz="1400" b="1" dirty="0">
                <a:solidFill>
                  <a:srgbClr val="56585C"/>
                </a:solidFill>
              </a:rPr>
              <a:t>problem of shared interest </a:t>
            </a:r>
            <a:r>
              <a:rPr lang="en-US" sz="1400" dirty="0">
                <a:solidFill>
                  <a:srgbClr val="56585C"/>
                </a:solidFill>
              </a:rPr>
              <a:t>and choosing a </a:t>
            </a:r>
            <a:r>
              <a:rPr lang="en-US" sz="1400" b="1" dirty="0">
                <a:solidFill>
                  <a:srgbClr val="56585C"/>
                </a:solidFill>
              </a:rPr>
              <a:t>structure</a:t>
            </a:r>
            <a:r>
              <a:rPr lang="en-US" sz="1400" dirty="0">
                <a:solidFill>
                  <a:srgbClr val="56585C"/>
                </a:solidFill>
              </a:rPr>
              <a:t> for collaboration</a:t>
            </a:r>
          </a:p>
          <a:p>
            <a:pPr marL="285750" indent="-285750">
              <a:spcAft>
                <a:spcPts val="600"/>
              </a:spcAft>
              <a:buClr>
                <a:schemeClr val="accent4"/>
              </a:buClr>
              <a:buFont typeface="Wingdings" panose="05000000000000000000" pitchFamily="2" charset="2"/>
              <a:buChar char="§"/>
            </a:pPr>
            <a:r>
              <a:rPr lang="en-US" sz="1400" b="1" dirty="0">
                <a:solidFill>
                  <a:srgbClr val="56585C"/>
                </a:solidFill>
              </a:rPr>
              <a:t>Consider potential impact on DLLs/ELs </a:t>
            </a:r>
            <a:r>
              <a:rPr lang="en-US" sz="1400" dirty="0">
                <a:solidFill>
                  <a:srgbClr val="56585C"/>
                </a:solidFill>
              </a:rPr>
              <a:t>in process for assessing grant opportunities in California</a:t>
            </a:r>
            <a:endParaRPr lang="en-US" sz="1400" b="1" dirty="0">
              <a:solidFill>
                <a:srgbClr val="56585C"/>
              </a:solidFill>
            </a:endParaRPr>
          </a:p>
        </p:txBody>
      </p:sp>
      <p:sp>
        <p:nvSpPr>
          <p:cNvPr id="10" name="Rectangular Callout 10">
            <a:extLst>
              <a:ext uri="{FF2B5EF4-FFF2-40B4-BE49-F238E27FC236}">
                <a16:creationId xmlns:a16="http://schemas.microsoft.com/office/drawing/2014/main" id="{E134D112-ACA2-409C-813D-8C8BEC864DF1}"/>
              </a:ext>
            </a:extLst>
          </p:cNvPr>
          <p:cNvSpPr/>
          <p:nvPr/>
        </p:nvSpPr>
        <p:spPr>
          <a:xfrm>
            <a:off x="259975" y="4967230"/>
            <a:ext cx="4321649" cy="1385837"/>
          </a:xfrm>
          <a:prstGeom prst="wedgeRectCallout">
            <a:avLst>
              <a:gd name="adj1" fmla="val 23599"/>
              <a:gd name="adj2" fmla="val 52318"/>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“[This] is really [about] </a:t>
            </a:r>
            <a:r>
              <a:rPr lang="en-US" sz="1400" b="1" i="1" dirty="0">
                <a:solidFill>
                  <a:srgbClr val="56585C"/>
                </a:solidFill>
              </a:rPr>
              <a:t>consolidating efforts</a:t>
            </a:r>
            <a:r>
              <a:rPr lang="en-US" sz="1400" i="1" dirty="0">
                <a:solidFill>
                  <a:srgbClr val="56585C"/>
                </a:solidFill>
              </a:rPr>
              <a:t>. Policy, practice and research requires funders to have a </a:t>
            </a:r>
            <a:r>
              <a:rPr lang="en-US" sz="1400" b="1" i="1" dirty="0">
                <a:solidFill>
                  <a:srgbClr val="56585C"/>
                </a:solidFill>
              </a:rPr>
              <a:t>comprehensive view of what reform for ELs means</a:t>
            </a:r>
            <a:r>
              <a:rPr lang="en-US" sz="1400" i="1" dirty="0">
                <a:solidFill>
                  <a:srgbClr val="56585C"/>
                </a:solidFill>
              </a:rPr>
              <a:t> and a </a:t>
            </a:r>
            <a:r>
              <a:rPr lang="en-US" sz="1400" b="1" i="1" dirty="0">
                <a:solidFill>
                  <a:srgbClr val="56585C"/>
                </a:solidFill>
              </a:rPr>
              <a:t>longer-term commitment</a:t>
            </a:r>
            <a:r>
              <a:rPr lang="en-US" sz="1400" i="1" dirty="0">
                <a:solidFill>
                  <a:srgbClr val="56585C"/>
                </a:solidFill>
              </a:rPr>
              <a:t>. [We need] </a:t>
            </a:r>
            <a:r>
              <a:rPr lang="en-US" sz="1400" b="1" i="1" dirty="0">
                <a:solidFill>
                  <a:srgbClr val="56585C"/>
                </a:solidFill>
              </a:rPr>
              <a:t>collaboration and vision from philanthropy </a:t>
            </a:r>
            <a:r>
              <a:rPr lang="en-US" sz="1400" i="1" dirty="0">
                <a:solidFill>
                  <a:srgbClr val="56585C"/>
                </a:solidFill>
              </a:rPr>
              <a:t>for these pieces to be realized.” —</a:t>
            </a:r>
            <a:r>
              <a:rPr lang="en-US" sz="1400" dirty="0">
                <a:solidFill>
                  <a:srgbClr val="56585C"/>
                </a:solidFill>
              </a:rPr>
              <a:t>TA Provider</a:t>
            </a:r>
          </a:p>
        </p:txBody>
      </p:sp>
      <p:sp>
        <p:nvSpPr>
          <p:cNvPr id="11" name="Rectangle 10">
            <a:extLst>
              <a:ext uri="{FF2B5EF4-FFF2-40B4-BE49-F238E27FC236}">
                <a16:creationId xmlns:a16="http://schemas.microsoft.com/office/drawing/2014/main" id="{B05132B4-F873-4F8B-AF65-F4292D81E774}"/>
              </a:ext>
            </a:extLst>
          </p:cNvPr>
          <p:cNvSpPr/>
          <p:nvPr/>
        </p:nvSpPr>
        <p:spPr>
          <a:xfrm>
            <a:off x="4785359" y="3754744"/>
            <a:ext cx="4114800" cy="278435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buClr>
                <a:schemeClr val="accent4"/>
              </a:buClr>
            </a:pPr>
            <a:r>
              <a:rPr lang="en-US" sz="1400" b="1" i="1" dirty="0">
                <a:solidFill>
                  <a:srgbClr val="56585C"/>
                </a:solidFill>
              </a:rPr>
              <a:t>Example: </a:t>
            </a:r>
            <a:r>
              <a:rPr lang="en-US" sz="1400" b="1" dirty="0">
                <a:solidFill>
                  <a:srgbClr val="56585C"/>
                </a:solidFill>
                <a:hlinkClick r:id="rId3"/>
              </a:rPr>
              <a:t>High Quality Assessment                      Project</a:t>
            </a:r>
            <a:r>
              <a:rPr lang="en-US" sz="1400" b="1" dirty="0">
                <a:solidFill>
                  <a:srgbClr val="56585C"/>
                </a:solidFill>
              </a:rPr>
              <a:t> pooled fund </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Launched in 2013 to </a:t>
            </a:r>
            <a:r>
              <a:rPr lang="en-US" sz="1400" b="1" dirty="0">
                <a:solidFill>
                  <a:srgbClr val="56585C"/>
                </a:solidFill>
              </a:rPr>
              <a:t>build the capacity of state and local advocates </a:t>
            </a:r>
            <a:r>
              <a:rPr lang="en-US" sz="1400" dirty="0">
                <a:solidFill>
                  <a:srgbClr val="56585C"/>
                </a:solidFill>
              </a:rPr>
              <a:t>championing the adoption and implementation of high-quality, Common Core-aligned state assessments</a:t>
            </a:r>
          </a:p>
          <a:p>
            <a:pPr marL="285750" indent="-285750">
              <a:spcAft>
                <a:spcPts val="600"/>
              </a:spcAft>
              <a:buClr>
                <a:schemeClr val="accent4"/>
              </a:buClr>
              <a:buFont typeface="Wingdings" panose="05000000000000000000" pitchFamily="2" charset="2"/>
              <a:buChar char="§"/>
            </a:pPr>
            <a:r>
              <a:rPr lang="en-US" sz="1400" dirty="0">
                <a:solidFill>
                  <a:srgbClr val="56585C"/>
                </a:solidFill>
              </a:rPr>
              <a:t>Helped advocates </a:t>
            </a:r>
            <a:r>
              <a:rPr lang="en-US" sz="1400" b="1" dirty="0">
                <a:solidFill>
                  <a:srgbClr val="56585C"/>
                </a:solidFill>
              </a:rPr>
              <a:t>coordinate</a:t>
            </a:r>
            <a:r>
              <a:rPr lang="en-US" sz="1400" dirty="0">
                <a:solidFill>
                  <a:srgbClr val="56585C"/>
                </a:solidFill>
              </a:rPr>
              <a:t> </a:t>
            </a:r>
            <a:r>
              <a:rPr lang="en-US" sz="1400" b="1" dirty="0">
                <a:solidFill>
                  <a:srgbClr val="56585C"/>
                </a:solidFill>
              </a:rPr>
              <a:t>various efforts</a:t>
            </a:r>
            <a:r>
              <a:rPr lang="en-US" sz="1400" dirty="0">
                <a:solidFill>
                  <a:srgbClr val="56585C"/>
                </a:solidFill>
              </a:rPr>
              <a:t>, such as mobilizing communities of color, educating policymakers, communicating with the media, building educator and parent champions, and creating tools to inform the public, among others</a:t>
            </a:r>
          </a:p>
        </p:txBody>
      </p:sp>
      <p:sp>
        <p:nvSpPr>
          <p:cNvPr id="12" name="TextBox 11"/>
          <p:cNvSpPr txBox="1"/>
          <p:nvPr/>
        </p:nvSpPr>
        <p:spPr>
          <a:xfrm>
            <a:off x="2234154" y="6590477"/>
            <a:ext cx="2828040" cy="249689"/>
          </a:xfrm>
          <a:prstGeom prst="rect">
            <a:avLst/>
          </a:prstGeom>
          <a:noFill/>
        </p:spPr>
        <p:txBody>
          <a:bodyPr wrap="square" lIns="0" tIns="0" rIns="0" bIns="0" rtlCol="0">
            <a:noAutofit/>
          </a:bodyPr>
          <a:lstStyle/>
          <a:p>
            <a:pPr defTabSz="457200"/>
            <a:r>
              <a:rPr lang="en-US" sz="1050" i="1" dirty="0">
                <a:solidFill>
                  <a:srgbClr val="56585C"/>
                </a:solidFill>
              </a:rPr>
              <a:t>Sources: </a:t>
            </a:r>
            <a:r>
              <a:rPr lang="en-US" sz="1050" dirty="0">
                <a:solidFill>
                  <a:srgbClr val="56585C"/>
                </a:solidFill>
              </a:rPr>
              <a:t>Porter et al. (2018); Education First (2016).</a:t>
            </a:r>
          </a:p>
        </p:txBody>
      </p:sp>
      <p:sp>
        <p:nvSpPr>
          <p:cNvPr id="13" name="Rectangular Callout 10">
            <a:extLst>
              <a:ext uri="{FF2B5EF4-FFF2-40B4-BE49-F238E27FC236}">
                <a16:creationId xmlns:a16="http://schemas.microsoft.com/office/drawing/2014/main" id="{E134D112-ACA2-409C-813D-8C8BEC864DF1}"/>
              </a:ext>
            </a:extLst>
          </p:cNvPr>
          <p:cNvSpPr/>
          <p:nvPr/>
        </p:nvSpPr>
        <p:spPr>
          <a:xfrm>
            <a:off x="259975" y="3754744"/>
            <a:ext cx="4321649" cy="975076"/>
          </a:xfrm>
          <a:prstGeom prst="wedgeRectCallout">
            <a:avLst>
              <a:gd name="adj1" fmla="val 21747"/>
              <a:gd name="adj2" fmla="val 5673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i="1" dirty="0">
                <a:solidFill>
                  <a:srgbClr val="56585C"/>
                </a:solidFill>
              </a:rPr>
              <a:t>“There’s a fair amount known about the kind of education that best supports ELs. …</a:t>
            </a:r>
            <a:r>
              <a:rPr lang="en-US" sz="1400" b="1" i="1" dirty="0">
                <a:solidFill>
                  <a:srgbClr val="56585C"/>
                </a:solidFill>
              </a:rPr>
              <a:t>How do you pull it off in a way that’s sustainable, comprehensive and transforms things in an ongoing way?</a:t>
            </a:r>
            <a:r>
              <a:rPr lang="en-US" sz="1400" i="1" dirty="0">
                <a:solidFill>
                  <a:srgbClr val="56585C"/>
                </a:solidFill>
              </a:rPr>
              <a:t>” —</a:t>
            </a:r>
            <a:r>
              <a:rPr lang="en-US" sz="1400" dirty="0">
                <a:solidFill>
                  <a:srgbClr val="56585C"/>
                </a:solidFill>
              </a:rPr>
              <a:t>Practitioner</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225" y="3810911"/>
            <a:ext cx="1410653" cy="289225"/>
          </a:xfrm>
          <a:prstGeom prst="rect">
            <a:avLst/>
          </a:prstGeom>
        </p:spPr>
      </p:pic>
    </p:spTree>
    <p:extLst>
      <p:ext uri="{BB962C8B-B14F-4D97-AF65-F5344CB8AC3E}">
        <p14:creationId xmlns:p14="http://schemas.microsoft.com/office/powerpoint/2010/main" val="41739562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Conclusion</a:t>
            </a:r>
          </a:p>
        </p:txBody>
      </p:sp>
      <p:sp>
        <p:nvSpPr>
          <p:cNvPr id="3" name="Text Placeholder 2"/>
          <p:cNvSpPr>
            <a:spLocks noGrp="1"/>
          </p:cNvSpPr>
          <p:nvPr>
            <p:ph type="body" sz="quarter" idx="13"/>
          </p:nvPr>
        </p:nvSpPr>
        <p:spPr/>
        <p:txBody>
          <a:bodyPr/>
          <a:lstStyle/>
          <a:p>
            <a:r>
              <a:rPr lang="en-US" dirty="0"/>
              <a:t>9 |</a:t>
            </a:r>
          </a:p>
        </p:txBody>
      </p:sp>
      <p:sp>
        <p:nvSpPr>
          <p:cNvPr id="5" name="Slide Number Placeholder 4"/>
          <p:cNvSpPr>
            <a:spLocks noGrp="1"/>
          </p:cNvSpPr>
          <p:nvPr>
            <p:ph type="sldNum" sz="quarter" idx="4"/>
          </p:nvPr>
        </p:nvSpPr>
        <p:spPr/>
        <p:txBody>
          <a:bodyPr/>
          <a:lstStyle/>
          <a:p>
            <a:fld id="{F1A25517-7F86-4871-894F-626326501892}" type="slidenum">
              <a:rPr lang="en-US" smtClean="0">
                <a:solidFill>
                  <a:srgbClr val="A9A9A9"/>
                </a:solidFill>
              </a:rPr>
              <a:pPr/>
              <a:t>111</a:t>
            </a:fld>
            <a:endParaRPr lang="en-US" dirty="0">
              <a:solidFill>
                <a:srgbClr val="A9A9A9"/>
              </a:solidFill>
            </a:endParaRPr>
          </a:p>
        </p:txBody>
      </p:sp>
    </p:spTree>
    <p:extLst>
      <p:ext uri="{BB962C8B-B14F-4D97-AF65-F5344CB8AC3E}">
        <p14:creationId xmlns:p14="http://schemas.microsoft.com/office/powerpoint/2010/main" val="3102074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is home to large populations of DLLs/ELs; yet despite their numbers, many of them often lack access to a strong education that prepares them for college, careers and life</a:t>
            </a:r>
          </a:p>
        </p:txBody>
      </p:sp>
      <p:sp>
        <p:nvSpPr>
          <p:cNvPr id="4" name="Slide Number Placeholder 3"/>
          <p:cNvSpPr>
            <a:spLocks noGrp="1"/>
          </p:cNvSpPr>
          <p:nvPr>
            <p:ph type="sldNum" sz="quarter" idx="4"/>
          </p:nvPr>
        </p:nvSpPr>
        <p:spPr/>
        <p:txBody>
          <a:bodyPr/>
          <a:lstStyle/>
          <a:p>
            <a:fld id="{F1A25517-7F86-4871-894F-626326501892}" type="slidenum">
              <a:rPr lang="en-US" smtClean="0">
                <a:solidFill>
                  <a:srgbClr val="A9A9A9"/>
                </a:solidFill>
              </a:rPr>
              <a:pPr/>
              <a:t>112</a:t>
            </a:fld>
            <a:endParaRPr lang="en-US" dirty="0">
              <a:solidFill>
                <a:srgbClr val="A9A9A9"/>
              </a:solidFill>
            </a:endParaRPr>
          </a:p>
        </p:txBody>
      </p:sp>
      <p:grpSp>
        <p:nvGrpSpPr>
          <p:cNvPr id="9" name="Group 8"/>
          <p:cNvGrpSpPr/>
          <p:nvPr/>
        </p:nvGrpSpPr>
        <p:grpSpPr>
          <a:xfrm>
            <a:off x="1" y="1448085"/>
            <a:ext cx="9144000" cy="986181"/>
            <a:chOff x="-148856" y="4222398"/>
            <a:chExt cx="9282223" cy="986181"/>
          </a:xfrm>
        </p:grpSpPr>
        <p:sp>
          <p:nvSpPr>
            <p:cNvPr id="10" name="Striped Right Arrow 9"/>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grpSp>
          <p:nvGrpSpPr>
            <p:cNvPr id="11" name="Group 10"/>
            <p:cNvGrpSpPr/>
            <p:nvPr/>
          </p:nvGrpSpPr>
          <p:grpSpPr>
            <a:xfrm>
              <a:off x="3332786" y="4316517"/>
              <a:ext cx="2249307" cy="797942"/>
              <a:chOff x="495453" y="2085978"/>
              <a:chExt cx="2839887" cy="1190622"/>
            </a:xfrm>
          </p:grpSpPr>
          <p:pic>
            <p:nvPicPr>
              <p:cNvPr id="14" name="Picture 2" descr="https://d30y9cdsu7xlg0.cloudfront.net/png/75253-200.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d30y9cdsu7xlg0.cloudfront.net/png/75253-200.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d30y9cdsu7xlg0.cloudfront.net/png/75253-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https://d30y9cdsu7xlg0.cloudfront.net/png/33932-200.pn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static.thenounproject.com/png/1574579-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91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214512" y="3093384"/>
            <a:ext cx="2238166" cy="1554030"/>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altLang="en-US" sz="3200" b="1" dirty="0">
                <a:solidFill>
                  <a:srgbClr val="324B8B"/>
                </a:solidFill>
                <a:latin typeface="Tw Cen MT" pitchFamily="34" charset="0"/>
              </a:rPr>
              <a:t>1,785,000</a:t>
            </a:r>
          </a:p>
          <a:p>
            <a:pPr algn="ctr">
              <a:defRPr/>
            </a:pPr>
            <a:endParaRPr lang="en-US" sz="600" dirty="0">
              <a:solidFill>
                <a:srgbClr val="56585C"/>
              </a:solidFill>
            </a:endParaRPr>
          </a:p>
          <a:p>
            <a:pPr algn="ctr">
              <a:defRPr/>
            </a:pPr>
            <a:r>
              <a:rPr lang="en-US" sz="1400" b="1" dirty="0">
                <a:solidFill>
                  <a:schemeClr val="tx2"/>
                </a:solidFill>
              </a:rPr>
              <a:t>DLL in California’s early childhood education system</a:t>
            </a:r>
            <a:r>
              <a:rPr lang="en-US" sz="1400" dirty="0">
                <a:solidFill>
                  <a:srgbClr val="56585C"/>
                </a:solidFill>
              </a:rPr>
              <a:t>, a number higher than any other state</a:t>
            </a:r>
          </a:p>
        </p:txBody>
      </p:sp>
      <p:sp>
        <p:nvSpPr>
          <p:cNvPr id="18" name="Rectangle 17"/>
          <p:cNvSpPr/>
          <p:nvPr/>
        </p:nvSpPr>
        <p:spPr>
          <a:xfrm>
            <a:off x="2646359" y="4788004"/>
            <a:ext cx="2238166" cy="1516764"/>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sz="3200" b="1" dirty="0">
                <a:solidFill>
                  <a:srgbClr val="324B8B"/>
                </a:solidFill>
              </a:rPr>
              <a:t>3,000-4,000 </a:t>
            </a:r>
          </a:p>
          <a:p>
            <a:pPr algn="ctr">
              <a:defRPr/>
            </a:pPr>
            <a:endParaRPr lang="en-US" sz="600" dirty="0">
              <a:solidFill>
                <a:srgbClr val="56585C"/>
              </a:solidFill>
            </a:endParaRPr>
          </a:p>
          <a:p>
            <a:pPr algn="ctr">
              <a:defRPr/>
            </a:pPr>
            <a:r>
              <a:rPr lang="en-US" sz="1400" b="1" dirty="0">
                <a:solidFill>
                  <a:schemeClr val="tx2"/>
                </a:solidFill>
              </a:rPr>
              <a:t>new immigrant ELs </a:t>
            </a:r>
            <a:r>
              <a:rPr lang="en-US" sz="1400" dirty="0">
                <a:solidFill>
                  <a:srgbClr val="56585C"/>
                </a:solidFill>
              </a:rPr>
              <a:t>enter grades 6-12 each year</a:t>
            </a:r>
          </a:p>
          <a:p>
            <a:pPr algn="ctr">
              <a:defRPr/>
            </a:pPr>
            <a:endParaRPr lang="en-US" sz="1400" dirty="0">
              <a:solidFill>
                <a:srgbClr val="56585C"/>
              </a:solidFill>
            </a:endParaRPr>
          </a:p>
        </p:txBody>
      </p:sp>
      <p:sp>
        <p:nvSpPr>
          <p:cNvPr id="19" name="Rectangle 18"/>
          <p:cNvSpPr/>
          <p:nvPr/>
        </p:nvSpPr>
        <p:spPr>
          <a:xfrm>
            <a:off x="7100688" y="3093385"/>
            <a:ext cx="1828800" cy="3211383"/>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altLang="en-US" sz="3200" b="1" dirty="0">
                <a:solidFill>
                  <a:srgbClr val="324B8B"/>
                </a:solidFill>
                <a:latin typeface="Tw Cen MT" pitchFamily="34" charset="0"/>
              </a:rPr>
              <a:t>14.5%</a:t>
            </a:r>
          </a:p>
          <a:p>
            <a:pPr algn="ctr">
              <a:defRPr/>
            </a:pPr>
            <a:endParaRPr lang="en-US" sz="600" dirty="0">
              <a:solidFill>
                <a:srgbClr val="56585C"/>
              </a:solidFill>
            </a:endParaRPr>
          </a:p>
          <a:p>
            <a:pPr algn="ctr">
              <a:defRPr/>
            </a:pPr>
            <a:r>
              <a:rPr lang="en-US" sz="1400" dirty="0">
                <a:solidFill>
                  <a:srgbClr val="56585C"/>
                </a:solidFill>
              </a:rPr>
              <a:t>of </a:t>
            </a:r>
            <a:r>
              <a:rPr lang="en-US" sz="1400" b="1" dirty="0">
                <a:solidFill>
                  <a:schemeClr val="tx2"/>
                </a:solidFill>
              </a:rPr>
              <a:t>ELs </a:t>
            </a:r>
            <a:r>
              <a:rPr lang="en-US" sz="1400" dirty="0"/>
              <a:t>are</a:t>
            </a:r>
            <a:r>
              <a:rPr lang="en-US" sz="1400" b="1" dirty="0"/>
              <a:t> </a:t>
            </a:r>
            <a:r>
              <a:rPr lang="en-US" sz="1400" b="1" dirty="0">
                <a:solidFill>
                  <a:schemeClr val="tx2"/>
                </a:solidFill>
              </a:rPr>
              <a:t>prepared for college/career</a:t>
            </a:r>
          </a:p>
          <a:p>
            <a:pPr algn="ctr">
              <a:defRPr/>
            </a:pPr>
            <a:endParaRPr lang="en-US" sz="1400" b="1" dirty="0">
              <a:solidFill>
                <a:schemeClr val="tx2"/>
              </a:solidFill>
            </a:endParaRPr>
          </a:p>
          <a:p>
            <a:pPr algn="ctr">
              <a:defRPr/>
            </a:pPr>
            <a:r>
              <a:rPr lang="en-US" sz="1400" dirty="0"/>
              <a:t>VS. </a:t>
            </a:r>
          </a:p>
          <a:p>
            <a:pPr algn="ctr">
              <a:defRPr/>
            </a:pPr>
            <a:endParaRPr lang="en-US" sz="1400" b="1" dirty="0"/>
          </a:p>
          <a:p>
            <a:pPr lvl="0" algn="ctr">
              <a:defRPr/>
            </a:pPr>
            <a:r>
              <a:rPr lang="en-US" altLang="en-US" sz="3200" b="1" dirty="0">
                <a:solidFill>
                  <a:schemeClr val="tx2"/>
                </a:solidFill>
                <a:latin typeface="Tw Cen MT" pitchFamily="34" charset="0"/>
              </a:rPr>
              <a:t>42%</a:t>
            </a:r>
          </a:p>
          <a:p>
            <a:pPr lvl="0" algn="ctr">
              <a:defRPr/>
            </a:pPr>
            <a:endParaRPr lang="en-US" sz="600" dirty="0">
              <a:solidFill>
                <a:srgbClr val="56585C"/>
              </a:solidFill>
            </a:endParaRPr>
          </a:p>
          <a:p>
            <a:pPr lvl="0" algn="ctr">
              <a:defRPr/>
            </a:pPr>
            <a:r>
              <a:rPr lang="en-US" sz="1400" dirty="0">
                <a:solidFill>
                  <a:srgbClr val="56585C"/>
                </a:solidFill>
              </a:rPr>
              <a:t>of </a:t>
            </a:r>
            <a:r>
              <a:rPr lang="en-US" sz="1400" b="1" dirty="0">
                <a:solidFill>
                  <a:schemeClr val="tx2"/>
                </a:solidFill>
              </a:rPr>
              <a:t>all students </a:t>
            </a:r>
            <a:r>
              <a:rPr lang="en-US" sz="1400" dirty="0">
                <a:solidFill>
                  <a:srgbClr val="56585C"/>
                </a:solidFill>
              </a:rPr>
              <a:t>are </a:t>
            </a:r>
            <a:r>
              <a:rPr lang="en-US" sz="1400" b="1" dirty="0">
                <a:solidFill>
                  <a:schemeClr val="tx2"/>
                </a:solidFill>
              </a:rPr>
              <a:t>prepared for college/career</a:t>
            </a:r>
          </a:p>
        </p:txBody>
      </p:sp>
      <p:sp>
        <p:nvSpPr>
          <p:cNvPr id="20" name="Rectangle 19">
            <a:extLst>
              <a:ext uri="{FF2B5EF4-FFF2-40B4-BE49-F238E27FC236}">
                <a16:creationId xmlns:a16="http://schemas.microsoft.com/office/drawing/2014/main" id="{D0212E49-BADD-4C8E-A1C9-C078FC35266C}"/>
              </a:ext>
            </a:extLst>
          </p:cNvPr>
          <p:cNvSpPr/>
          <p:nvPr/>
        </p:nvSpPr>
        <p:spPr>
          <a:xfrm>
            <a:off x="214512" y="4786132"/>
            <a:ext cx="2238166" cy="1518636"/>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altLang="en-US" sz="3200" b="1" dirty="0">
                <a:solidFill>
                  <a:srgbClr val="324B8B"/>
                </a:solidFill>
                <a:latin typeface="Tw Cen MT" pitchFamily="34" charset="0"/>
              </a:rPr>
              <a:t>38%</a:t>
            </a:r>
          </a:p>
          <a:p>
            <a:pPr algn="ctr">
              <a:defRPr/>
            </a:pPr>
            <a:endParaRPr lang="en-US" sz="600" dirty="0">
              <a:solidFill>
                <a:srgbClr val="56585C"/>
              </a:solidFill>
            </a:endParaRPr>
          </a:p>
          <a:p>
            <a:pPr algn="ctr">
              <a:defRPr/>
            </a:pPr>
            <a:r>
              <a:rPr lang="en-US" sz="1400" dirty="0">
                <a:solidFill>
                  <a:srgbClr val="56585C"/>
                </a:solidFill>
              </a:rPr>
              <a:t>of children </a:t>
            </a:r>
            <a:r>
              <a:rPr lang="en-US" sz="1400" b="1" dirty="0">
                <a:solidFill>
                  <a:schemeClr val="tx2"/>
                </a:solidFill>
              </a:rPr>
              <a:t>enter the California education system as ELs</a:t>
            </a:r>
          </a:p>
        </p:txBody>
      </p:sp>
      <p:sp>
        <p:nvSpPr>
          <p:cNvPr id="3" name="Rectangle 2"/>
          <p:cNvSpPr/>
          <p:nvPr/>
        </p:nvSpPr>
        <p:spPr>
          <a:xfrm>
            <a:off x="214512" y="2497466"/>
            <a:ext cx="8714976"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All 58 counties in California educate DLLs/ELs</a:t>
            </a:r>
          </a:p>
        </p:txBody>
      </p:sp>
      <p:sp>
        <p:nvSpPr>
          <p:cNvPr id="26" name="Rectangle 25"/>
          <p:cNvSpPr/>
          <p:nvPr/>
        </p:nvSpPr>
        <p:spPr>
          <a:xfrm>
            <a:off x="2646359" y="3093384"/>
            <a:ext cx="2238166" cy="1554030"/>
          </a:xfrm>
          <a:prstGeom prst="rect">
            <a:avLst/>
          </a:prstGeom>
          <a:solidFill>
            <a:schemeClr val="bg2">
              <a:lumMod val="20000"/>
              <a:lumOff val="80000"/>
            </a:schemeClr>
          </a:solidFill>
          <a:ln>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w Cen MT" pitchFamily="34" charset="0"/>
                <a:ea typeface="+mn-ea"/>
                <a:cs typeface="+mn-cs"/>
              </a:rPr>
              <a:t>57% </a:t>
            </a:r>
            <a:r>
              <a:rPr kumimoji="0" lang="en-US" altLang="en-US" sz="2000" i="0" u="none" strike="noStrike" kern="1200" cap="none" spc="0" normalizeH="0" baseline="0" noProof="0" dirty="0">
                <a:ln>
                  <a:noFill/>
                </a:ln>
                <a:effectLst/>
                <a:uLnTx/>
                <a:uFillTx/>
                <a:latin typeface="Tw Cen MT" pitchFamily="34" charset="0"/>
                <a:ea typeface="+mn-ea"/>
                <a:cs typeface="+mn-cs"/>
              </a:rPr>
              <a:t>&amp;</a:t>
            </a:r>
            <a:r>
              <a:rPr kumimoji="0" lang="en-US" altLang="en-US" sz="2800" b="1" i="0" u="none" strike="noStrike" kern="1200" cap="none" spc="0" normalizeH="0" baseline="0" noProof="0" dirty="0">
                <a:ln>
                  <a:noFill/>
                </a:ln>
                <a:solidFill>
                  <a:schemeClr val="tx2"/>
                </a:solidFill>
                <a:effectLst/>
                <a:uLnTx/>
                <a:uFillTx/>
                <a:latin typeface="Tw Cen MT" pitchFamily="34" charset="0"/>
                <a:ea typeface="+mn-ea"/>
                <a:cs typeface="+mn-cs"/>
              </a:rPr>
              <a:t> </a:t>
            </a:r>
            <a:r>
              <a:rPr kumimoji="0" lang="en-US" altLang="en-US" sz="3200" b="1" i="0" u="none" strike="noStrike" kern="1200" cap="none" spc="0" normalizeH="0" baseline="0" noProof="0" dirty="0">
                <a:ln>
                  <a:noFill/>
                </a:ln>
                <a:solidFill>
                  <a:schemeClr val="tx2"/>
                </a:solidFill>
                <a:effectLst/>
                <a:uLnTx/>
                <a:uFillTx/>
                <a:latin typeface="Tw Cen MT" pitchFamily="34" charset="0"/>
                <a:ea typeface="+mn-ea"/>
                <a:cs typeface="+mn-cs"/>
              </a:rPr>
              <a:t>79% </a:t>
            </a:r>
            <a:endParaRPr kumimoji="0" lang="en-US" altLang="en-US" sz="2800" b="1" i="0" u="none" strike="noStrike" kern="1200" cap="none" spc="0" normalizeH="0" baseline="0" noProof="0" dirty="0">
              <a:ln>
                <a:noFill/>
              </a:ln>
              <a:solidFill>
                <a:schemeClr val="tx2"/>
              </a:solidFill>
              <a:effectLst/>
              <a:uLnTx/>
              <a:uFillTx/>
              <a:latin typeface="Tw Cen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600" dirty="0">
              <a:solidFill>
                <a:srgbClr val="56585C"/>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a:t>
            </a:r>
            <a:r>
              <a:rPr kumimoji="0" lang="en-US" sz="1400" b="1" i="0" u="none" strike="noStrike" kern="1200" cap="none" spc="0" normalizeH="0" baseline="0" noProof="0" dirty="0">
                <a:ln>
                  <a:noFill/>
                </a:ln>
                <a:solidFill>
                  <a:schemeClr val="tx2"/>
                </a:solidFill>
                <a:effectLst/>
                <a:uLnTx/>
                <a:uFillTx/>
                <a:latin typeface="Calibri"/>
                <a:ea typeface="+mn-ea"/>
                <a:cs typeface="+mn-cs"/>
              </a:rPr>
              <a:t>DLLs</a:t>
            </a:r>
            <a:r>
              <a:rPr kumimoji="0" lang="en-US" sz="1400" b="0" i="0" u="none" strike="noStrike" kern="1200" cap="none" spc="0" normalizeH="0" baseline="0" noProof="0" dirty="0">
                <a:ln>
                  <a:noFill/>
                </a:ln>
                <a:solidFill>
                  <a:srgbClr val="56585C"/>
                </a:solidFill>
                <a:effectLst/>
                <a:uLnTx/>
                <a:uFillTx/>
                <a:latin typeface="Calibri"/>
                <a:ea typeface="+mn-ea"/>
                <a:cs typeface="+mn-cs"/>
              </a:rPr>
              <a:t> in ECE and </a:t>
            </a:r>
            <a:r>
              <a:rPr kumimoji="0" lang="en-US" sz="1400" b="1" i="0" u="none" strike="noStrike" kern="1200" cap="none" spc="0" normalizeH="0" baseline="0" noProof="0" dirty="0">
                <a:ln>
                  <a:noFill/>
                </a:ln>
                <a:solidFill>
                  <a:schemeClr val="tx2"/>
                </a:solidFill>
                <a:effectLst/>
                <a:uLnTx/>
                <a:uFillTx/>
                <a:latin typeface="Calibri"/>
                <a:ea typeface="+mn-ea"/>
                <a:cs typeface="+mn-cs"/>
              </a:rPr>
              <a:t>ELs</a:t>
            </a:r>
            <a:r>
              <a:rPr kumimoji="0" lang="en-US" sz="1400" b="0" i="0" u="none" strike="noStrike" kern="1200" cap="none" spc="0" normalizeH="0" baseline="0" noProof="0" dirty="0">
                <a:ln>
                  <a:noFill/>
                </a:ln>
                <a:solidFill>
                  <a:schemeClr val="tx2"/>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in K12 are </a:t>
            </a:r>
            <a:r>
              <a:rPr kumimoji="0" lang="en-US" sz="1400" b="1" i="0" u="none" strike="noStrike" kern="1200" cap="none" spc="0" normalizeH="0" baseline="0" noProof="0" dirty="0">
                <a:ln>
                  <a:noFill/>
                </a:ln>
                <a:solidFill>
                  <a:schemeClr val="tx2"/>
                </a:solidFill>
                <a:effectLst/>
                <a:uLnTx/>
                <a:uFillTx/>
                <a:latin typeface="Calibri"/>
                <a:ea typeface="+mn-ea"/>
                <a:cs typeface="+mn-cs"/>
              </a:rPr>
              <a:t>economically disadvantaged</a:t>
            </a:r>
            <a:r>
              <a:rPr kumimoji="0" lang="en-US" sz="1400" i="0" u="none" strike="noStrike" kern="1200" cap="none" spc="0" normalizeH="0" baseline="0" noProof="0" dirty="0">
                <a:ln>
                  <a:noFill/>
                </a:ln>
                <a:effectLst/>
                <a:uLnTx/>
                <a:uFillTx/>
                <a:latin typeface="Calibri"/>
                <a:ea typeface="+mn-ea"/>
                <a:cs typeface="+mn-cs"/>
              </a:rPr>
              <a:t>,</a:t>
            </a:r>
            <a:r>
              <a:rPr kumimoji="0" lang="en-US" sz="1400" i="0" u="none" strike="noStrike" kern="1200" cap="none" spc="0" normalizeH="0" noProof="0" dirty="0">
                <a:ln>
                  <a:noFill/>
                </a:ln>
                <a:effectLst/>
                <a:uLnTx/>
                <a:uFillTx/>
                <a:latin typeface="Calibri"/>
                <a:ea typeface="+mn-ea"/>
                <a:cs typeface="+mn-cs"/>
              </a:rPr>
              <a:t> respectively</a:t>
            </a:r>
            <a:endParaRPr kumimoji="0" lang="en-US" sz="1400" b="1" i="0" u="none" strike="noStrike" kern="1200" cap="none" spc="0" normalizeH="0" baseline="0" noProof="0" dirty="0">
              <a:ln>
                <a:noFill/>
              </a:ln>
              <a:effectLst/>
              <a:uLnTx/>
              <a:uFillTx/>
              <a:latin typeface="Calibri"/>
              <a:ea typeface="+mn-ea"/>
              <a:cs typeface="+mn-cs"/>
            </a:endParaRPr>
          </a:p>
        </p:txBody>
      </p:sp>
      <p:sp>
        <p:nvSpPr>
          <p:cNvPr id="29" name="Rectangle 28"/>
          <p:cNvSpPr/>
          <p:nvPr/>
        </p:nvSpPr>
        <p:spPr>
          <a:xfrm>
            <a:off x="5078206" y="3095787"/>
            <a:ext cx="1828800" cy="3208983"/>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altLang="en-US" sz="3200" b="1" dirty="0">
                <a:solidFill>
                  <a:schemeClr val="tx2"/>
                </a:solidFill>
                <a:latin typeface="Tw Cen MT" pitchFamily="34" charset="0"/>
              </a:rPr>
              <a:t>70%</a:t>
            </a:r>
          </a:p>
          <a:p>
            <a:pPr lvl="0" algn="ctr">
              <a:defRPr/>
            </a:pPr>
            <a:endParaRPr lang="en-US" sz="600" dirty="0">
              <a:solidFill>
                <a:srgbClr val="56585C"/>
              </a:solidFill>
            </a:endParaRPr>
          </a:p>
          <a:p>
            <a:pPr lvl="0" algn="ctr">
              <a:defRPr/>
            </a:pPr>
            <a:r>
              <a:rPr lang="en-US" sz="1400" dirty="0">
                <a:solidFill>
                  <a:srgbClr val="56585C"/>
                </a:solidFill>
              </a:rPr>
              <a:t>of </a:t>
            </a:r>
            <a:r>
              <a:rPr lang="en-US" sz="1400" b="1" dirty="0">
                <a:solidFill>
                  <a:schemeClr val="tx2"/>
                </a:solidFill>
              </a:rPr>
              <a:t>ELs</a:t>
            </a:r>
            <a:r>
              <a:rPr lang="en-US" sz="1400" dirty="0">
                <a:solidFill>
                  <a:schemeClr val="tx2"/>
                </a:solidFill>
              </a:rPr>
              <a:t> </a:t>
            </a:r>
            <a:r>
              <a:rPr lang="en-US" sz="1400" dirty="0">
                <a:solidFill>
                  <a:srgbClr val="56585C"/>
                </a:solidFill>
              </a:rPr>
              <a:t>in K12 </a:t>
            </a:r>
            <a:r>
              <a:rPr lang="en-US" sz="1400" b="1" dirty="0">
                <a:solidFill>
                  <a:schemeClr val="tx2"/>
                </a:solidFill>
              </a:rPr>
              <a:t>graduate in four years</a:t>
            </a:r>
          </a:p>
          <a:p>
            <a:pPr lvl="0" algn="ctr">
              <a:defRPr/>
            </a:pPr>
            <a:endParaRPr lang="en-US" sz="1400" b="1" dirty="0">
              <a:solidFill>
                <a:schemeClr val="tx2"/>
              </a:solidFill>
              <a:latin typeface="Calibri"/>
            </a:endParaRPr>
          </a:p>
          <a:p>
            <a:pPr lvl="0" algn="ctr">
              <a:defRPr/>
            </a:pPr>
            <a:r>
              <a:rPr lang="en-US" sz="1400" dirty="0">
                <a:solidFill>
                  <a:schemeClr val="tx1"/>
                </a:solidFill>
                <a:latin typeface="Calibri"/>
              </a:rPr>
              <a:t>VS.</a:t>
            </a:r>
          </a:p>
          <a:p>
            <a:pPr lvl="0" algn="ctr">
              <a:defRPr/>
            </a:pPr>
            <a:endParaRPr lang="en-US" sz="1400" dirty="0">
              <a:solidFill>
                <a:schemeClr val="tx1"/>
              </a:solidFill>
              <a:latin typeface="Calibri"/>
            </a:endParaRPr>
          </a:p>
          <a:p>
            <a:pPr lvl="0" algn="ctr">
              <a:defRPr/>
            </a:pPr>
            <a:r>
              <a:rPr lang="en-US" altLang="en-US" sz="3200" b="1" dirty="0">
                <a:solidFill>
                  <a:schemeClr val="tx2"/>
                </a:solidFill>
                <a:latin typeface="Tw Cen MT" pitchFamily="34" charset="0"/>
              </a:rPr>
              <a:t>83%</a:t>
            </a:r>
          </a:p>
          <a:p>
            <a:pPr lvl="0" algn="ctr">
              <a:defRPr/>
            </a:pPr>
            <a:endParaRPr lang="en-US" sz="600" dirty="0">
              <a:solidFill>
                <a:srgbClr val="56585C"/>
              </a:solidFill>
            </a:endParaRPr>
          </a:p>
          <a:p>
            <a:pPr lvl="0" algn="ctr">
              <a:defRPr/>
            </a:pPr>
            <a:r>
              <a:rPr lang="en-US" sz="1400" dirty="0">
                <a:solidFill>
                  <a:srgbClr val="56585C"/>
                </a:solidFill>
              </a:rPr>
              <a:t>of </a:t>
            </a:r>
            <a:r>
              <a:rPr lang="en-US" sz="1400" b="1" dirty="0">
                <a:solidFill>
                  <a:schemeClr val="tx2"/>
                </a:solidFill>
              </a:rPr>
              <a:t>all students graduate in four years</a:t>
            </a:r>
          </a:p>
          <a:p>
            <a:pPr lvl="0" algn="ctr">
              <a:defRPr/>
            </a:pPr>
            <a:r>
              <a:rPr lang="en-US" sz="1400" b="1" dirty="0">
                <a:solidFill>
                  <a:schemeClr val="tx2"/>
                </a:solidFill>
                <a:latin typeface="Calibri"/>
              </a:rPr>
              <a:t> </a:t>
            </a:r>
            <a:endParaRPr lang="en-US" sz="1400" b="1" dirty="0">
              <a:solidFill>
                <a:schemeClr val="tx2"/>
              </a:solidFill>
            </a:endParaRPr>
          </a:p>
        </p:txBody>
      </p:sp>
    </p:spTree>
    <p:extLst>
      <p:ext uri="{BB962C8B-B14F-4D97-AF65-F5344CB8AC3E}">
        <p14:creationId xmlns:p14="http://schemas.microsoft.com/office/powerpoint/2010/main" val="228749992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 future holds promise: The field is ready to build on recent policy and system changes to achieve a bold, new vision for DLLs/ELs—and philanthropy can be a partner in this work</a:t>
            </a:r>
          </a:p>
        </p:txBody>
      </p:sp>
      <p:sp>
        <p:nvSpPr>
          <p:cNvPr id="4" name="Slide Number Placeholder 3"/>
          <p:cNvSpPr>
            <a:spLocks noGrp="1"/>
          </p:cNvSpPr>
          <p:nvPr>
            <p:ph type="sldNum" sz="quarter" idx="4"/>
          </p:nvPr>
        </p:nvSpPr>
        <p:spPr/>
        <p:txBody>
          <a:bodyPr/>
          <a:lstStyle/>
          <a:p>
            <a:fld id="{F1A25517-7F86-4871-894F-626326501892}" type="slidenum">
              <a:rPr lang="en-US" smtClean="0">
                <a:solidFill>
                  <a:srgbClr val="A9A9A9"/>
                </a:solidFill>
              </a:rPr>
              <a:pPr/>
              <a:t>113</a:t>
            </a:fld>
            <a:endParaRPr lang="en-US" dirty="0">
              <a:solidFill>
                <a:srgbClr val="A9A9A9"/>
              </a:solidFill>
            </a:endParaRPr>
          </a:p>
        </p:txBody>
      </p:sp>
      <p:sp>
        <p:nvSpPr>
          <p:cNvPr id="6" name="Rectangle 5"/>
          <p:cNvSpPr/>
          <p:nvPr/>
        </p:nvSpPr>
        <p:spPr>
          <a:xfrm>
            <a:off x="6598025" y="3075355"/>
            <a:ext cx="2239651" cy="3200876"/>
          </a:xfrm>
          <a:prstGeom prst="rect">
            <a:avLst/>
          </a:prstGeom>
          <a:noFill/>
        </p:spPr>
        <p:txBody>
          <a:bodyPr wrap="square">
            <a:spAutoFit/>
          </a:bodyPr>
          <a:lstStyle/>
          <a:p>
            <a:pPr algn="ctr"/>
            <a:r>
              <a:rPr lang="en-US" sz="1400" i="1" dirty="0">
                <a:solidFill>
                  <a:srgbClr val="56585C"/>
                </a:solidFill>
              </a:rPr>
              <a:t>“English learners </a:t>
            </a:r>
            <a:r>
              <a:rPr lang="en-US" sz="1400" b="1" i="1" dirty="0">
                <a:solidFill>
                  <a:srgbClr val="56585C"/>
                </a:solidFill>
              </a:rPr>
              <a:t>fully and meaningfully access and participate in a twenty-first century education </a:t>
            </a:r>
            <a:r>
              <a:rPr lang="en-US" sz="1400" i="1" dirty="0">
                <a:solidFill>
                  <a:srgbClr val="56585C"/>
                </a:solidFill>
              </a:rPr>
              <a:t>from </a:t>
            </a:r>
            <a:r>
              <a:rPr lang="en-US" sz="1400" b="1" i="1" dirty="0">
                <a:solidFill>
                  <a:srgbClr val="56585C"/>
                </a:solidFill>
              </a:rPr>
              <a:t>early childhood through grade twelve </a:t>
            </a:r>
            <a:r>
              <a:rPr lang="en-US" sz="1400" i="1" dirty="0">
                <a:solidFill>
                  <a:srgbClr val="56585C"/>
                </a:solidFill>
              </a:rPr>
              <a:t>that results in their </a:t>
            </a:r>
            <a:r>
              <a:rPr lang="en-US" sz="1400" b="1" i="1" dirty="0">
                <a:solidFill>
                  <a:srgbClr val="56585C"/>
                </a:solidFill>
              </a:rPr>
              <a:t>attaining high levels of English proficiency</a:t>
            </a:r>
            <a:r>
              <a:rPr lang="en-US" sz="1400" i="1" dirty="0">
                <a:solidFill>
                  <a:srgbClr val="56585C"/>
                </a:solidFill>
              </a:rPr>
              <a:t>, </a:t>
            </a:r>
            <a:r>
              <a:rPr lang="en-US" sz="1400" b="1" i="1" dirty="0">
                <a:solidFill>
                  <a:srgbClr val="56585C"/>
                </a:solidFill>
              </a:rPr>
              <a:t>mastery of grade-level standards</a:t>
            </a:r>
            <a:r>
              <a:rPr lang="en-US" sz="1400" i="1" dirty="0">
                <a:solidFill>
                  <a:srgbClr val="56585C"/>
                </a:solidFill>
              </a:rPr>
              <a:t>, and opportunities to develop </a:t>
            </a:r>
            <a:r>
              <a:rPr lang="en-US" sz="1400" b="1" i="1" dirty="0">
                <a:solidFill>
                  <a:srgbClr val="56585C"/>
                </a:solidFill>
              </a:rPr>
              <a:t>proficiency in multiple languages</a:t>
            </a:r>
            <a:r>
              <a:rPr lang="en-US" sz="1400" i="1" dirty="0">
                <a:solidFill>
                  <a:srgbClr val="56585C"/>
                </a:solidFill>
              </a:rPr>
              <a:t>.” </a:t>
            </a:r>
          </a:p>
          <a:p>
            <a:pPr algn="r"/>
            <a:endParaRPr lang="en-US" sz="600" dirty="0">
              <a:solidFill>
                <a:srgbClr val="56585C"/>
              </a:solidFill>
            </a:endParaRPr>
          </a:p>
          <a:p>
            <a:pPr algn="r"/>
            <a:r>
              <a:rPr lang="en-US" sz="1400" dirty="0">
                <a:solidFill>
                  <a:srgbClr val="56585C"/>
                </a:solidFill>
              </a:rPr>
              <a:t>–EL Roadmap Policy</a:t>
            </a:r>
            <a:endParaRPr lang="en-US" sz="1400" i="1" dirty="0">
              <a:solidFill>
                <a:srgbClr val="56585C"/>
              </a:solidFill>
            </a:endParaRPr>
          </a:p>
        </p:txBody>
      </p:sp>
      <p:sp>
        <p:nvSpPr>
          <p:cNvPr id="19" name="Rectangle 18"/>
          <p:cNvSpPr/>
          <p:nvPr/>
        </p:nvSpPr>
        <p:spPr>
          <a:xfrm>
            <a:off x="259977" y="5560283"/>
            <a:ext cx="2286000" cy="685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High-quality technical assistance</a:t>
            </a:r>
          </a:p>
        </p:txBody>
      </p:sp>
      <p:sp>
        <p:nvSpPr>
          <p:cNvPr id="20" name="Rectangle 19"/>
          <p:cNvSpPr/>
          <p:nvPr/>
        </p:nvSpPr>
        <p:spPr>
          <a:xfrm>
            <a:off x="259977" y="2324055"/>
            <a:ext cx="2286000" cy="685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Rigorous educational experiences</a:t>
            </a:r>
          </a:p>
        </p:txBody>
      </p:sp>
      <p:sp>
        <p:nvSpPr>
          <p:cNvPr id="21" name="Rectangle 20"/>
          <p:cNvSpPr/>
          <p:nvPr/>
        </p:nvSpPr>
        <p:spPr>
          <a:xfrm>
            <a:off x="259977" y="3133112"/>
            <a:ext cx="2286000" cy="685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Well-equipped educator workforce</a:t>
            </a:r>
          </a:p>
        </p:txBody>
      </p:sp>
      <p:sp>
        <p:nvSpPr>
          <p:cNvPr id="22" name="Rectangle 21"/>
          <p:cNvSpPr/>
          <p:nvPr/>
        </p:nvSpPr>
        <p:spPr>
          <a:xfrm>
            <a:off x="259977" y="3942169"/>
            <a:ext cx="2286000" cy="6858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Accurate and reliable accountability system</a:t>
            </a:r>
          </a:p>
        </p:txBody>
      </p:sp>
      <p:sp>
        <p:nvSpPr>
          <p:cNvPr id="23" name="Rectangle 22"/>
          <p:cNvSpPr/>
          <p:nvPr/>
        </p:nvSpPr>
        <p:spPr>
          <a:xfrm>
            <a:off x="259977" y="4751226"/>
            <a:ext cx="2286000" cy="685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Equitable funding</a:t>
            </a:r>
          </a:p>
        </p:txBody>
      </p:sp>
      <p:sp>
        <p:nvSpPr>
          <p:cNvPr id="27" name="Rectangle 26"/>
          <p:cNvSpPr/>
          <p:nvPr/>
        </p:nvSpPr>
        <p:spPr>
          <a:xfrm>
            <a:off x="2545977" y="3133112"/>
            <a:ext cx="3232884" cy="6858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56585C"/>
                </a:solidFill>
              </a:rPr>
              <a:t>Educators </a:t>
            </a:r>
            <a:r>
              <a:rPr lang="en-US" sz="1400" b="1" dirty="0">
                <a:solidFill>
                  <a:srgbClr val="56585C"/>
                </a:solidFill>
              </a:rPr>
              <a:t>trained</a:t>
            </a:r>
            <a:r>
              <a:rPr lang="en-US" sz="1400" dirty="0">
                <a:solidFill>
                  <a:srgbClr val="56585C"/>
                </a:solidFill>
              </a:rPr>
              <a:t> in serving DLLs/ELs, and receiving </a:t>
            </a:r>
            <a:r>
              <a:rPr lang="en-US" sz="1400" b="1" dirty="0">
                <a:solidFill>
                  <a:srgbClr val="56585C"/>
                </a:solidFill>
              </a:rPr>
              <a:t>professional development </a:t>
            </a:r>
            <a:r>
              <a:rPr lang="en-US" sz="1400" dirty="0">
                <a:solidFill>
                  <a:srgbClr val="56585C"/>
                </a:solidFill>
              </a:rPr>
              <a:t>to strengthen their knowledge and skills</a:t>
            </a:r>
          </a:p>
        </p:txBody>
      </p:sp>
      <p:sp>
        <p:nvSpPr>
          <p:cNvPr id="28" name="Rectangle 27"/>
          <p:cNvSpPr/>
          <p:nvPr/>
        </p:nvSpPr>
        <p:spPr>
          <a:xfrm>
            <a:off x="2545977" y="3942169"/>
            <a:ext cx="3232884" cy="6858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56585C"/>
                </a:solidFill>
              </a:rPr>
              <a:t>State mechanisms to </a:t>
            </a:r>
            <a:r>
              <a:rPr lang="en-US" sz="1400" b="1" dirty="0">
                <a:solidFill>
                  <a:srgbClr val="56585C"/>
                </a:solidFill>
              </a:rPr>
              <a:t>measure and track </a:t>
            </a:r>
            <a:r>
              <a:rPr lang="en-US" sz="1400" dirty="0">
                <a:solidFill>
                  <a:srgbClr val="56585C"/>
                </a:solidFill>
              </a:rPr>
              <a:t>DLL/EL outcomes to inform timely interventions and supports</a:t>
            </a:r>
          </a:p>
        </p:txBody>
      </p:sp>
      <p:sp>
        <p:nvSpPr>
          <p:cNvPr id="29" name="Rectangle 28"/>
          <p:cNvSpPr/>
          <p:nvPr/>
        </p:nvSpPr>
        <p:spPr>
          <a:xfrm>
            <a:off x="2545977" y="4751226"/>
            <a:ext cx="3232884" cy="685800"/>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56585C"/>
                </a:solidFill>
              </a:rPr>
              <a:t>Funding for ECE programs and K12 schools to meet the </a:t>
            </a:r>
            <a:r>
              <a:rPr lang="en-US" sz="1400" b="1" dirty="0">
                <a:solidFill>
                  <a:srgbClr val="56585C"/>
                </a:solidFill>
              </a:rPr>
              <a:t>needs</a:t>
            </a:r>
            <a:r>
              <a:rPr lang="en-US" sz="1400" dirty="0">
                <a:solidFill>
                  <a:srgbClr val="56585C"/>
                </a:solidFill>
              </a:rPr>
              <a:t> of their enrolled DLLs/ELs</a:t>
            </a:r>
          </a:p>
        </p:txBody>
      </p:sp>
      <p:sp>
        <p:nvSpPr>
          <p:cNvPr id="30" name="Rectangle 29"/>
          <p:cNvSpPr/>
          <p:nvPr/>
        </p:nvSpPr>
        <p:spPr>
          <a:xfrm>
            <a:off x="2545977" y="5560283"/>
            <a:ext cx="3232884" cy="68580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56585C"/>
                </a:solidFill>
              </a:rPr>
              <a:t>Expert technical assistance to build ECE and K12 system </a:t>
            </a:r>
            <a:r>
              <a:rPr lang="en-US" sz="1400" b="1" dirty="0">
                <a:solidFill>
                  <a:srgbClr val="56585C"/>
                </a:solidFill>
              </a:rPr>
              <a:t>capacity </a:t>
            </a:r>
            <a:r>
              <a:rPr lang="en-US" sz="1400" dirty="0">
                <a:solidFill>
                  <a:srgbClr val="56585C"/>
                </a:solidFill>
              </a:rPr>
              <a:t>and facilitate </a:t>
            </a:r>
            <a:r>
              <a:rPr lang="en-US" sz="1400" b="1" dirty="0">
                <a:solidFill>
                  <a:srgbClr val="56585C"/>
                </a:solidFill>
              </a:rPr>
              <a:t>continuous improvement</a:t>
            </a:r>
          </a:p>
        </p:txBody>
      </p:sp>
      <p:sp>
        <p:nvSpPr>
          <p:cNvPr id="31" name="Rectangle 30"/>
          <p:cNvSpPr/>
          <p:nvPr/>
        </p:nvSpPr>
        <p:spPr>
          <a:xfrm>
            <a:off x="6598025" y="2324055"/>
            <a:ext cx="2286000" cy="685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California’s Vision</a:t>
            </a:r>
          </a:p>
        </p:txBody>
      </p:sp>
      <p:sp>
        <p:nvSpPr>
          <p:cNvPr id="34" name="Rectangle 33"/>
          <p:cNvSpPr/>
          <p:nvPr/>
        </p:nvSpPr>
        <p:spPr>
          <a:xfrm>
            <a:off x="2545977" y="2324055"/>
            <a:ext cx="3232884" cy="68580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56585C"/>
                </a:solidFill>
              </a:rPr>
              <a:t>Opportunities for DLLs/ELs to become </a:t>
            </a:r>
            <a:r>
              <a:rPr lang="en-US" sz="1400" b="1" dirty="0">
                <a:solidFill>
                  <a:srgbClr val="56585C"/>
                </a:solidFill>
              </a:rPr>
              <a:t>bilingual</a:t>
            </a:r>
            <a:r>
              <a:rPr lang="en-US" sz="1400" dirty="0">
                <a:solidFill>
                  <a:srgbClr val="56585C"/>
                </a:solidFill>
              </a:rPr>
              <a:t> and access </a:t>
            </a:r>
            <a:r>
              <a:rPr lang="en-US" sz="1400" b="1" dirty="0">
                <a:solidFill>
                  <a:srgbClr val="56585C"/>
                </a:solidFill>
              </a:rPr>
              <a:t>academic</a:t>
            </a:r>
            <a:r>
              <a:rPr lang="en-US" sz="1400" dirty="0">
                <a:solidFill>
                  <a:srgbClr val="56585C"/>
                </a:solidFill>
              </a:rPr>
              <a:t> </a:t>
            </a:r>
            <a:r>
              <a:rPr lang="en-US" sz="1400" b="1" dirty="0">
                <a:solidFill>
                  <a:srgbClr val="56585C"/>
                </a:solidFill>
              </a:rPr>
              <a:t>content instruction</a:t>
            </a:r>
            <a:r>
              <a:rPr lang="en-US" sz="1400" dirty="0">
                <a:solidFill>
                  <a:srgbClr val="56585C"/>
                </a:solidFill>
              </a:rPr>
              <a:t> appropriate for their grade</a:t>
            </a:r>
          </a:p>
        </p:txBody>
      </p:sp>
      <p:sp>
        <p:nvSpPr>
          <p:cNvPr id="35" name="Isosceles Triangle 34"/>
          <p:cNvSpPr/>
          <p:nvPr/>
        </p:nvSpPr>
        <p:spPr>
          <a:xfrm rot="5400000">
            <a:off x="5738402" y="2365143"/>
            <a:ext cx="684542" cy="603624"/>
          </a:xfrm>
          <a:prstGeom prst="triangl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6" name="Isosceles Triangle 35"/>
          <p:cNvSpPr/>
          <p:nvPr/>
        </p:nvSpPr>
        <p:spPr>
          <a:xfrm rot="5400000">
            <a:off x="5738402" y="3174200"/>
            <a:ext cx="684542" cy="603624"/>
          </a:xfrm>
          <a:prstGeom prst="triangle">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7" name="Isosceles Triangle 36"/>
          <p:cNvSpPr/>
          <p:nvPr/>
        </p:nvSpPr>
        <p:spPr>
          <a:xfrm rot="5400000">
            <a:off x="5738402" y="3983257"/>
            <a:ext cx="684542" cy="603624"/>
          </a:xfrm>
          <a:prstGeom prst="triangle">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8" name="Isosceles Triangle 37"/>
          <p:cNvSpPr/>
          <p:nvPr/>
        </p:nvSpPr>
        <p:spPr>
          <a:xfrm rot="5400000">
            <a:off x="5738402" y="4792314"/>
            <a:ext cx="684542" cy="603624"/>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39" name="Isosceles Triangle 38"/>
          <p:cNvSpPr/>
          <p:nvPr/>
        </p:nvSpPr>
        <p:spPr>
          <a:xfrm rot="5400000">
            <a:off x="5738402" y="5601371"/>
            <a:ext cx="684542" cy="603624"/>
          </a:xfrm>
          <a:prstGeom prst="triangle">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40" name="Table 39"/>
          <p:cNvGraphicFramePr>
            <a:graphicFrameLocks noGrp="1"/>
          </p:cNvGraphicFramePr>
          <p:nvPr/>
        </p:nvGraphicFramePr>
        <p:xfrm>
          <a:off x="259977" y="1620420"/>
          <a:ext cx="6122508" cy="579120"/>
        </p:xfrm>
        <a:graphic>
          <a:graphicData uri="http://schemas.openxmlformats.org/drawingml/2006/table">
            <a:tbl>
              <a:tblPr firstRow="1" bandRow="1">
                <a:tableStyleId>{2D5ABB26-0587-4C30-8999-92F81FD0307C}</a:tableStyleId>
              </a:tblPr>
              <a:tblGrid>
                <a:gridCol w="6122508">
                  <a:extLst>
                    <a:ext uri="{9D8B030D-6E8A-4147-A177-3AD203B41FA5}">
                      <a16:colId xmlns:a16="http://schemas.microsoft.com/office/drawing/2014/main" val="20000"/>
                    </a:ext>
                  </a:extLst>
                </a:gridCol>
              </a:tblGrid>
              <a:tr h="370840">
                <a:tc>
                  <a:txBody>
                    <a:bodyPr/>
                    <a:lstStyle/>
                    <a:p>
                      <a:pPr algn="ctr"/>
                      <a:r>
                        <a:rPr lang="en-US" sz="1600" b="1" dirty="0"/>
                        <a:t>Philanthropy</a:t>
                      </a:r>
                      <a:r>
                        <a:rPr lang="en-US" sz="1600" b="1" baseline="0" dirty="0"/>
                        <a:t> is well-positioned to help the field in </a:t>
                      </a:r>
                    </a:p>
                    <a:p>
                      <a:pPr algn="ctr"/>
                      <a:r>
                        <a:rPr lang="en-US" sz="1600" b="1" baseline="0" dirty="0"/>
                        <a:t>California enhance policies and systems to deliver…</a:t>
                      </a:r>
                      <a:endParaRPr lang="en-US" sz="16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nvGraphicFramePr>
        <p:xfrm>
          <a:off x="6598024" y="1801679"/>
          <a:ext cx="2239651" cy="370840"/>
        </p:xfrm>
        <a:graphic>
          <a:graphicData uri="http://schemas.openxmlformats.org/drawingml/2006/table">
            <a:tbl>
              <a:tblPr firstRow="1" bandRow="1">
                <a:tableStyleId>{2D5ABB26-0587-4C30-8999-92F81FD0307C}</a:tableStyleId>
              </a:tblPr>
              <a:tblGrid>
                <a:gridCol w="2239651">
                  <a:extLst>
                    <a:ext uri="{9D8B030D-6E8A-4147-A177-3AD203B41FA5}">
                      <a16:colId xmlns:a16="http://schemas.microsoft.com/office/drawing/2014/main" val="20000"/>
                    </a:ext>
                  </a:extLst>
                </a:gridCol>
              </a:tblGrid>
              <a:tr h="370840">
                <a:tc>
                  <a:txBody>
                    <a:bodyPr/>
                    <a:lstStyle/>
                    <a:p>
                      <a:pPr algn="ctr"/>
                      <a:r>
                        <a:rPr lang="en-US" sz="1600" b="1" dirty="0"/>
                        <a:t>In order to realize…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483058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p:txBody>
          <a:bodyPr/>
          <a:lstStyle/>
          <a:p>
            <a:r>
              <a:rPr lang="en-US" dirty="0"/>
              <a:t>Appendix A: </a:t>
            </a:r>
          </a:p>
          <a:p>
            <a:r>
              <a:rPr lang="en-US" dirty="0"/>
              <a:t>Profiles of key state policies</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20117582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738627470"/>
              </p:ext>
            </p:extLst>
          </p:nvPr>
        </p:nvGraphicFramePr>
        <p:xfrm>
          <a:off x="2" y="735216"/>
          <a:ext cx="9143998" cy="6122784"/>
        </p:xfrm>
        <a:graphic>
          <a:graphicData uri="http://schemas.openxmlformats.org/drawingml/2006/table">
            <a:tbl>
              <a:tblPr firstRow="1" bandRow="1">
                <a:tableStyleId>{2D5ABB26-0587-4C30-8999-92F81FD0307C}</a:tableStyleId>
              </a:tblPr>
              <a:tblGrid>
                <a:gridCol w="1424537">
                  <a:extLst>
                    <a:ext uri="{9D8B030D-6E8A-4147-A177-3AD203B41FA5}">
                      <a16:colId xmlns:a16="http://schemas.microsoft.com/office/drawing/2014/main" val="995266489"/>
                    </a:ext>
                  </a:extLst>
                </a:gridCol>
                <a:gridCol w="1339926">
                  <a:extLst>
                    <a:ext uri="{9D8B030D-6E8A-4147-A177-3AD203B41FA5}">
                      <a16:colId xmlns:a16="http://schemas.microsoft.com/office/drawing/2014/main" val="3271433646"/>
                    </a:ext>
                  </a:extLst>
                </a:gridCol>
                <a:gridCol w="6379535">
                  <a:extLst>
                    <a:ext uri="{9D8B030D-6E8A-4147-A177-3AD203B41FA5}">
                      <a16:colId xmlns:a16="http://schemas.microsoft.com/office/drawing/2014/main" val="615244846"/>
                    </a:ext>
                  </a:extLst>
                </a:gridCol>
              </a:tblGrid>
              <a:tr h="338651">
                <a:tc>
                  <a:txBody>
                    <a:bodyPr/>
                    <a:lstStyle/>
                    <a:p>
                      <a:pPr algn="ctr"/>
                      <a:r>
                        <a:rPr lang="en-US" sz="1600" b="1" dirty="0">
                          <a:solidFill>
                            <a:schemeClr val="tx1"/>
                          </a:solidFill>
                        </a:rPr>
                        <a:t>Policy Area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b="1" dirty="0">
                          <a:solidFill>
                            <a:schemeClr val="tx1"/>
                          </a:solidFill>
                        </a:rPr>
                        <a:t>Policy</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algn="ctr"/>
                      <a:r>
                        <a:rPr lang="en-US" sz="1600" b="1" dirty="0">
                          <a:solidFill>
                            <a:schemeClr val="tx1"/>
                          </a:solidFill>
                        </a:rPr>
                        <a:t>Key Takeaways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11436951"/>
                  </a:ext>
                </a:extLst>
              </a:tr>
              <a:tr h="831234">
                <a:tc>
                  <a:txBody>
                    <a:bodyPr/>
                    <a:lstStyle/>
                    <a:p>
                      <a:pPr algn="ctr"/>
                      <a:r>
                        <a:rPr lang="en-US" sz="1600" b="1" dirty="0">
                          <a:solidFill>
                            <a:schemeClr val="bg1"/>
                          </a:solidFill>
                        </a:rPr>
                        <a:t>Vision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2"/>
                    </a:solidFill>
                  </a:tcPr>
                </a:tc>
                <a:tc>
                  <a:txBody>
                    <a:bodyPr/>
                    <a:lstStyle/>
                    <a:p>
                      <a:pPr algn="ctr"/>
                      <a:r>
                        <a:rPr lang="en-US" sz="1200" b="1" dirty="0">
                          <a:solidFill>
                            <a:schemeClr val="tx2"/>
                          </a:solidFill>
                          <a:hlinkClick r:id="rId3" action="ppaction://hlinksldjump"/>
                        </a:rPr>
                        <a:t>English Learner</a:t>
                      </a:r>
                      <a:r>
                        <a:rPr lang="en-US" sz="1200" b="1" baseline="0" dirty="0">
                          <a:solidFill>
                            <a:schemeClr val="tx2"/>
                          </a:solidFill>
                          <a:hlinkClick r:id="rId3" action="ppaction://hlinksldjump"/>
                        </a:rPr>
                        <a:t> Roadmap</a:t>
                      </a:r>
                      <a:endParaRPr lang="en-US" sz="1200" b="1" dirty="0">
                        <a:solidFill>
                          <a:schemeClr val="tx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285750" indent="-285750" algn="l">
                        <a:buClr>
                          <a:schemeClr val="accent4"/>
                        </a:buClr>
                        <a:buFont typeface="Wingdings" panose="05000000000000000000" pitchFamily="2" charset="2"/>
                        <a:buChar char="§"/>
                      </a:pPr>
                      <a:r>
                        <a:rPr lang="en-US" sz="1200" b="0" dirty="0"/>
                        <a:t>This pioneering policy defines a coherent and forward-looking approach to the education of ELs statewide</a:t>
                      </a:r>
                    </a:p>
                    <a:p>
                      <a:pPr marL="285750" indent="-285750" algn="l">
                        <a:buClr>
                          <a:schemeClr val="accent4"/>
                        </a:buClr>
                        <a:buFont typeface="Wingdings" panose="05000000000000000000" pitchFamily="2" charset="2"/>
                        <a:buChar char="§"/>
                      </a:pPr>
                      <a:r>
                        <a:rPr lang="en-US" sz="1200" b="0" dirty="0"/>
                        <a:t>The policy’s comprehensiveness is a strength, but awareness is generally low and implementation is limited</a:t>
                      </a:r>
                      <a:endParaRPr lang="en-US" sz="12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104254391"/>
                  </a:ext>
                </a:extLst>
              </a:tr>
              <a:tr h="831234">
                <a:tc rowSpan="2">
                  <a:txBody>
                    <a:bodyPr/>
                    <a:lstStyle/>
                    <a:p>
                      <a:pPr algn="ctr"/>
                      <a:r>
                        <a:rPr lang="en-US" sz="1600" b="1" dirty="0">
                          <a:solidFill>
                            <a:schemeClr val="bg1"/>
                          </a:solidFill>
                        </a:rPr>
                        <a:t>Educational</a:t>
                      </a:r>
                      <a:r>
                        <a:rPr lang="en-US" sz="1600" b="1" baseline="0" dirty="0">
                          <a:solidFill>
                            <a:schemeClr val="bg1"/>
                          </a:solidFill>
                        </a:rPr>
                        <a:t> Program</a:t>
                      </a:r>
                      <a:endParaRPr lang="en-US" sz="1600" b="1"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solidFill>
                  </a:tcPr>
                </a:tc>
                <a:tc>
                  <a:txBody>
                    <a:bodyPr/>
                    <a:lstStyle/>
                    <a:p>
                      <a:pPr algn="ctr"/>
                      <a:r>
                        <a:rPr lang="en-US" sz="1200" b="1" dirty="0">
                          <a:solidFill>
                            <a:schemeClr val="accent4"/>
                          </a:solidFill>
                          <a:hlinkClick r:id="rId4" action="ppaction://hlinksldjump"/>
                        </a:rPr>
                        <a:t>Proposition 58</a:t>
                      </a:r>
                      <a:endParaRPr lang="en-US" sz="1200" b="1" dirty="0">
                        <a:solidFill>
                          <a:schemeClr val="accent4"/>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285750" indent="-285750" algn="l">
                        <a:buClr>
                          <a:schemeClr val="accent4"/>
                        </a:buClr>
                        <a:buFont typeface="Wingdings" panose="05000000000000000000" pitchFamily="2" charset="2"/>
                        <a:buChar char="§"/>
                      </a:pPr>
                      <a:r>
                        <a:rPr lang="en-US" sz="1200" b="0" dirty="0"/>
                        <a:t>California residents voted to repeal the 18-year ban on bilingual education programs</a:t>
                      </a:r>
                    </a:p>
                    <a:p>
                      <a:pPr marL="285750" indent="-285750" algn="l">
                        <a:buClr>
                          <a:schemeClr val="accent4"/>
                        </a:buClr>
                        <a:buFont typeface="Wingdings" panose="05000000000000000000" pitchFamily="2" charset="2"/>
                        <a:buChar char="§"/>
                      </a:pPr>
                      <a:r>
                        <a:rPr lang="en-US" sz="1200" b="0" dirty="0"/>
                        <a:t>While the policy creates a much-needed mindset shift, the state</a:t>
                      </a:r>
                      <a:r>
                        <a:rPr lang="en-US" sz="1200" b="0" baseline="0" dirty="0"/>
                        <a:t> lacks </a:t>
                      </a:r>
                      <a:r>
                        <a:rPr lang="en-US" sz="1200" b="0" dirty="0"/>
                        <a:t>capacity to support bilingual education</a:t>
                      </a:r>
                      <a:endParaRPr lang="en-US" sz="12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004559418"/>
                  </a:ext>
                </a:extLst>
              </a:tr>
              <a:tr h="831234">
                <a:tc vMerge="1">
                  <a:txBody>
                    <a:bodyPr/>
                    <a:lstStyle/>
                    <a:p>
                      <a:pPr algn="ctr"/>
                      <a:endParaRPr lang="en-US" sz="1600" b="1" dirty="0">
                        <a:solidFill>
                          <a:schemeClr val="bg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solidFill>
                  </a:tcPr>
                </a:tc>
                <a:tc>
                  <a:txBody>
                    <a:bodyPr/>
                    <a:lstStyle/>
                    <a:p>
                      <a:pPr algn="ctr"/>
                      <a:r>
                        <a:rPr lang="en-US" sz="1200" b="1" dirty="0">
                          <a:solidFill>
                            <a:schemeClr val="accent1"/>
                          </a:solidFill>
                          <a:hlinkClick r:id="rId5" action="ppaction://hlinksldjump"/>
                        </a:rPr>
                        <a:t>Reclassification Criteria</a:t>
                      </a:r>
                      <a:endParaRPr lang="en-US" sz="1200" b="1" dirty="0">
                        <a:solidFill>
                          <a:schemeClr val="accent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4">
                        <a:lumMod val="20000"/>
                        <a:lumOff val="80000"/>
                      </a:schemeClr>
                    </a:solidFill>
                  </a:tcPr>
                </a:tc>
                <a:tc>
                  <a:txBody>
                    <a:bodyPr/>
                    <a:lstStyle/>
                    <a:p>
                      <a:pPr marL="285750" indent="-285750" algn="l">
                        <a:buClr>
                          <a:schemeClr val="accent4"/>
                        </a:buClr>
                        <a:buFont typeface="Wingdings" panose="05000000000000000000" pitchFamily="2" charset="2"/>
                        <a:buChar char="§"/>
                      </a:pPr>
                      <a:r>
                        <a:rPr lang="en-US" sz="1200" b="0" dirty="0"/>
                        <a:t>State’s four minimum criteria guide all reclassification decisions, but districts have local control</a:t>
                      </a:r>
                    </a:p>
                    <a:p>
                      <a:pPr marL="285750" indent="-285750" algn="l">
                        <a:buClr>
                          <a:schemeClr val="accent4"/>
                        </a:buClr>
                        <a:buFont typeface="Wingdings" panose="05000000000000000000" pitchFamily="2" charset="2"/>
                        <a:buChar char="§"/>
                      </a:pPr>
                      <a:r>
                        <a:rPr lang="en-US" sz="1200" b="0" dirty="0"/>
                        <a:t>Many agree that the current policy is flawed, but limited data on reclassified students put reform on hold</a:t>
                      </a:r>
                      <a:endParaRPr lang="en-US" sz="12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831234">
                <a:tc>
                  <a:txBody>
                    <a:bodyPr/>
                    <a:lstStyle/>
                    <a:p>
                      <a:pPr algn="ctr"/>
                      <a:r>
                        <a:rPr lang="en-US" sz="1600" b="1" dirty="0">
                          <a:solidFill>
                            <a:schemeClr val="bg1"/>
                          </a:solidFill>
                        </a:rPr>
                        <a:t>Educator</a:t>
                      </a:r>
                      <a:r>
                        <a:rPr lang="en-US" sz="1600" b="1" dirty="0"/>
                        <a:t> </a:t>
                      </a:r>
                      <a:r>
                        <a:rPr lang="en-US" sz="1600" b="1" dirty="0">
                          <a:solidFill>
                            <a:schemeClr val="bg1"/>
                          </a:solidFill>
                        </a:rPr>
                        <a:t>Workforce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solidFill>
                  </a:tcPr>
                </a:tc>
                <a:tc>
                  <a:txBody>
                    <a:bodyPr/>
                    <a:lstStyle/>
                    <a:p>
                      <a:pPr algn="ctr"/>
                      <a:r>
                        <a:rPr lang="en-US" sz="1200" b="1" dirty="0">
                          <a:solidFill>
                            <a:schemeClr val="accent3"/>
                          </a:solidFill>
                          <a:hlinkClick r:id="rId6" action="ppaction://hlinksldjump"/>
                        </a:rPr>
                        <a:t>Teacher Credentialing Policy</a:t>
                      </a:r>
                      <a:endParaRPr lang="en-US" sz="1200" b="1" dirty="0">
                        <a:solidFill>
                          <a:schemeClr val="accent3"/>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pPr marL="285750" indent="-285750" algn="l">
                        <a:buClr>
                          <a:schemeClr val="accent4"/>
                        </a:buClr>
                        <a:buFont typeface="Wingdings" panose="05000000000000000000" pitchFamily="2" charset="2"/>
                        <a:buChar char="§"/>
                      </a:pPr>
                      <a:r>
                        <a:rPr lang="en-US" sz="1200" b="0" dirty="0"/>
                        <a:t>Policy requires that all new teachers learn about working with ELs at the preliminary credential stage</a:t>
                      </a:r>
                    </a:p>
                    <a:p>
                      <a:pPr marL="285750" indent="-285750" algn="l">
                        <a:buClr>
                          <a:schemeClr val="accent4"/>
                        </a:buClr>
                        <a:buFont typeface="Wingdings" panose="05000000000000000000" pitchFamily="2" charset="2"/>
                        <a:buChar char="§"/>
                      </a:pPr>
                      <a:r>
                        <a:rPr lang="en-US" sz="1200" b="0" dirty="0"/>
                        <a:t>The state’s policy expectations for EL-focused training are a solid start, even if flawed; but new teachers need more training to effectively educate ELs </a:t>
                      </a:r>
                      <a:endParaRPr lang="en-US" sz="12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827170633"/>
                  </a:ext>
                </a:extLst>
              </a:tr>
              <a:tr h="831234">
                <a:tc>
                  <a:txBody>
                    <a:bodyPr/>
                    <a:lstStyle/>
                    <a:p>
                      <a:pPr algn="ctr"/>
                      <a:r>
                        <a:rPr lang="en-US" sz="1600" b="1" dirty="0">
                          <a:solidFill>
                            <a:schemeClr val="bg1"/>
                          </a:solidFill>
                        </a:rPr>
                        <a:t>Accountability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solidFill>
                  </a:tcPr>
                </a:tc>
                <a:tc>
                  <a:txBody>
                    <a:bodyPr/>
                    <a:lstStyle/>
                    <a:p>
                      <a:pPr algn="ctr"/>
                      <a:r>
                        <a:rPr lang="en-US" sz="1200" b="1" baseline="0" dirty="0">
                          <a:solidFill>
                            <a:schemeClr val="accent5"/>
                          </a:solidFill>
                          <a:hlinkClick r:id="rId7" action="ppaction://hlinksldjump"/>
                        </a:rPr>
                        <a:t>State Accountability System</a:t>
                      </a:r>
                      <a:endParaRPr lang="en-US" sz="1200" b="1" dirty="0">
                        <a:solidFill>
                          <a:schemeClr val="accent5"/>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lumMod val="20000"/>
                        <a:lumOff val="80000"/>
                      </a:schemeClr>
                    </a:solidFill>
                  </a:tcPr>
                </a:tc>
                <a:tc>
                  <a:txBody>
                    <a:bodyPr/>
                    <a:lstStyle/>
                    <a:p>
                      <a:pPr marL="285750" indent="-285750" algn="l">
                        <a:buClr>
                          <a:schemeClr val="accent4"/>
                        </a:buClr>
                        <a:buFont typeface="Wingdings" panose="05000000000000000000" pitchFamily="2" charset="2"/>
                        <a:buChar char="§"/>
                      </a:pPr>
                      <a:r>
                        <a:rPr lang="en-US" sz="1200" b="0" dirty="0"/>
                        <a:t>The state’s EL progress indicator includes outcomes for ELs and reclassified students</a:t>
                      </a:r>
                    </a:p>
                    <a:p>
                      <a:pPr marL="285750" indent="-285750" algn="l">
                        <a:buClr>
                          <a:schemeClr val="accent4"/>
                        </a:buClr>
                        <a:buFont typeface="Wingdings" panose="05000000000000000000" pitchFamily="2" charset="2"/>
                        <a:buChar char="§"/>
                      </a:pPr>
                      <a:r>
                        <a:rPr lang="en-US" sz="1200" b="0" dirty="0"/>
                        <a:t>While it’s important to know how reclassified students are doing,</a:t>
                      </a:r>
                      <a:r>
                        <a:rPr lang="en-US" sz="1200" b="0" baseline="0" dirty="0"/>
                        <a:t> using this data for the EL progress indicator is skewing results for ELs</a:t>
                      </a:r>
                      <a:endParaRPr lang="en-US" sz="12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23056651"/>
                  </a:ext>
                </a:extLst>
              </a:tr>
              <a:tr h="796729">
                <a:tc>
                  <a:txBody>
                    <a:bodyPr/>
                    <a:lstStyle/>
                    <a:p>
                      <a:pPr algn="ctr"/>
                      <a:r>
                        <a:rPr lang="en-US" sz="1600" b="1" dirty="0">
                          <a:solidFill>
                            <a:schemeClr val="bg1"/>
                          </a:solidFill>
                        </a:rPr>
                        <a:t>Funding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solidFill>
                  </a:tcPr>
                </a:tc>
                <a:tc>
                  <a:txBody>
                    <a:bodyPr/>
                    <a:lstStyle/>
                    <a:p>
                      <a:pPr algn="ctr"/>
                      <a:r>
                        <a:rPr lang="en-US" sz="1200" b="1" dirty="0">
                          <a:solidFill>
                            <a:schemeClr val="accent6"/>
                          </a:solidFill>
                          <a:hlinkClick r:id="rId8" action="ppaction://hlinksldjump"/>
                        </a:rPr>
                        <a:t>Local Control Funding Formula</a:t>
                      </a:r>
                      <a:endParaRPr lang="en-US" sz="1200" b="1" dirty="0">
                        <a:solidFill>
                          <a:schemeClr val="accent6"/>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6">
                        <a:lumMod val="20000"/>
                        <a:lumOff val="80000"/>
                      </a:schemeClr>
                    </a:solidFill>
                  </a:tcPr>
                </a:tc>
                <a:tc>
                  <a:txBody>
                    <a:bodyPr/>
                    <a:lstStyle/>
                    <a:p>
                      <a:pPr marL="285750" indent="-285750" algn="l">
                        <a:buClr>
                          <a:schemeClr val="accent4"/>
                        </a:buClr>
                        <a:buFont typeface="Wingdings" panose="05000000000000000000" pitchFamily="2" charset="2"/>
                        <a:buChar char="§"/>
                      </a:pPr>
                      <a:r>
                        <a:rPr lang="en-US" sz="1200" b="0" dirty="0"/>
                        <a:t>The policy revamped the state’s approach to distributing funding to districts </a:t>
                      </a:r>
                    </a:p>
                    <a:p>
                      <a:pPr marL="285750" indent="-285750" algn="l">
                        <a:buClr>
                          <a:schemeClr val="accent4"/>
                        </a:buClr>
                        <a:buFont typeface="Wingdings" panose="05000000000000000000" pitchFamily="2" charset="2"/>
                        <a:buChar char="§"/>
                      </a:pPr>
                      <a:r>
                        <a:rPr lang="en-US" sz="1200" b="0" dirty="0"/>
                        <a:t>While districts now receive more state funds for ELs, the policy lacks mechanisms to ensure districts use the funds to support these students </a:t>
                      </a:r>
                      <a:endParaRPr lang="en-US" sz="12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790841580"/>
                  </a:ext>
                </a:extLst>
              </a:tr>
              <a:tr h="831234">
                <a:tc>
                  <a:txBody>
                    <a:bodyPr/>
                    <a:lstStyle/>
                    <a:p>
                      <a:pPr algn="ctr"/>
                      <a:r>
                        <a:rPr lang="en-US" sz="1600" b="1" dirty="0">
                          <a:solidFill>
                            <a:schemeClr val="bg1"/>
                          </a:solidFill>
                        </a:rPr>
                        <a:t>Technical Assistance</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pPr algn="ctr"/>
                      <a:r>
                        <a:rPr lang="en-US" sz="1200" b="1" dirty="0">
                          <a:solidFill>
                            <a:schemeClr val="tx1"/>
                          </a:solidFill>
                          <a:hlinkClick r:id="rId9" action="ppaction://hlinksldjump"/>
                        </a:rPr>
                        <a:t>State System of Support</a:t>
                      </a:r>
                      <a:endParaRPr lang="en-US" sz="1200" b="1" dirty="0">
                        <a:solidFill>
                          <a:schemeClr val="tx1"/>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lumMod val="20000"/>
                        <a:lumOff val="80000"/>
                      </a:schemeClr>
                    </a:solidFill>
                  </a:tcPr>
                </a:tc>
                <a:tc>
                  <a:txBody>
                    <a:bodyPr/>
                    <a:lstStyle/>
                    <a:p>
                      <a:pPr marL="285750" indent="-285750" algn="l">
                        <a:buClr>
                          <a:schemeClr val="accent4"/>
                        </a:buClr>
                        <a:buFont typeface="Wingdings" panose="05000000000000000000" pitchFamily="2" charset="2"/>
                        <a:buChar char="§"/>
                      </a:pPr>
                      <a:r>
                        <a:rPr lang="en-US" sz="1200" b="0" dirty="0"/>
                        <a:t>As the state has shifted toward greater local control over resources, multiple agencies are responsible for helping districts improve supports for ELs</a:t>
                      </a:r>
                    </a:p>
                    <a:p>
                      <a:pPr marL="285750" indent="-285750" algn="l">
                        <a:buClr>
                          <a:schemeClr val="accent4"/>
                        </a:buClr>
                        <a:buFont typeface="Wingdings" panose="05000000000000000000" pitchFamily="2" charset="2"/>
                        <a:buChar char="§"/>
                      </a:pPr>
                      <a:r>
                        <a:rPr lang="en-US" sz="1200" b="0" dirty="0"/>
                        <a:t>The continuous improvement approach empowers local stakeholders to solve problems, but support agencies are currently not well-equipped to help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588787461"/>
                  </a:ext>
                </a:extLst>
              </a:tr>
            </a:tbl>
          </a:graphicData>
        </a:graphic>
      </p:graphicFrame>
      <p:sp>
        <p:nvSpPr>
          <p:cNvPr id="2" name="Title 1"/>
          <p:cNvSpPr>
            <a:spLocks noGrp="1"/>
          </p:cNvSpPr>
          <p:nvPr>
            <p:ph type="title"/>
          </p:nvPr>
        </p:nvSpPr>
        <p:spPr/>
        <p:txBody>
          <a:bodyPr/>
          <a:lstStyle/>
          <a:p>
            <a:r>
              <a:rPr lang="en-US" dirty="0"/>
              <a:t>Click on the links below for more detail on key policies: </a:t>
            </a:r>
          </a:p>
        </p:txBody>
      </p:sp>
      <p:cxnSp>
        <p:nvCxnSpPr>
          <p:cNvPr id="9" name="Straight Connector 8"/>
          <p:cNvCxnSpPr/>
          <p:nvPr/>
        </p:nvCxnSpPr>
        <p:spPr>
          <a:xfrm>
            <a:off x="1232405" y="9091526"/>
            <a:ext cx="8001000" cy="0"/>
          </a:xfrm>
          <a:prstGeom prst="line">
            <a:avLst/>
          </a:prstGeom>
          <a:ln w="28575">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12234" y="11317047"/>
            <a:ext cx="8001000" cy="0"/>
          </a:xfrm>
          <a:prstGeom prst="line">
            <a:avLst/>
          </a:prstGeom>
          <a:ln w="28575">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10"/>
          <a:stretch>
            <a:fillRect/>
          </a:stretch>
        </p:blipFill>
        <p:spPr>
          <a:xfrm>
            <a:off x="8379045" y="30480"/>
            <a:ext cx="764955" cy="682460"/>
          </a:xfrm>
          <a:prstGeom prst="rect">
            <a:avLst/>
          </a:prstGeom>
          <a:ln>
            <a:noFill/>
          </a:ln>
        </p:spPr>
      </p:pic>
    </p:spTree>
    <p:extLst>
      <p:ext uri="{BB962C8B-B14F-4D97-AF65-F5344CB8AC3E}">
        <p14:creationId xmlns:p14="http://schemas.microsoft.com/office/powerpoint/2010/main" val="15284796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8205292" cy="533401"/>
          </a:xfrm>
        </p:spPr>
        <p:txBody>
          <a:bodyPr/>
          <a:lstStyle/>
          <a:p>
            <a:r>
              <a:rPr lang="en-US" dirty="0"/>
              <a:t>EL Roadmap:</a:t>
            </a:r>
            <a:r>
              <a:rPr lang="en-US" b="0" dirty="0"/>
              <a:t> This pioneering policy defines a coherent and forward-looking approach to the education of ELs statewide</a:t>
            </a:r>
            <a:endParaRPr lang="en-US" dirty="0"/>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0FAE7E91-6FA9-4B07-AA0C-2367304FE556}"/>
              </a:ext>
            </a:extLst>
          </p:cNvPr>
          <p:cNvGraphicFramePr>
            <a:graphicFrameLocks noGrp="1"/>
          </p:cNvGraphicFramePr>
          <p:nvPr>
            <p:extLst>
              <p:ext uri="{D42A27DB-BD31-4B8C-83A1-F6EECF244321}">
                <p14:modId xmlns:p14="http://schemas.microsoft.com/office/powerpoint/2010/main" val="3127458230"/>
              </p:ext>
            </p:extLst>
          </p:nvPr>
        </p:nvGraphicFramePr>
        <p:xfrm>
          <a:off x="259976" y="1101954"/>
          <a:ext cx="8624048" cy="5333136"/>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379272">
                <a:tc>
                  <a:txBody>
                    <a:bodyPr/>
                    <a:lstStyle/>
                    <a:p>
                      <a:pPr marL="0" indent="0">
                        <a:spcAft>
                          <a:spcPts val="600"/>
                        </a:spcAft>
                        <a:buFont typeface="Wingdings" panose="05000000000000000000" pitchFamily="2" charset="2"/>
                        <a:buNone/>
                      </a:pPr>
                      <a:r>
                        <a:rPr lang="en-US" sz="1600" b="1" dirty="0">
                          <a:solidFill>
                            <a:schemeClr val="bg1"/>
                          </a:solidFill>
                        </a:rPr>
                        <a:t>BACKGROUND: Adopted in 2017 by the State Board of Education, the EL Roadmap establishes state-wide mission, vision and goals for the education of ELs that build on their assets to meet their needs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04586240"/>
                  </a:ext>
                </a:extLst>
              </a:tr>
              <a:tr h="2147976">
                <a:tc>
                  <a:txBody>
                    <a:bodyPr/>
                    <a:lstStyle/>
                    <a:p>
                      <a:pPr marL="285750" indent="-285750">
                        <a:spcAft>
                          <a:spcPts val="600"/>
                        </a:spcAft>
                        <a:buClr>
                          <a:schemeClr val="accent4"/>
                        </a:buClr>
                        <a:buFont typeface="Wingdings" panose="05000000000000000000" pitchFamily="2" charset="2"/>
                        <a:buChar char="§"/>
                      </a:pPr>
                      <a:r>
                        <a:rPr lang="en-US" sz="1400" b="1" dirty="0"/>
                        <a:t>Advances a coherent, system-wide approach: </a:t>
                      </a:r>
                      <a:r>
                        <a:rPr lang="en-US" sz="1400" b="0" dirty="0"/>
                        <a:t>Articulates connections across existing EL-focused policies and programs to outline coherent vision and mission, and establishes system-wide responsibility for EL outcomes</a:t>
                      </a:r>
                      <a:endParaRPr lang="en-US" sz="1400" b="1" dirty="0"/>
                    </a:p>
                    <a:p>
                      <a:pPr marL="285750" indent="-285750">
                        <a:spcAft>
                          <a:spcPts val="600"/>
                        </a:spcAft>
                        <a:buClr>
                          <a:schemeClr val="accent4"/>
                        </a:buClr>
                        <a:buFont typeface="Wingdings" panose="05000000000000000000" pitchFamily="2" charset="2"/>
                        <a:buChar char="§"/>
                      </a:pPr>
                      <a:r>
                        <a:rPr lang="en-US" sz="1400" b="1" dirty="0"/>
                        <a:t>Promotes cultural and linguistic assets of ELs: </a:t>
                      </a:r>
                      <a:r>
                        <a:rPr lang="en-US" sz="1400" b="0" dirty="0"/>
                        <a:t>Recognizes value of students’ home language in supporting their English proficiency, celebrates proficiency in multiple languages and encourages deep home-school partnerships</a:t>
                      </a:r>
                      <a:endParaRPr lang="en-US" sz="1400" b="1" dirty="0"/>
                    </a:p>
                    <a:p>
                      <a:pPr marL="285750" indent="-285750">
                        <a:spcAft>
                          <a:spcPts val="600"/>
                        </a:spcAft>
                        <a:buClr>
                          <a:schemeClr val="accent4"/>
                        </a:buClr>
                        <a:buFont typeface="Wingdings" panose="05000000000000000000" pitchFamily="2" charset="2"/>
                        <a:buChar char="§"/>
                      </a:pPr>
                      <a:r>
                        <a:rPr lang="en-US" sz="1400" b="1" dirty="0"/>
                        <a:t>Advises on meeting students’ needs: </a:t>
                      </a:r>
                      <a:r>
                        <a:rPr lang="en-US" sz="1400" b="0" dirty="0"/>
                        <a:t>Does not offer a “one-size-fits-all” mandate and instead provides guidance on a holistic approach for addressing academic, social and emotional, and language development needs</a:t>
                      </a:r>
                    </a:p>
                    <a:p>
                      <a:pPr marL="285750" indent="-285750">
                        <a:spcAft>
                          <a:spcPts val="600"/>
                        </a:spcAft>
                        <a:buClr>
                          <a:schemeClr val="accent4"/>
                        </a:buClr>
                        <a:buFont typeface="Wingdings" panose="05000000000000000000" pitchFamily="2" charset="2"/>
                        <a:buChar char="§"/>
                      </a:pPr>
                      <a:r>
                        <a:rPr lang="en-US" sz="1400" b="1" dirty="0"/>
                        <a:t>Reinforces importance of high-quality instruction to EL success:</a:t>
                      </a:r>
                      <a:r>
                        <a:rPr lang="en-US" sz="1400" b="0" dirty="0"/>
                        <a:t> Emphasizes access to learning experiences that help ELs achieve English proficiency, literacy and content knowledge according to state academic standards</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23007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KEY IMPLICATIONS: The EL Roadmap provides direction for districts and early education providers across the state to guide their work with ELs, although implementation is not mandatory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223807432"/>
                  </a:ext>
                </a:extLst>
              </a:tr>
              <a:tr h="1637436">
                <a:tc>
                  <a:txBody>
                    <a:bodyPr/>
                    <a:lstStyle/>
                    <a:p>
                      <a:pPr marL="285750" indent="-285750">
                        <a:spcAft>
                          <a:spcPts val="600"/>
                        </a:spcAft>
                        <a:buClr>
                          <a:schemeClr val="accent4"/>
                        </a:buClr>
                        <a:buFont typeface="Wingdings" panose="05000000000000000000" pitchFamily="2" charset="2"/>
                        <a:buChar char="§"/>
                      </a:pPr>
                      <a:r>
                        <a:rPr lang="en-US" sz="1400" b="1" dirty="0"/>
                        <a:t>Aligns early education and K12 systems: </a:t>
                      </a:r>
                      <a:r>
                        <a:rPr lang="en-US" sz="1400" b="0" dirty="0"/>
                        <a:t>Bridges two systems, treated independently in prior policy, to deepen understanding of how the educational experiences of ELs across the entire continuum enables their success  </a:t>
                      </a:r>
                    </a:p>
                    <a:p>
                      <a:pPr marL="285750" indent="-285750">
                        <a:spcAft>
                          <a:spcPts val="600"/>
                        </a:spcAft>
                        <a:buClr>
                          <a:schemeClr val="accent4"/>
                        </a:buClr>
                        <a:buFont typeface="Wingdings" panose="05000000000000000000" pitchFamily="2" charset="2"/>
                        <a:buChar char="§"/>
                      </a:pPr>
                      <a:r>
                        <a:rPr lang="en-US" sz="1400" b="1" dirty="0"/>
                        <a:t>Calls for professional development and other supports for educators: </a:t>
                      </a:r>
                      <a:r>
                        <a:rPr lang="en-US" sz="1400" b="0" dirty="0"/>
                        <a:t>Underscores funding implications for districts as implementation will require new or more focused investments in staff recruitment and development</a:t>
                      </a:r>
                      <a:endParaRPr lang="en-US" sz="1400" dirty="0"/>
                    </a:p>
                    <a:p>
                      <a:pPr marL="285750" indent="-285750">
                        <a:spcAft>
                          <a:spcPts val="600"/>
                        </a:spcAft>
                        <a:buClr>
                          <a:schemeClr val="accent4"/>
                        </a:buClr>
                        <a:buFont typeface="Wingdings" panose="05000000000000000000" pitchFamily="2" charset="2"/>
                        <a:buChar char="§"/>
                      </a:pPr>
                      <a:r>
                        <a:rPr lang="en-US" sz="1400" b="1" dirty="0"/>
                        <a:t>Leaves adoption and implementation to local agencies: </a:t>
                      </a:r>
                      <a:r>
                        <a:rPr lang="en-US" sz="1400" b="0" dirty="0"/>
                        <a:t>Assists the CA Department of Education in providing guidance and information to districts, but implementation by districts is not mandatory</a:t>
                      </a:r>
                    </a:p>
                    <a:p>
                      <a:pPr marL="285750" indent="-285750">
                        <a:spcAft>
                          <a:spcPts val="600"/>
                        </a:spcAft>
                        <a:buClr>
                          <a:schemeClr val="accent4"/>
                        </a:buClr>
                        <a:buFont typeface="Wingdings" panose="05000000000000000000" pitchFamily="2" charset="2"/>
                        <a:buChar char="§"/>
                      </a:pPr>
                      <a:r>
                        <a:rPr lang="en-US" sz="1400" b="1" dirty="0"/>
                        <a:t>Expands definition of EL success: </a:t>
                      </a:r>
                      <a:r>
                        <a:rPr lang="en-US" sz="1400" b="0" dirty="0"/>
                        <a:t>In addition to preparation for college and career, elevates readiness for civic participation in a diverse and multicultural society as another key outcome for ELs</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10" name="TextBox 9">
            <a:extLst>
              <a:ext uri="{FF2B5EF4-FFF2-40B4-BE49-F238E27FC236}">
                <a16:creationId xmlns:a16="http://schemas.microsoft.com/office/drawing/2014/main" id="{4908FA30-AAC9-4005-96DF-05EF8FF3A7B1}"/>
              </a:ext>
            </a:extLst>
          </p:cNvPr>
          <p:cNvSpPr txBox="1"/>
          <p:nvPr/>
        </p:nvSpPr>
        <p:spPr>
          <a:xfrm>
            <a:off x="2152650" y="6498496"/>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Education First Interviews (2019); Hakuta (2018); Olsen and Maxwell-Jolly (2018); SBE (2017).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5378006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77784E5-A045-40FA-BD64-041C6183D956}"/>
              </a:ext>
            </a:extLst>
          </p:cNvPr>
          <p:cNvGraphicFramePr>
            <a:graphicFrameLocks noGrp="1"/>
          </p:cNvGraphicFramePr>
          <p:nvPr>
            <p:extLst>
              <p:ext uri="{D42A27DB-BD31-4B8C-83A1-F6EECF244321}">
                <p14:modId xmlns:p14="http://schemas.microsoft.com/office/powerpoint/2010/main" val="3189483784"/>
              </p:ext>
            </p:extLst>
          </p:nvPr>
        </p:nvGraphicFramePr>
        <p:xfrm>
          <a:off x="259976" y="1112361"/>
          <a:ext cx="8624048" cy="4228866"/>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298221">
                <a:tc>
                  <a:txBody>
                    <a:bodyPr/>
                    <a:lstStyle/>
                    <a:p>
                      <a:pPr marL="0" indent="0">
                        <a:spcAft>
                          <a:spcPts val="600"/>
                        </a:spcAft>
                        <a:buFont typeface="Wingdings" panose="05000000000000000000" pitchFamily="2" charset="2"/>
                        <a:buNone/>
                      </a:pPr>
                      <a:r>
                        <a:rPr lang="en-US" sz="1600" b="1" dirty="0">
                          <a:solidFill>
                            <a:schemeClr val="bg1"/>
                          </a:solidFill>
                        </a:rPr>
                        <a:t>STRENGTHS: The EL Roadmap</a:t>
                      </a:r>
                      <a:r>
                        <a:rPr lang="en-US" sz="1600" b="1" baseline="0" dirty="0">
                          <a:solidFill>
                            <a:schemeClr val="bg1"/>
                          </a:solidFill>
                        </a:rPr>
                        <a:t> creates a “North Star” for the entire state education system to follow</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04586240"/>
                  </a:ext>
                </a:extLst>
              </a:tr>
              <a:tr h="2247666">
                <a:tc>
                  <a:txBody>
                    <a:bodyPr/>
                    <a:lstStyle/>
                    <a:p>
                      <a:pPr marL="285750" indent="-285750">
                        <a:spcAft>
                          <a:spcPts val="600"/>
                        </a:spcAft>
                        <a:buClr>
                          <a:schemeClr val="accent4"/>
                        </a:buClr>
                        <a:buFont typeface="Wingdings" panose="05000000000000000000" pitchFamily="2" charset="2"/>
                        <a:buChar char="§"/>
                      </a:pPr>
                      <a:r>
                        <a:rPr lang="en-US" sz="1400" b="1" dirty="0"/>
                        <a:t>Common</a:t>
                      </a:r>
                      <a:r>
                        <a:rPr lang="en-US" sz="1400" b="1" baseline="0" dirty="0"/>
                        <a:t> plan to guide efforts to support ELs: </a:t>
                      </a:r>
                      <a:r>
                        <a:rPr lang="en-US" sz="1400" b="0" baseline="0" dirty="0"/>
                        <a:t>For the first time in decades, the state set a new, common direction grounded in values-based principles to ensure the success of ELs in their school and community</a:t>
                      </a:r>
                      <a:endParaRPr lang="en-US" sz="1400" dirty="0"/>
                    </a:p>
                    <a:p>
                      <a:pPr marL="285750" indent="-285750">
                        <a:spcAft>
                          <a:spcPts val="600"/>
                        </a:spcAft>
                        <a:buClr>
                          <a:schemeClr val="accent4"/>
                        </a:buClr>
                        <a:buFont typeface="Wingdings" panose="05000000000000000000" pitchFamily="2" charset="2"/>
                        <a:buChar char="§"/>
                      </a:pPr>
                      <a:r>
                        <a:rPr lang="en-US" sz="1400" b="1" baseline="0" dirty="0"/>
                        <a:t>Potential to seed and inform future work: </a:t>
                      </a:r>
                      <a:r>
                        <a:rPr lang="en-US" sz="1400" baseline="0" dirty="0"/>
                        <a:t>Policy provides a guiding framework for future state and local initiatives across multiple domains (e.g., instruction, school climate) to improve outcomes for ELs</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23007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CHALLENGES: Experts</a:t>
                      </a:r>
                      <a:r>
                        <a:rPr lang="en-US" sz="1600" b="1" baseline="0" dirty="0">
                          <a:solidFill>
                            <a:schemeClr val="bg1"/>
                          </a:solidFill>
                        </a:rPr>
                        <a:t> report low awareness, limited implementation and uneven support capacity </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3223807432"/>
                  </a:ext>
                </a:extLst>
              </a:tr>
              <a:tr h="1293495">
                <a:tc>
                  <a:txBody>
                    <a:bodyPr/>
                    <a:lstStyle/>
                    <a:p>
                      <a:pPr marL="285750" indent="-285750">
                        <a:spcAft>
                          <a:spcPts val="600"/>
                        </a:spcAft>
                        <a:buClr>
                          <a:schemeClr val="accent4"/>
                        </a:buClr>
                        <a:buFont typeface="Wingdings" panose="05000000000000000000" pitchFamily="2" charset="2"/>
                        <a:buChar char="§"/>
                      </a:pPr>
                      <a:r>
                        <a:rPr lang="en-US" sz="1400" b="1" dirty="0"/>
                        <a:t>Low</a:t>
                      </a:r>
                      <a:r>
                        <a:rPr lang="en-US" sz="1400" b="1" baseline="0" dirty="0"/>
                        <a:t> awareness: </a:t>
                      </a:r>
                      <a:r>
                        <a:rPr lang="en-US" sz="1400" b="0" baseline="0" dirty="0"/>
                        <a:t>In general, districts and community members are not aware of the policy and its implications</a:t>
                      </a:r>
                      <a:endParaRPr lang="en-US" sz="1400" b="1" dirty="0"/>
                    </a:p>
                    <a:p>
                      <a:pPr marL="285750" indent="-285750">
                        <a:spcAft>
                          <a:spcPts val="600"/>
                        </a:spcAft>
                        <a:buClr>
                          <a:schemeClr val="accent4"/>
                        </a:buClr>
                        <a:buFont typeface="Wingdings" panose="05000000000000000000" pitchFamily="2" charset="2"/>
                        <a:buChar char="§"/>
                      </a:pPr>
                      <a:r>
                        <a:rPr lang="en-US" sz="1400" b="1" dirty="0"/>
                        <a:t>Limited</a:t>
                      </a:r>
                      <a:r>
                        <a:rPr lang="en-US" sz="1400" b="1" baseline="0" dirty="0"/>
                        <a:t> district implementation: </a:t>
                      </a:r>
                      <a:r>
                        <a:rPr lang="en-US" sz="1400" b="0" baseline="0" dirty="0"/>
                        <a:t>While there are some “bright spot” districts implementing elements of the EL Roadmap, most districts have yet to adopt the policy and make the recommended shifts to better serve ELs</a:t>
                      </a:r>
                      <a:endParaRPr lang="en-US" sz="1400" b="1" dirty="0"/>
                    </a:p>
                    <a:p>
                      <a:pPr marL="285750" indent="-285750">
                        <a:spcAft>
                          <a:spcPts val="600"/>
                        </a:spcAft>
                        <a:buClr>
                          <a:schemeClr val="accent4"/>
                        </a:buClr>
                        <a:buFont typeface="Wingdings" panose="05000000000000000000" pitchFamily="2" charset="2"/>
                        <a:buChar char="§"/>
                      </a:pPr>
                      <a:r>
                        <a:rPr lang="en-US" sz="1400" b="1" dirty="0"/>
                        <a:t>Variable</a:t>
                      </a:r>
                      <a:r>
                        <a:rPr lang="en-US" sz="1400" b="1" baseline="0" dirty="0"/>
                        <a:t> capacity across support institutions: </a:t>
                      </a:r>
                      <a:r>
                        <a:rPr lang="en-US" sz="1400" b="0" baseline="0" dirty="0"/>
                        <a:t>Many</a:t>
                      </a:r>
                      <a:r>
                        <a:rPr lang="en-US" sz="1400" b="1" baseline="0" dirty="0"/>
                        <a:t> </a:t>
                      </a:r>
                      <a:r>
                        <a:rPr lang="en-US" sz="1400" b="0" baseline="0" dirty="0"/>
                        <a:t>state and local institutions well-positioned to help districts implement the policy (e.g., county offices of education, universities, nonprofits) lack staff, tools and resources</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7" y="201817"/>
            <a:ext cx="8186439" cy="533401"/>
          </a:xfrm>
        </p:spPr>
        <p:txBody>
          <a:bodyPr/>
          <a:lstStyle/>
          <a:p>
            <a:r>
              <a:rPr lang="en-US" dirty="0"/>
              <a:t>EL Roadmap: </a:t>
            </a:r>
            <a:r>
              <a:rPr lang="en-US" b="0" dirty="0"/>
              <a:t>The policy’s comprehensiveness is a strength, but awareness is generally low and implementation is limited</a:t>
            </a:r>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9" name="Speech Bubble: Rectangle 8">
            <a:extLst>
              <a:ext uri="{FF2B5EF4-FFF2-40B4-BE49-F238E27FC236}">
                <a16:creationId xmlns:a16="http://schemas.microsoft.com/office/drawing/2014/main" id="{7568C51C-709A-4063-BF95-D889EDCC87D0}"/>
              </a:ext>
            </a:extLst>
          </p:cNvPr>
          <p:cNvSpPr/>
          <p:nvPr/>
        </p:nvSpPr>
        <p:spPr>
          <a:xfrm>
            <a:off x="259975" y="2572588"/>
            <a:ext cx="3232899" cy="877824"/>
          </a:xfrm>
          <a:prstGeom prst="wedgeRectCallout">
            <a:avLst>
              <a:gd name="adj1" fmla="val 22504"/>
              <a:gd name="adj2" fmla="val 5928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“I’m really proud that we as a state were able to develop the EL Roadmap, which has </a:t>
            </a:r>
            <a:r>
              <a:rPr kumimoji="0" lang="en-US" sz="1400" b="1" i="1" u="none" strike="noStrike" kern="1200" cap="none" spc="0" normalizeH="0" baseline="0" noProof="0" dirty="0">
                <a:ln>
                  <a:noFill/>
                </a:ln>
                <a:solidFill>
                  <a:srgbClr val="56585C"/>
                </a:solidFill>
                <a:effectLst/>
                <a:uLnTx/>
                <a:uFillTx/>
                <a:latin typeface="Calibri"/>
                <a:ea typeface="+mn-ea"/>
                <a:cs typeface="+mn-cs"/>
              </a:rPr>
              <a:t>tremendous potential</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a:t>
            </a:r>
          </a:p>
        </p:txBody>
      </p:sp>
      <p:sp>
        <p:nvSpPr>
          <p:cNvPr id="11" name="Speech Bubble: Rectangle 10">
            <a:extLst>
              <a:ext uri="{FF2B5EF4-FFF2-40B4-BE49-F238E27FC236}">
                <a16:creationId xmlns:a16="http://schemas.microsoft.com/office/drawing/2014/main" id="{C9474C78-500D-4653-BC2E-D85D480B6B7B}"/>
              </a:ext>
            </a:extLst>
          </p:cNvPr>
          <p:cNvSpPr/>
          <p:nvPr/>
        </p:nvSpPr>
        <p:spPr>
          <a:xfrm>
            <a:off x="259975" y="5396927"/>
            <a:ext cx="5375775" cy="879146"/>
          </a:xfrm>
          <a:prstGeom prst="wedgeRectCallou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have policy, the EL Roadmap, but we don’t necessarily have </a:t>
            </a:r>
            <a:r>
              <a:rPr kumimoji="0" lang="en-US" sz="1400" b="1" i="1" u="none" strike="noStrike" kern="1200" cap="none" spc="0" normalizeH="0" baseline="0" noProof="0" dirty="0">
                <a:ln>
                  <a:noFill/>
                </a:ln>
                <a:solidFill>
                  <a:srgbClr val="56585C"/>
                </a:solidFill>
                <a:effectLst/>
                <a:uLnTx/>
                <a:uFillTx/>
                <a:latin typeface="Calibri"/>
                <a:ea typeface="+mn-ea"/>
                <a:cs typeface="+mn-cs"/>
              </a:rPr>
              <a:t>implementation</a:t>
            </a:r>
            <a:r>
              <a:rPr kumimoji="0" lang="en-US" sz="1400" b="0" i="1" u="none" strike="noStrike" kern="1200" cap="none" spc="0" normalizeH="0" baseline="0" noProof="0" dirty="0">
                <a:ln>
                  <a:noFill/>
                </a:ln>
                <a:solidFill>
                  <a:srgbClr val="56585C"/>
                </a:solidFill>
                <a:effectLst/>
                <a:uLnTx/>
                <a:uFillTx/>
                <a:latin typeface="Calibri"/>
                <a:ea typeface="+mn-ea"/>
                <a:cs typeface="+mn-cs"/>
              </a:rPr>
              <a:t> of that policy. [We need to] focus on what it would take for statewide implementation at the </a:t>
            </a:r>
            <a:r>
              <a:rPr kumimoji="0" lang="en-US" sz="1400" b="1" i="1" u="none" strike="noStrike" kern="1200" cap="none" spc="0" normalizeH="0" baseline="0" noProof="0" dirty="0">
                <a:ln>
                  <a:noFill/>
                </a:ln>
                <a:solidFill>
                  <a:srgbClr val="56585C"/>
                </a:solidFill>
                <a:effectLst/>
                <a:uLnTx/>
                <a:uFillTx/>
                <a:latin typeface="Calibri"/>
                <a:ea typeface="+mn-ea"/>
                <a:cs typeface="+mn-cs"/>
              </a:rPr>
              <a:t>local level</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a:t>
            </a:r>
          </a:p>
        </p:txBody>
      </p:sp>
      <p:sp>
        <p:nvSpPr>
          <p:cNvPr id="8" name="Speech Bubble: Rectangle 8">
            <a:extLst>
              <a:ext uri="{FF2B5EF4-FFF2-40B4-BE49-F238E27FC236}">
                <a16:creationId xmlns:a16="http://schemas.microsoft.com/office/drawing/2014/main" id="{7568C51C-709A-4063-BF95-D889EDCC87D0}"/>
              </a:ext>
            </a:extLst>
          </p:cNvPr>
          <p:cNvSpPr/>
          <p:nvPr/>
        </p:nvSpPr>
        <p:spPr>
          <a:xfrm>
            <a:off x="3752850" y="2572588"/>
            <a:ext cx="5131174" cy="877824"/>
          </a:xfrm>
          <a:prstGeom prst="wedgeRectCallout">
            <a:avLst>
              <a:gd name="adj1" fmla="val -18336"/>
              <a:gd name="adj2" fmla="val 6035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EL Roadmap is the first </a:t>
            </a:r>
            <a:r>
              <a:rPr kumimoji="0" lang="en-US" sz="1400" b="1" i="1" u="none" strike="noStrike" kern="1200" cap="none" spc="0" normalizeH="0" baseline="0" noProof="0" dirty="0">
                <a:ln>
                  <a:noFill/>
                </a:ln>
                <a:solidFill>
                  <a:srgbClr val="56585C"/>
                </a:solidFill>
                <a:effectLst/>
                <a:uLnTx/>
                <a:uFillTx/>
                <a:latin typeface="Calibri"/>
                <a:ea typeface="+mn-ea"/>
                <a:cs typeface="+mn-cs"/>
              </a:rPr>
              <a:t>comprehensive and coherent plan</a:t>
            </a:r>
            <a:r>
              <a:rPr kumimoji="0" lang="en-US" sz="1400" b="0" i="1" u="none" strike="noStrike" kern="1200" cap="none" spc="0" normalizeH="0" baseline="0" noProof="0" dirty="0">
                <a:ln>
                  <a:noFill/>
                </a:ln>
                <a:solidFill>
                  <a:srgbClr val="56585C"/>
                </a:solidFill>
                <a:effectLst/>
                <a:uLnTx/>
                <a:uFillTx/>
                <a:latin typeface="Calibri"/>
                <a:ea typeface="+mn-ea"/>
                <a:cs typeface="+mn-cs"/>
              </a:rPr>
              <a:t> for ELs in decades. It lays out the work that needs to be done in policy and implementation.”—</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0" name="Speech Bubble: Rectangle 8">
            <a:extLst>
              <a:ext uri="{FF2B5EF4-FFF2-40B4-BE49-F238E27FC236}">
                <a16:creationId xmlns:a16="http://schemas.microsoft.com/office/drawing/2014/main" id="{7568C51C-709A-4063-BF95-D889EDCC87D0}"/>
              </a:ext>
            </a:extLst>
          </p:cNvPr>
          <p:cNvSpPr/>
          <p:nvPr/>
        </p:nvSpPr>
        <p:spPr>
          <a:xfrm>
            <a:off x="5895727" y="5396927"/>
            <a:ext cx="2988297" cy="879146"/>
          </a:xfrm>
          <a:prstGeom prst="wedgeRectCallout">
            <a:avLst>
              <a:gd name="adj1" fmla="val 22504"/>
              <a:gd name="adj2" fmla="val 5928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“There’s </a:t>
            </a:r>
            <a:r>
              <a:rPr kumimoji="0" lang="en-US" sz="1400" b="1" i="1" u="none" strike="noStrike" kern="1200" cap="none" spc="0" normalizeH="0" baseline="0" noProof="0" dirty="0">
                <a:ln>
                  <a:noFill/>
                </a:ln>
                <a:solidFill>
                  <a:srgbClr val="56585C"/>
                </a:solidFill>
                <a:effectLst/>
                <a:uLnTx/>
                <a:uFillTx/>
                <a:latin typeface="Calibri"/>
                <a:ea typeface="+mn-ea"/>
                <a:cs typeface="+mn-cs"/>
              </a:rPr>
              <a:t>no kind of ‘teeth’ </a:t>
            </a:r>
            <a:r>
              <a:rPr kumimoji="0" lang="en-US" sz="1400" b="0" i="1" u="none" strike="noStrike" kern="1200" cap="none" spc="0" normalizeH="0" baseline="0" noProof="0" dirty="0">
                <a:ln>
                  <a:noFill/>
                </a:ln>
                <a:solidFill>
                  <a:srgbClr val="56585C"/>
                </a:solidFill>
                <a:effectLst/>
                <a:uLnTx/>
                <a:uFillTx/>
                <a:latin typeface="Calibri"/>
                <a:ea typeface="+mn-ea"/>
                <a:cs typeface="+mn-cs"/>
              </a:rPr>
              <a:t>or anything that makes districts do things because of local control.”—</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a:t>
            </a:r>
          </a:p>
        </p:txBody>
      </p:sp>
      <p:sp>
        <p:nvSpPr>
          <p:cNvPr id="12" name="TextBox 11">
            <a:extLst>
              <a:ext uri="{FF2B5EF4-FFF2-40B4-BE49-F238E27FC236}">
                <a16:creationId xmlns:a16="http://schemas.microsoft.com/office/drawing/2014/main" id="{4908FA30-AAC9-4005-96DF-05EF8FF3A7B1}"/>
              </a:ext>
            </a:extLst>
          </p:cNvPr>
          <p:cNvSpPr txBox="1"/>
          <p:nvPr/>
        </p:nvSpPr>
        <p:spPr>
          <a:xfrm>
            <a:off x="2152650" y="6498496"/>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Education First Interviews (2019)</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476753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FAE7E91-6FA9-4B07-AA0C-2367304FE556}"/>
              </a:ext>
            </a:extLst>
          </p:cNvPr>
          <p:cNvGraphicFramePr>
            <a:graphicFrameLocks noGrp="1"/>
          </p:cNvGraphicFramePr>
          <p:nvPr>
            <p:extLst>
              <p:ext uri="{D42A27DB-BD31-4B8C-83A1-F6EECF244321}">
                <p14:modId xmlns:p14="http://schemas.microsoft.com/office/powerpoint/2010/main" val="1191178105"/>
              </p:ext>
            </p:extLst>
          </p:nvPr>
        </p:nvGraphicFramePr>
        <p:xfrm>
          <a:off x="259976" y="1114803"/>
          <a:ext cx="8624048" cy="4539283"/>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485443">
                <a:tc>
                  <a:txBody>
                    <a:bodyPr/>
                    <a:lstStyle/>
                    <a:p>
                      <a:pPr marL="0" indent="0">
                        <a:spcAft>
                          <a:spcPts val="600"/>
                        </a:spcAft>
                        <a:buFont typeface="Wingdings" panose="05000000000000000000" pitchFamily="2" charset="2"/>
                        <a:buNone/>
                      </a:pPr>
                      <a:r>
                        <a:rPr lang="en-US" sz="1600" b="1" dirty="0">
                          <a:solidFill>
                            <a:schemeClr val="bg1"/>
                          </a:solidFill>
                        </a:rPr>
                        <a:t>BACKGROUND: In</a:t>
                      </a:r>
                      <a:r>
                        <a:rPr lang="en-US" sz="1600" b="1" baseline="0" dirty="0">
                          <a:solidFill>
                            <a:schemeClr val="bg1"/>
                          </a:solidFill>
                        </a:rPr>
                        <a:t> 2016, the majority of C</a:t>
                      </a:r>
                      <a:r>
                        <a:rPr lang="en-US" sz="1600" b="1" dirty="0">
                          <a:solidFill>
                            <a:schemeClr val="bg1"/>
                          </a:solidFill>
                        </a:rPr>
                        <a:t>alifornia residents </a:t>
                      </a:r>
                      <a:r>
                        <a:rPr lang="en-US" sz="1600" b="1" i="0" dirty="0">
                          <a:solidFill>
                            <a:schemeClr val="bg1"/>
                          </a:solidFill>
                        </a:rPr>
                        <a:t>in every</a:t>
                      </a:r>
                      <a:r>
                        <a:rPr lang="en-US" sz="1600" b="1" i="0" baseline="0" dirty="0">
                          <a:solidFill>
                            <a:schemeClr val="bg1"/>
                          </a:solidFill>
                        </a:rPr>
                        <a:t> county </a:t>
                      </a:r>
                      <a:r>
                        <a:rPr lang="en-US" sz="1600" b="1" dirty="0">
                          <a:solidFill>
                            <a:schemeClr val="bg1"/>
                          </a:solidFill>
                        </a:rPr>
                        <a:t>(74% statewide) voted in</a:t>
                      </a:r>
                      <a:r>
                        <a:rPr lang="en-US" sz="1600" b="1" baseline="0" dirty="0">
                          <a:solidFill>
                            <a:schemeClr val="bg1"/>
                          </a:solidFill>
                        </a:rPr>
                        <a:t> support of repealing English-only learning environments for EL students</a:t>
                      </a:r>
                      <a:endParaRPr lang="en-US" sz="16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04586240"/>
                  </a:ext>
                </a:extLst>
              </a:tr>
              <a:tr h="1351429">
                <a:tc>
                  <a:txBody>
                    <a:bodyPr/>
                    <a:lstStyle/>
                    <a:p>
                      <a:pPr marL="285750" indent="-285750">
                        <a:spcAft>
                          <a:spcPts val="600"/>
                        </a:spcAft>
                        <a:buClr>
                          <a:schemeClr val="accent4"/>
                        </a:buClr>
                        <a:buFont typeface="Wingdings" panose="05000000000000000000" pitchFamily="2" charset="2"/>
                        <a:buChar char="§"/>
                      </a:pPr>
                      <a:r>
                        <a:rPr lang="en-US" sz="1400" b="1" dirty="0"/>
                        <a:t>Repeals Proposition</a:t>
                      </a:r>
                      <a:r>
                        <a:rPr lang="en-US" sz="1400" b="1" baseline="0" dirty="0"/>
                        <a:t> 227: </a:t>
                      </a:r>
                      <a:r>
                        <a:rPr lang="en-US" sz="1400" b="0" baseline="0" dirty="0"/>
                        <a:t>Repeals the 1998 bill limiting the use of bilingual education programs in schools</a:t>
                      </a:r>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Allows students to learn in non-English environments: </a:t>
                      </a:r>
                      <a:r>
                        <a:rPr lang="en-US" sz="1400" baseline="0" dirty="0"/>
                        <a:t>School districts choose the appropriate language learning environment for their students, whether it is a dual-immersion program where </a:t>
                      </a:r>
                      <a:r>
                        <a:rPr lang="en-US" sz="1400" i="1" baseline="0" dirty="0"/>
                        <a:t>all students </a:t>
                      </a:r>
                      <a:r>
                        <a:rPr lang="en-US" sz="1400" i="0" baseline="0" dirty="0"/>
                        <a:t>(ELs and non-ELs) learn a second language, a bilingual program where ELs receive some instruction in their home language or an English-only setting</a:t>
                      </a:r>
                      <a:endParaRPr lang="en-US" sz="1400" b="0" baseline="0" dirty="0"/>
                    </a:p>
                    <a:p>
                      <a:pPr marL="285750" indent="-285750">
                        <a:spcAft>
                          <a:spcPts val="600"/>
                        </a:spcAft>
                        <a:buClr>
                          <a:schemeClr val="accent4"/>
                        </a:buClr>
                        <a:buFont typeface="Wingdings" panose="05000000000000000000" pitchFamily="2" charset="2"/>
                        <a:buChar char="§"/>
                      </a:pPr>
                      <a:r>
                        <a:rPr lang="en-US" sz="1400" b="1" baseline="0" dirty="0"/>
                        <a:t>Preserves English proficiency requirement: </a:t>
                      </a:r>
                      <a:r>
                        <a:rPr lang="en-US" sz="1400" b="0" baseline="0" dirty="0"/>
                        <a:t>All public schools in California have an obligation to ensure ELs attain English language proficiency</a:t>
                      </a:r>
                    </a:p>
                    <a:p>
                      <a:pPr marL="285750" indent="-285750">
                        <a:spcAft>
                          <a:spcPts val="600"/>
                        </a:spcAft>
                        <a:buClr>
                          <a:schemeClr val="accent4"/>
                        </a:buClr>
                        <a:buFont typeface="Wingdings" panose="05000000000000000000" pitchFamily="2" charset="2"/>
                        <a:buChar char="§"/>
                      </a:pPr>
                      <a:r>
                        <a:rPr lang="en-US" sz="1400" b="1" baseline="0" dirty="0"/>
                        <a:t>Requires family and community input: </a:t>
                      </a:r>
                      <a:r>
                        <a:rPr lang="en-US" sz="1400" b="0" baseline="0" dirty="0"/>
                        <a:t>School districts must solicit input from families and communities when developing language acquisition programs</a:t>
                      </a:r>
                      <a:endParaRPr lang="en-US" sz="14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48544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KEY IMPLICATIONS: Creates a tidal wave of support and advocacy for bilingual education programs</a:t>
                      </a:r>
                      <a:endParaRPr lang="en-US" sz="1600" b="1" i="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223807432"/>
                  </a:ext>
                </a:extLst>
              </a:tr>
              <a:tr h="1034760">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Sparks education reform for</a:t>
                      </a:r>
                      <a:r>
                        <a:rPr lang="en-US" sz="1400" b="1" baseline="0" dirty="0"/>
                        <a:t> ELs: </a:t>
                      </a:r>
                      <a:r>
                        <a:rPr lang="en-US" sz="1400" b="0" baseline="0" dirty="0"/>
                        <a:t>Builds momentum among educators, advocates and policymakers to provide resources that support dual language and bilingual education learning environments (e.g., EL Roadmap) </a:t>
                      </a:r>
                      <a:endParaRPr lang="en-US" sz="1400" b="1" baseline="0" dirty="0"/>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Promotes bilingualism: </a:t>
                      </a:r>
                      <a:r>
                        <a:rPr lang="en-US" sz="1400" b="0" baseline="0" dirty="0"/>
                        <a:t>Though school districts are able to determine the best learning environment for their students (including English-only environments), advocates have used Proposition 58 to build awareness and support around the benefits of bilingual education </a:t>
                      </a:r>
                      <a:endParaRPr lang="en-US" sz="14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8205292" cy="842987"/>
          </a:xfrm>
        </p:spPr>
        <p:txBody>
          <a:bodyPr/>
          <a:lstStyle/>
          <a:p>
            <a:r>
              <a:rPr lang="en-US" dirty="0"/>
              <a:t>Proposition 58: </a:t>
            </a:r>
            <a:r>
              <a:rPr lang="en-US" b="0" dirty="0"/>
              <a:t>California residents overwhelmingly voted to repeal the 18-year ban on bilingual education programs</a:t>
            </a:r>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908FA30-AAC9-4005-96DF-05EF8FF3A7B1}"/>
              </a:ext>
            </a:extLst>
          </p:cNvPr>
          <p:cNvSpPr txBox="1"/>
          <p:nvPr/>
        </p:nvSpPr>
        <p:spPr>
          <a:xfrm>
            <a:off x="1483672" y="6520433"/>
            <a:ext cx="7307904" cy="271499"/>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Education First Interviews (2019); Harris (2018); Hill (2018); Hopkinson (2017); Santibañez and Umansky (2018); Ulloa (2018);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Vote California (2016). </a:t>
            </a:r>
            <a:br>
              <a:rPr kumimoji="0" lang="en-US" sz="900" b="0" i="0" u="none" strike="noStrike" kern="1200" cap="none" spc="0" normalizeH="0" baseline="0" noProof="0" dirty="0">
                <a:ln>
                  <a:noFill/>
                </a:ln>
                <a:solidFill>
                  <a:srgbClr val="56585C"/>
                </a:solidFill>
                <a:effectLst/>
                <a:uLnTx/>
                <a:uFillTx/>
                <a:latin typeface="Calibri"/>
                <a:ea typeface="+mn-ea"/>
                <a:cs typeface="+mn-cs"/>
              </a:rPr>
            </a:b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 name="Speech Bubble: Rectangle 8">
            <a:extLst>
              <a:ext uri="{FF2B5EF4-FFF2-40B4-BE49-F238E27FC236}">
                <a16:creationId xmlns:a16="http://schemas.microsoft.com/office/drawing/2014/main" id="{7568C51C-709A-4063-BF95-D889EDCC87D0}"/>
              </a:ext>
            </a:extLst>
          </p:cNvPr>
          <p:cNvSpPr/>
          <p:nvPr/>
        </p:nvSpPr>
        <p:spPr>
          <a:xfrm>
            <a:off x="259976" y="5744563"/>
            <a:ext cx="8624048" cy="581486"/>
          </a:xfrm>
          <a:prstGeom prst="wedgeRectCallout">
            <a:avLst>
              <a:gd name="adj1" fmla="val -22359"/>
              <a:gd name="adj2" fmla="val -6240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are really a </a:t>
            </a:r>
            <a:r>
              <a:rPr kumimoji="0" lang="en-US" sz="1400" b="1" i="1" u="none" strike="noStrike" kern="1200" cap="none" spc="0" normalizeH="0" baseline="0" noProof="0" dirty="0">
                <a:ln>
                  <a:noFill/>
                </a:ln>
                <a:solidFill>
                  <a:srgbClr val="56585C"/>
                </a:solidFill>
                <a:effectLst/>
                <a:uLnTx/>
                <a:uFillTx/>
                <a:latin typeface="Calibri"/>
                <a:ea typeface="+mn-ea"/>
                <a:cs typeface="+mn-cs"/>
              </a:rPr>
              <a:t>diverse state </a:t>
            </a:r>
            <a:r>
              <a:rPr kumimoji="0" lang="en-US" sz="1400" b="0" i="1" u="none" strike="noStrike" kern="1200" cap="none" spc="0" normalizeH="0" baseline="0" noProof="0" dirty="0">
                <a:ln>
                  <a:noFill/>
                </a:ln>
                <a:solidFill>
                  <a:srgbClr val="56585C"/>
                </a:solidFill>
                <a:effectLst/>
                <a:uLnTx/>
                <a:uFillTx/>
                <a:latin typeface="Calibri"/>
                <a:ea typeface="+mn-ea"/>
                <a:cs typeface="+mn-cs"/>
              </a:rPr>
              <a:t>now, and we are participating in a worldwide economy. For our students to only know one language puts them at a disadvantage, and the research bears that out.“ —</a:t>
            </a:r>
            <a:r>
              <a:rPr kumimoji="0" lang="en-US" sz="1400" b="0" i="0" u="none" strike="noStrike" kern="1200" cap="none" spc="0" normalizeH="0" baseline="0" noProof="0" dirty="0">
                <a:ln>
                  <a:noFill/>
                </a:ln>
                <a:solidFill>
                  <a:srgbClr val="56585C"/>
                </a:solidFill>
                <a:effectLst/>
                <a:uLnTx/>
                <a:uFillTx/>
                <a:latin typeface="Calibri"/>
                <a:ea typeface="+mn-ea"/>
                <a:cs typeface="+mn-cs"/>
              </a:rPr>
              <a:t>California Resident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20305920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9F0871-D268-441A-B966-8680CFD5E0D4}"/>
              </a:ext>
            </a:extLst>
          </p:cNvPr>
          <p:cNvSpPr/>
          <p:nvPr/>
        </p:nvSpPr>
        <p:spPr>
          <a:xfrm>
            <a:off x="91440" y="6309360"/>
            <a:ext cx="2367280" cy="533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peech Bubble: Rectangle 10">
            <a:extLst>
              <a:ext uri="{FF2B5EF4-FFF2-40B4-BE49-F238E27FC236}">
                <a16:creationId xmlns:a16="http://schemas.microsoft.com/office/drawing/2014/main" id="{C9474C78-500D-4653-BC2E-D85D480B6B7B}"/>
              </a:ext>
            </a:extLst>
          </p:cNvPr>
          <p:cNvSpPr/>
          <p:nvPr/>
        </p:nvSpPr>
        <p:spPr>
          <a:xfrm>
            <a:off x="258722" y="5518742"/>
            <a:ext cx="2512100" cy="1097619"/>
          </a:xfrm>
          <a:prstGeom prst="wedgeRectCallout">
            <a:avLst>
              <a:gd name="adj1" fmla="val -14263"/>
              <a:gd name="adj2" fmla="val -5577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need to </a:t>
            </a:r>
            <a:r>
              <a:rPr kumimoji="0" lang="en-US" sz="1400" b="1" i="1" u="none" strike="noStrike" kern="1200" cap="none" spc="0" normalizeH="0" baseline="0" noProof="0" dirty="0">
                <a:ln>
                  <a:noFill/>
                </a:ln>
                <a:solidFill>
                  <a:srgbClr val="56585C"/>
                </a:solidFill>
                <a:effectLst/>
                <a:uLnTx/>
                <a:uFillTx/>
                <a:latin typeface="Calibri"/>
                <a:ea typeface="+mn-ea"/>
                <a:cs typeface="+mn-cs"/>
              </a:rPr>
              <a:t>demand with caution</a:t>
            </a:r>
            <a:r>
              <a:rPr kumimoji="0" lang="en-US" sz="1400" b="0" i="1" u="none" strike="noStrike" kern="1200" cap="none" spc="0" normalizeH="0" baseline="0" noProof="0" dirty="0">
                <a:ln>
                  <a:noFill/>
                </a:ln>
                <a:solidFill>
                  <a:srgbClr val="56585C"/>
                </a:solidFill>
                <a:effectLst/>
                <a:uLnTx/>
                <a:uFillTx/>
                <a:latin typeface="Calibri"/>
                <a:ea typeface="+mn-ea"/>
                <a:cs typeface="+mn-cs"/>
              </a:rPr>
              <a:t>—teachers need to actually be proficient and properly trained in order to implement DLL.”—</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6" name="Speech Bubble: Rectangle 8">
            <a:extLst>
              <a:ext uri="{FF2B5EF4-FFF2-40B4-BE49-F238E27FC236}">
                <a16:creationId xmlns:a16="http://schemas.microsoft.com/office/drawing/2014/main" id="{7568C51C-709A-4063-BF95-D889EDCC87D0}"/>
              </a:ext>
            </a:extLst>
          </p:cNvPr>
          <p:cNvSpPr/>
          <p:nvPr/>
        </p:nvSpPr>
        <p:spPr>
          <a:xfrm>
            <a:off x="2892056" y="5521659"/>
            <a:ext cx="5991968" cy="1091785"/>
          </a:xfrm>
          <a:prstGeom prst="wedgeRectCallout">
            <a:avLst>
              <a:gd name="adj1" fmla="val 18992"/>
              <a:gd name="adj2" fmla="val -56241"/>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have to remind ourselves how </a:t>
            </a:r>
            <a:r>
              <a:rPr kumimoji="0" lang="en-US" sz="1400" b="1" i="1" u="none" strike="noStrike" kern="1200" cap="none" spc="0" normalizeH="0" baseline="0" noProof="0" dirty="0">
                <a:ln>
                  <a:noFill/>
                </a:ln>
                <a:solidFill>
                  <a:srgbClr val="56585C"/>
                </a:solidFill>
                <a:effectLst/>
                <a:uLnTx/>
                <a:uFillTx/>
                <a:latin typeface="Calibri"/>
                <a:ea typeface="+mn-ea"/>
                <a:cs typeface="+mn-cs"/>
              </a:rPr>
              <a:t>momentous of a cultural shift </a:t>
            </a:r>
            <a:r>
              <a:rPr kumimoji="0" lang="en-US" sz="1400" b="0" i="1" u="none" strike="noStrike" kern="1200" cap="none" spc="0" normalizeH="0" baseline="0" noProof="0" dirty="0">
                <a:ln>
                  <a:noFill/>
                </a:ln>
                <a:solidFill>
                  <a:srgbClr val="56585C"/>
                </a:solidFill>
                <a:effectLst/>
                <a:uLnTx/>
                <a:uFillTx/>
                <a:latin typeface="Calibri"/>
                <a:ea typeface="+mn-ea"/>
                <a:cs typeface="+mn-cs"/>
              </a:rPr>
              <a:t>has taken place in a short amount of time. We are in the aftershock of the denigration of the language and multi-language acquisition. It was bad to speak anything other than English. That historic context is really important to have.”—</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a:t>
            </a:r>
          </a:p>
        </p:txBody>
      </p:sp>
      <p:graphicFrame>
        <p:nvGraphicFramePr>
          <p:cNvPr id="13" name="Table 12">
            <a:extLst>
              <a:ext uri="{FF2B5EF4-FFF2-40B4-BE49-F238E27FC236}">
                <a16:creationId xmlns:a16="http://schemas.microsoft.com/office/drawing/2014/main" id="{077784E5-A045-40FA-BD64-041C6183D956}"/>
              </a:ext>
            </a:extLst>
          </p:cNvPr>
          <p:cNvGraphicFramePr>
            <a:graphicFrameLocks noGrp="1"/>
          </p:cNvGraphicFramePr>
          <p:nvPr>
            <p:extLst>
              <p:ext uri="{D42A27DB-BD31-4B8C-83A1-F6EECF244321}">
                <p14:modId xmlns:p14="http://schemas.microsoft.com/office/powerpoint/2010/main" val="1083969427"/>
              </p:ext>
            </p:extLst>
          </p:nvPr>
        </p:nvGraphicFramePr>
        <p:xfrm>
          <a:off x="259977" y="1143167"/>
          <a:ext cx="8622792" cy="4343400"/>
        </p:xfrm>
        <a:graphic>
          <a:graphicData uri="http://schemas.openxmlformats.org/drawingml/2006/table">
            <a:tbl>
              <a:tblPr firstRow="1" bandRow="1">
                <a:tableStyleId>{5940675A-B579-460E-94D1-54222C63F5DA}</a:tableStyleId>
              </a:tblPr>
              <a:tblGrid>
                <a:gridCol w="8622792">
                  <a:extLst>
                    <a:ext uri="{9D8B030D-6E8A-4147-A177-3AD203B41FA5}">
                      <a16:colId xmlns:a16="http://schemas.microsoft.com/office/drawing/2014/main" val="3048219212"/>
                    </a:ext>
                  </a:extLst>
                </a:gridCol>
              </a:tblGrid>
              <a:tr h="536962">
                <a:tc>
                  <a:txBody>
                    <a:bodyPr/>
                    <a:lstStyle/>
                    <a:p>
                      <a:pPr marL="0" marR="0" lvl="0" indent="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None/>
                        <a:tabLst/>
                        <a:defRPr/>
                      </a:pPr>
                      <a:r>
                        <a:rPr lang="en-US" sz="1600" b="1" dirty="0">
                          <a:solidFill>
                            <a:schemeClr val="bg1"/>
                          </a:solidFill>
                        </a:rPr>
                        <a:t>STRENGTHS: Creates a mindset shift from a deficit-based orientation of what it means to be an EL in California to an asset-based orientation</a:t>
                      </a:r>
                      <a:endParaRPr lang="en-US" sz="1600" b="1" i="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4586240"/>
                  </a:ext>
                </a:extLst>
              </a:tr>
              <a:tr h="1144577">
                <a:tc>
                  <a:txBody>
                    <a:bodyPr/>
                    <a:lstStyle/>
                    <a:p>
                      <a:pPr marL="285750" indent="-285750">
                        <a:spcAft>
                          <a:spcPts val="600"/>
                        </a:spcAft>
                        <a:buClr>
                          <a:schemeClr val="accent4"/>
                        </a:buClr>
                        <a:buFont typeface="Wingdings" panose="05000000000000000000" pitchFamily="2" charset="2"/>
                        <a:buChar char="§"/>
                      </a:pPr>
                      <a:r>
                        <a:rPr lang="en-US" sz="1400" b="1" dirty="0"/>
                        <a:t>Mindset shift</a:t>
                      </a:r>
                      <a:r>
                        <a:rPr lang="en-US" sz="1400" dirty="0"/>
                        <a:t>: Creates an</a:t>
                      </a:r>
                      <a:r>
                        <a:rPr lang="en-US" sz="1400" baseline="0" dirty="0"/>
                        <a:t> understanding among educators and California residents that bilingualism is incredibly valuable in today’s economy</a:t>
                      </a:r>
                    </a:p>
                    <a:p>
                      <a:pPr marL="285750" indent="-285750">
                        <a:spcAft>
                          <a:spcPts val="600"/>
                        </a:spcAft>
                        <a:buClr>
                          <a:schemeClr val="accent4"/>
                        </a:buClr>
                        <a:buFont typeface="Wingdings" panose="05000000000000000000" pitchFamily="2" charset="2"/>
                        <a:buChar char="§"/>
                      </a:pPr>
                      <a:r>
                        <a:rPr lang="en-US" sz="1400" b="1" i="0" baseline="0" dirty="0"/>
                        <a:t>Builds on evidence-based best practices for language acquisition: </a:t>
                      </a:r>
                      <a:r>
                        <a:rPr lang="en-US" sz="1400" b="0" i="0" baseline="0" dirty="0"/>
                        <a:t>Supports brain research that shows students make greater gains in English when their home language skills are more developed and when they are taught by a teacher who speaks both their home language and English to them during school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880379"/>
                  </a:ext>
                </a:extLst>
              </a:tr>
              <a:tr h="536962">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CHALLENGES: California lacks the necessary structures</a:t>
                      </a:r>
                      <a:r>
                        <a:rPr lang="en-US" sz="1600" b="1" baseline="0" dirty="0">
                          <a:solidFill>
                            <a:schemeClr val="bg1"/>
                          </a:solidFill>
                        </a:rPr>
                        <a:t> to implement dual language programs and bilingual education programs for EL students</a:t>
                      </a: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223807432"/>
                  </a:ext>
                </a:extLst>
              </a:tr>
              <a:tr h="1808714">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Bilingual teacher shortage: </a:t>
                      </a:r>
                      <a:r>
                        <a:rPr kumimoji="0" lang="en-US" sz="1400" b="0" i="0" u="none" strike="noStrike" kern="1200" cap="none" spc="0" normalizeH="0" baseline="0" noProof="0" dirty="0">
                          <a:ln>
                            <a:noFill/>
                          </a:ln>
                          <a:solidFill>
                            <a:schemeClr val="tx1"/>
                          </a:solidFill>
                          <a:effectLst/>
                          <a:uLnTx/>
                          <a:uFillTx/>
                          <a:latin typeface="+mn-lt"/>
                          <a:ea typeface="+mn-ea"/>
                          <a:cs typeface="+mn-cs"/>
                        </a:rPr>
                        <a:t>Teacher preparation programs focused on bilingual education became obsolete under Proposition 227; in affect, there is a shortage of qualified bilingual teachers</a:t>
                      </a:r>
                      <a:endParaRPr lang="en-US" sz="1400" b="1" baseline="0" dirty="0"/>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Lack of school structure for bilingual education and dual language programs: </a:t>
                      </a:r>
                      <a:r>
                        <a:rPr lang="en-US" sz="1400" b="0" baseline="0" dirty="0"/>
                        <a:t>Prior to Proposition 58,</a:t>
                      </a:r>
                      <a:r>
                        <a:rPr lang="en-US" sz="1400" b="0" dirty="0"/>
                        <a:t> less than 5% of schools offered multilingual education,</a:t>
                      </a:r>
                      <a:r>
                        <a:rPr lang="en-US" sz="1400" b="0" baseline="0" dirty="0"/>
                        <a:t> hence, schools lack the expertise and personnel needed to shift away from English-only learning environments</a:t>
                      </a:r>
                      <a:endParaRPr lang="en-US" sz="1400" b="1" dirty="0"/>
                    </a:p>
                    <a:p>
                      <a:pPr marL="285750" indent="-285750">
                        <a:spcAft>
                          <a:spcPts val="600"/>
                        </a:spcAft>
                        <a:buClr>
                          <a:schemeClr val="accent4"/>
                        </a:buClr>
                        <a:buFont typeface="Wingdings" panose="05000000000000000000" pitchFamily="2" charset="2"/>
                        <a:buChar char="§"/>
                      </a:pPr>
                      <a:r>
                        <a:rPr lang="en-US" sz="1400" b="1" dirty="0"/>
                        <a:t>Insufficient district</a:t>
                      </a:r>
                      <a:r>
                        <a:rPr lang="en-US" sz="1400" b="1" baseline="0" dirty="0"/>
                        <a:t>, county and state support</a:t>
                      </a:r>
                      <a:r>
                        <a:rPr lang="en-US" sz="1400" b="1" dirty="0"/>
                        <a:t>: </a:t>
                      </a:r>
                      <a:r>
                        <a:rPr lang="en-US" sz="1400" b="0" dirty="0"/>
                        <a:t>Because</a:t>
                      </a:r>
                      <a:r>
                        <a:rPr lang="en-US" sz="1400" b="0" baseline="0" dirty="0"/>
                        <a:t> California was an English-only state for 18 years, school districts, county offices of education and the California State Department of Education are not set up to effectively support schools implement bilingual education and dual-language programs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7" y="201817"/>
            <a:ext cx="8739644" cy="533401"/>
          </a:xfrm>
        </p:spPr>
        <p:txBody>
          <a:bodyPr/>
          <a:lstStyle/>
          <a:p>
            <a:r>
              <a:rPr lang="en-US" dirty="0"/>
              <a:t>Proposition 58: </a:t>
            </a:r>
            <a:r>
              <a:rPr lang="en-US" b="0" dirty="0"/>
              <a:t>While the policy creates a needed mindset</a:t>
            </a:r>
            <a:br>
              <a:rPr lang="en-US" b="0" dirty="0"/>
            </a:br>
            <a:r>
              <a:rPr lang="en-US" b="0" dirty="0"/>
              <a:t> shift, the state lacks capacity to support bilingual education</a:t>
            </a:r>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4908FA30-AAC9-4005-96DF-05EF8FF3A7B1}"/>
              </a:ext>
            </a:extLst>
          </p:cNvPr>
          <p:cNvSpPr txBox="1"/>
          <p:nvPr/>
        </p:nvSpPr>
        <p:spPr>
          <a:xfrm>
            <a:off x="1343272" y="6657139"/>
            <a:ext cx="7483770" cy="188614"/>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Education First Interviews (2019); Harris (2018); Hill (2018); Santibañez and Umansky (2018).</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283275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518E-BDD7-4203-AB8C-DA8E89B34812}"/>
              </a:ext>
            </a:extLst>
          </p:cNvPr>
          <p:cNvSpPr>
            <a:spLocks noGrp="1"/>
          </p:cNvSpPr>
          <p:nvPr>
            <p:ph type="title"/>
          </p:nvPr>
        </p:nvSpPr>
        <p:spPr/>
        <p:txBody>
          <a:bodyPr/>
          <a:lstStyle/>
          <a:p>
            <a:r>
              <a:rPr lang="en-US" dirty="0"/>
              <a:t>Over five months in 2019, we conducted desk research and interviewed key leaders in California’s early childhood and K12 education sectors to develop findings and recommendations</a:t>
            </a:r>
          </a:p>
        </p:txBody>
      </p:sp>
      <p:sp>
        <p:nvSpPr>
          <p:cNvPr id="4" name="Slide Number Placeholder 3">
            <a:extLst>
              <a:ext uri="{FF2B5EF4-FFF2-40B4-BE49-F238E27FC236}">
                <a16:creationId xmlns:a16="http://schemas.microsoft.com/office/drawing/2014/main" id="{BF795944-CE20-426D-8905-FDFC8D77DA46}"/>
              </a:ext>
            </a:extLst>
          </p:cNvPr>
          <p:cNvSpPr>
            <a:spLocks noGrp="1"/>
          </p:cNvSpPr>
          <p:nvPr>
            <p:ph type="sldNum" sz="quarter" idx="4"/>
          </p:nvPr>
        </p:nvSpPr>
        <p:spPr/>
        <p:txBody>
          <a:bodyPr/>
          <a:lstStyle/>
          <a:p>
            <a:fld id="{F1A25517-7F86-4871-894F-626326501892}" type="slidenum">
              <a:rPr lang="en-US" smtClean="0"/>
              <a:t>12</a:t>
            </a:fld>
            <a:endParaRPr lang="en-US" dirty="0"/>
          </a:p>
        </p:txBody>
      </p:sp>
      <p:sp>
        <p:nvSpPr>
          <p:cNvPr id="5" name="Isosceles Triangle 4">
            <a:extLst>
              <a:ext uri="{FF2B5EF4-FFF2-40B4-BE49-F238E27FC236}">
                <a16:creationId xmlns:a16="http://schemas.microsoft.com/office/drawing/2014/main" id="{417D609F-3E1E-46B3-95F5-21AC9C5CBB91}"/>
              </a:ext>
            </a:extLst>
          </p:cNvPr>
          <p:cNvSpPr/>
          <p:nvPr/>
        </p:nvSpPr>
        <p:spPr>
          <a:xfrm rot="5400000">
            <a:off x="2747124" y="2307927"/>
            <a:ext cx="685800" cy="137160"/>
          </a:xfrm>
          <a:prstGeom prst="triangle">
            <a:avLst/>
          </a:prstGeom>
          <a:solidFill>
            <a:schemeClr val="bg1">
              <a:lumMod val="6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4203" rIns="56680" bIns="44203" numCol="1" spcCol="1270" anchor="ctr" anchorCtr="0">
            <a:noAutofit/>
          </a:bodyPr>
          <a:lstStyle/>
          <a:p>
            <a:pPr algn="ctr" defTabSz="355600">
              <a:lnSpc>
                <a:spcPct val="90000"/>
              </a:lnSpc>
              <a:spcBef>
                <a:spcPct val="0"/>
              </a:spcBef>
              <a:spcAft>
                <a:spcPct val="35000"/>
              </a:spcAft>
            </a:pPr>
            <a:endParaRPr lang="en-US" sz="800" b="1" dirty="0">
              <a:solidFill>
                <a:prstClr val="white"/>
              </a:solidFill>
            </a:endParaRPr>
          </a:p>
        </p:txBody>
      </p:sp>
      <p:sp>
        <p:nvSpPr>
          <p:cNvPr id="6" name="Isosceles Triangle 5">
            <a:extLst>
              <a:ext uri="{FF2B5EF4-FFF2-40B4-BE49-F238E27FC236}">
                <a16:creationId xmlns:a16="http://schemas.microsoft.com/office/drawing/2014/main" id="{02927D25-8A21-4FB7-90E7-42A3F6A03EC6}"/>
              </a:ext>
            </a:extLst>
          </p:cNvPr>
          <p:cNvSpPr/>
          <p:nvPr/>
        </p:nvSpPr>
        <p:spPr>
          <a:xfrm rot="5400000">
            <a:off x="5690908" y="2312135"/>
            <a:ext cx="685800" cy="137160"/>
          </a:xfrm>
          <a:prstGeom prst="triangle">
            <a:avLst/>
          </a:prstGeom>
          <a:solidFill>
            <a:schemeClr val="bg1">
              <a:lumMod val="65000"/>
            </a:schemeClr>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44203" rIns="56680" bIns="44203" numCol="1" spcCol="1270" anchor="ctr" anchorCtr="0">
            <a:noAutofit/>
          </a:bodyPr>
          <a:lstStyle/>
          <a:p>
            <a:pPr algn="ctr" defTabSz="355600">
              <a:lnSpc>
                <a:spcPct val="90000"/>
              </a:lnSpc>
              <a:spcBef>
                <a:spcPct val="0"/>
              </a:spcBef>
              <a:spcAft>
                <a:spcPct val="35000"/>
              </a:spcAft>
            </a:pPr>
            <a:endParaRPr lang="en-US" sz="800" b="1" dirty="0">
              <a:solidFill>
                <a:prstClr val="white"/>
              </a:solidFill>
            </a:endParaRPr>
          </a:p>
        </p:txBody>
      </p:sp>
      <p:graphicFrame>
        <p:nvGraphicFramePr>
          <p:cNvPr id="7" name="Table 6">
            <a:extLst>
              <a:ext uri="{FF2B5EF4-FFF2-40B4-BE49-F238E27FC236}">
                <a16:creationId xmlns:a16="http://schemas.microsoft.com/office/drawing/2014/main" id="{796B443F-AA8A-4644-9CF2-0718A7E9C663}"/>
              </a:ext>
            </a:extLst>
          </p:cNvPr>
          <p:cNvGraphicFramePr>
            <a:graphicFrameLocks noGrp="1"/>
          </p:cNvGraphicFramePr>
          <p:nvPr>
            <p:extLst>
              <p:ext uri="{D42A27DB-BD31-4B8C-83A1-F6EECF244321}">
                <p14:modId xmlns:p14="http://schemas.microsoft.com/office/powerpoint/2010/main" val="3183032050"/>
              </p:ext>
            </p:extLst>
          </p:nvPr>
        </p:nvGraphicFramePr>
        <p:xfrm>
          <a:off x="360833" y="1525607"/>
          <a:ext cx="8422334" cy="370840"/>
        </p:xfrm>
        <a:graphic>
          <a:graphicData uri="http://schemas.openxmlformats.org/drawingml/2006/table">
            <a:tbl>
              <a:tblPr firstRow="1" bandRow="1">
                <a:tableStyleId>{2D5ABB26-0587-4C30-8999-92F81FD0307C}</a:tableStyleId>
              </a:tblPr>
              <a:tblGrid>
                <a:gridCol w="8422334">
                  <a:extLst>
                    <a:ext uri="{9D8B030D-6E8A-4147-A177-3AD203B41FA5}">
                      <a16:colId xmlns:a16="http://schemas.microsoft.com/office/drawing/2014/main" val="20000"/>
                    </a:ext>
                  </a:extLst>
                </a:gridCol>
              </a:tblGrid>
              <a:tr h="370840">
                <a:tc>
                  <a:txBody>
                    <a:bodyPr/>
                    <a:lstStyle/>
                    <a:p>
                      <a:pPr algn="ctr"/>
                      <a:r>
                        <a:rPr lang="en-US" b="1" dirty="0"/>
                        <a:t>Research methodology</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Rectangle 7">
            <a:extLst>
              <a:ext uri="{FF2B5EF4-FFF2-40B4-BE49-F238E27FC236}">
                <a16:creationId xmlns:a16="http://schemas.microsoft.com/office/drawing/2014/main" id="{05FD655F-E4E6-475D-8A88-511F3936DF4A}"/>
              </a:ext>
            </a:extLst>
          </p:cNvPr>
          <p:cNvSpPr/>
          <p:nvPr/>
        </p:nvSpPr>
        <p:spPr>
          <a:xfrm>
            <a:off x="360832" y="2033607"/>
            <a:ext cx="2514600" cy="685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Preliminary Research</a:t>
            </a:r>
          </a:p>
          <a:p>
            <a:pPr algn="ctr"/>
            <a:r>
              <a:rPr lang="en-US" sz="1600" b="1" dirty="0"/>
              <a:t>(January – March 2019)</a:t>
            </a:r>
          </a:p>
        </p:txBody>
      </p:sp>
      <p:sp>
        <p:nvSpPr>
          <p:cNvPr id="9" name="Rectangle 8">
            <a:extLst>
              <a:ext uri="{FF2B5EF4-FFF2-40B4-BE49-F238E27FC236}">
                <a16:creationId xmlns:a16="http://schemas.microsoft.com/office/drawing/2014/main" id="{38571ED3-59B8-4FED-A2EB-7100C2A557E2}"/>
              </a:ext>
            </a:extLst>
          </p:cNvPr>
          <p:cNvSpPr/>
          <p:nvPr/>
        </p:nvSpPr>
        <p:spPr>
          <a:xfrm>
            <a:off x="6248400" y="2033607"/>
            <a:ext cx="2514600" cy="685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t>Final analysis and reporting</a:t>
            </a:r>
          </a:p>
          <a:p>
            <a:pPr algn="ctr"/>
            <a:r>
              <a:rPr lang="en-US" sz="1600" b="1" dirty="0"/>
              <a:t>(May 2019)</a:t>
            </a:r>
          </a:p>
        </p:txBody>
      </p:sp>
      <p:sp>
        <p:nvSpPr>
          <p:cNvPr id="10" name="Rectangle 9">
            <a:extLst>
              <a:ext uri="{FF2B5EF4-FFF2-40B4-BE49-F238E27FC236}">
                <a16:creationId xmlns:a16="http://schemas.microsoft.com/office/drawing/2014/main" id="{460ABFF7-D3E5-43DD-8FC9-B9A2FEDB87B8}"/>
              </a:ext>
            </a:extLst>
          </p:cNvPr>
          <p:cNvSpPr/>
          <p:nvPr/>
        </p:nvSpPr>
        <p:spPr>
          <a:xfrm>
            <a:off x="3304616" y="2033607"/>
            <a:ext cx="2514600" cy="685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In-depth </a:t>
            </a:r>
            <a:r>
              <a:rPr lang="en-US" sz="1600" b="1" dirty="0"/>
              <a:t>research</a:t>
            </a:r>
          </a:p>
          <a:p>
            <a:pPr algn="ctr"/>
            <a:r>
              <a:rPr lang="en-US" sz="1600" b="1" dirty="0"/>
              <a:t>(March – April 2019)</a:t>
            </a:r>
          </a:p>
        </p:txBody>
      </p:sp>
      <p:sp>
        <p:nvSpPr>
          <p:cNvPr id="11" name="TextBox 10">
            <a:extLst>
              <a:ext uri="{FF2B5EF4-FFF2-40B4-BE49-F238E27FC236}">
                <a16:creationId xmlns:a16="http://schemas.microsoft.com/office/drawing/2014/main" id="{461A2F09-6D94-49F2-82EA-3D3AE0CA9899}"/>
              </a:ext>
            </a:extLst>
          </p:cNvPr>
          <p:cNvSpPr txBox="1"/>
          <p:nvPr/>
        </p:nvSpPr>
        <p:spPr>
          <a:xfrm>
            <a:off x="360833" y="2723615"/>
            <a:ext cx="2514599" cy="3280898"/>
          </a:xfrm>
          <a:prstGeom prst="rect">
            <a:avLst/>
          </a:prstGeom>
          <a:noFill/>
        </p:spPr>
        <p:txBody>
          <a:bodyPr wrap="square" rtlCol="0">
            <a:spAutoFit/>
          </a:bodyPr>
          <a:lstStyle/>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kumimoji="0" lang="en-US" sz="1400" b="1" i="0" u="none" strike="noStrike" kern="1200" cap="none" spc="0" normalizeH="0" baseline="0" noProof="0" dirty="0">
                <a:ln>
                  <a:noFill/>
                </a:ln>
                <a:solidFill>
                  <a:schemeClr val="tx1"/>
                </a:solidFill>
                <a:effectLst/>
                <a:uLnTx/>
                <a:uFillTx/>
                <a:latin typeface="+mn-lt"/>
                <a:ea typeface="+mn-ea"/>
                <a:cs typeface="Arial"/>
              </a:rPr>
              <a:t>1</a:t>
            </a:r>
            <a:r>
              <a:rPr kumimoji="0" lang="en-US" sz="1400" b="1" i="0" u="none" strike="noStrike" kern="1200" cap="none" spc="0" normalizeH="0" baseline="30000" noProof="0" dirty="0">
                <a:ln>
                  <a:noFill/>
                </a:ln>
                <a:solidFill>
                  <a:schemeClr val="tx1"/>
                </a:solidFill>
                <a:effectLst/>
                <a:uLnTx/>
                <a:uFillTx/>
                <a:latin typeface="+mn-lt"/>
                <a:ea typeface="+mn-ea"/>
                <a:cs typeface="Arial"/>
              </a:rPr>
              <a:t>st</a:t>
            </a:r>
            <a:r>
              <a:rPr kumimoji="0" lang="en-US" sz="1400" b="1" i="0" u="none" strike="noStrike" kern="1200" cap="none" spc="0" normalizeH="0" baseline="0" noProof="0" dirty="0">
                <a:ln>
                  <a:noFill/>
                </a:ln>
                <a:solidFill>
                  <a:schemeClr val="tx1"/>
                </a:solidFill>
                <a:effectLst/>
                <a:uLnTx/>
                <a:uFillTx/>
                <a:latin typeface="+mn-lt"/>
                <a:ea typeface="+mn-ea"/>
                <a:cs typeface="Arial"/>
              </a:rPr>
              <a:t> round of Interviews*</a:t>
            </a:r>
          </a:p>
          <a:p>
            <a:pPr defTabSz="457200">
              <a:spcBef>
                <a:spcPct val="20000"/>
              </a:spcBef>
              <a:buClr>
                <a:srgbClr val="E7982E"/>
              </a:buClr>
              <a:buSzPct val="100000"/>
            </a:pPr>
            <a:r>
              <a:rPr lang="en-US" sz="1400" dirty="0">
                <a:cs typeface="Arial"/>
              </a:rPr>
              <a:t>Conducted phone interviews with </a:t>
            </a:r>
            <a:r>
              <a:rPr lang="en-US" sz="1400" b="1" dirty="0">
                <a:solidFill>
                  <a:schemeClr val="tx2"/>
                </a:solidFill>
                <a:cs typeface="Arial"/>
              </a:rPr>
              <a:t>35 leaders, </a:t>
            </a:r>
            <a:r>
              <a:rPr lang="en-US" sz="1400" dirty="0">
                <a:cs typeface="Arial"/>
              </a:rPr>
              <a:t>including policy leaders, advocates, thought leaders, technical assistance providers and practitioners</a:t>
            </a:r>
          </a:p>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endParaRPr kumimoji="0" lang="en-US" sz="1400" b="0" i="0" u="none" strike="noStrike" kern="1200" cap="none" spc="0" normalizeH="0" baseline="0" noProof="0" dirty="0">
              <a:ln>
                <a:noFill/>
              </a:ln>
              <a:solidFill>
                <a:schemeClr val="tx1"/>
              </a:solidFill>
              <a:effectLst/>
              <a:uLnTx/>
              <a:uFillTx/>
              <a:latin typeface="+mn-lt"/>
              <a:ea typeface="+mn-ea"/>
              <a:cs typeface="Arial"/>
            </a:endParaRPr>
          </a:p>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lang="en-US" sz="1400" b="1" dirty="0">
                <a:cs typeface="Arial"/>
              </a:rPr>
              <a:t>Desk research</a:t>
            </a:r>
          </a:p>
          <a:p>
            <a:pPr defTabSz="457200">
              <a:spcBef>
                <a:spcPct val="20000"/>
              </a:spcBef>
              <a:buClr>
                <a:srgbClr val="E7982E"/>
              </a:buClr>
              <a:buSzPct val="100000"/>
            </a:pPr>
            <a:r>
              <a:rPr lang="en-US" sz="1400" dirty="0">
                <a:cs typeface="Arial"/>
              </a:rPr>
              <a:t>Reviewed </a:t>
            </a:r>
            <a:r>
              <a:rPr lang="en-US" sz="1400" b="1" dirty="0">
                <a:solidFill>
                  <a:schemeClr val="tx2"/>
                </a:solidFill>
                <a:cs typeface="Arial"/>
              </a:rPr>
              <a:t>publicly-available reports, scholarly articles and other materials </a:t>
            </a:r>
            <a:r>
              <a:rPr lang="en-US" sz="1400" dirty="0">
                <a:cs typeface="Arial"/>
              </a:rPr>
              <a:t>to complement the information provided by interviewees and fill any gaps in our knowledge of the field </a:t>
            </a:r>
          </a:p>
        </p:txBody>
      </p:sp>
      <p:sp>
        <p:nvSpPr>
          <p:cNvPr id="12" name="TextBox 11">
            <a:extLst>
              <a:ext uri="{FF2B5EF4-FFF2-40B4-BE49-F238E27FC236}">
                <a16:creationId xmlns:a16="http://schemas.microsoft.com/office/drawing/2014/main" id="{7EA77D15-468A-42E9-A6DD-F45D6FDC86BB}"/>
              </a:ext>
            </a:extLst>
          </p:cNvPr>
          <p:cNvSpPr txBox="1"/>
          <p:nvPr/>
        </p:nvSpPr>
        <p:spPr>
          <a:xfrm>
            <a:off x="3304616" y="2719407"/>
            <a:ext cx="2514599" cy="2634567"/>
          </a:xfrm>
          <a:prstGeom prst="rect">
            <a:avLst/>
          </a:prstGeom>
          <a:noFill/>
        </p:spPr>
        <p:txBody>
          <a:bodyPr wrap="square" rtlCol="0">
            <a:spAutoFit/>
          </a:bodyPr>
          <a:lstStyle/>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kumimoji="0" lang="en-US" sz="1400" b="1" i="0" u="none" strike="noStrike" kern="1200" cap="none" spc="0" normalizeH="0" baseline="0" noProof="0" dirty="0">
                <a:ln>
                  <a:noFill/>
                </a:ln>
                <a:solidFill>
                  <a:schemeClr val="tx1"/>
                </a:solidFill>
                <a:effectLst/>
                <a:uLnTx/>
                <a:uFillTx/>
                <a:latin typeface="+mn-lt"/>
                <a:ea typeface="+mn-ea"/>
                <a:cs typeface="Arial"/>
              </a:rPr>
              <a:t>2</a:t>
            </a:r>
            <a:r>
              <a:rPr kumimoji="0" lang="en-US" sz="1400" b="1" i="0" u="none" strike="noStrike" kern="1200" cap="none" spc="0" normalizeH="0" baseline="30000" noProof="0" dirty="0">
                <a:ln>
                  <a:noFill/>
                </a:ln>
                <a:solidFill>
                  <a:schemeClr val="tx1"/>
                </a:solidFill>
                <a:effectLst/>
                <a:uLnTx/>
                <a:uFillTx/>
                <a:latin typeface="+mn-lt"/>
                <a:ea typeface="+mn-ea"/>
                <a:cs typeface="Arial"/>
              </a:rPr>
              <a:t>nd</a:t>
            </a:r>
            <a:r>
              <a:rPr kumimoji="0" lang="en-US" sz="1400" b="1" i="0" u="none" strike="noStrike" kern="1200" cap="none" spc="0" normalizeH="0" baseline="0" noProof="0" dirty="0">
                <a:ln>
                  <a:noFill/>
                </a:ln>
                <a:solidFill>
                  <a:schemeClr val="tx1"/>
                </a:solidFill>
                <a:effectLst/>
                <a:uLnTx/>
                <a:uFillTx/>
                <a:latin typeface="+mn-lt"/>
                <a:ea typeface="+mn-ea"/>
                <a:cs typeface="Arial"/>
              </a:rPr>
              <a:t> round of interviews*</a:t>
            </a:r>
          </a:p>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kumimoji="0" lang="en-US" sz="1400" b="0" i="0" u="none" strike="noStrike" kern="1200" cap="none" spc="0" normalizeH="0" baseline="0" noProof="0" dirty="0">
                <a:ln>
                  <a:noFill/>
                </a:ln>
                <a:solidFill>
                  <a:schemeClr val="tx1"/>
                </a:solidFill>
                <a:effectLst/>
                <a:uLnTx/>
                <a:uFillTx/>
                <a:latin typeface="+mn-lt"/>
                <a:ea typeface="+mn-ea"/>
                <a:cs typeface="Arial"/>
              </a:rPr>
              <a:t>Conducted </a:t>
            </a:r>
            <a:r>
              <a:rPr kumimoji="0" lang="en-US" sz="1400" i="0" u="none" strike="noStrike" kern="1200" cap="none" spc="0" normalizeH="0" baseline="0" noProof="0" dirty="0">
                <a:ln>
                  <a:noFill/>
                </a:ln>
                <a:effectLst/>
                <a:uLnTx/>
                <a:uFillTx/>
                <a:latin typeface="+mn-lt"/>
                <a:ea typeface="+mn-ea"/>
                <a:cs typeface="Arial"/>
              </a:rPr>
              <a:t>phone interviews with </a:t>
            </a:r>
            <a:r>
              <a:rPr kumimoji="0" lang="en-US" sz="1400" b="1" i="0" u="none" strike="noStrike" kern="1200" cap="none" spc="0" normalizeH="0" baseline="0" noProof="0" dirty="0">
                <a:ln>
                  <a:noFill/>
                </a:ln>
                <a:solidFill>
                  <a:schemeClr val="tx2"/>
                </a:solidFill>
                <a:effectLst/>
                <a:uLnTx/>
                <a:uFillTx/>
                <a:latin typeface="+mn-lt"/>
                <a:ea typeface="+mn-ea"/>
                <a:cs typeface="Arial"/>
              </a:rPr>
              <a:t>20 leaders</a:t>
            </a:r>
            <a:r>
              <a:rPr lang="en-US" sz="1400" b="1" dirty="0">
                <a:solidFill>
                  <a:schemeClr val="tx2"/>
                </a:solidFill>
                <a:cs typeface="Arial"/>
              </a:rPr>
              <a:t> </a:t>
            </a:r>
            <a:r>
              <a:rPr kumimoji="0" lang="en-US" sz="1400" i="0" u="none" strike="noStrike" kern="1200" cap="none" spc="0" normalizeH="0" baseline="0" noProof="0" dirty="0">
                <a:ln>
                  <a:noFill/>
                </a:ln>
                <a:effectLst/>
                <a:uLnTx/>
                <a:uFillTx/>
                <a:latin typeface="+mn-lt"/>
                <a:ea typeface="+mn-ea"/>
                <a:cs typeface="Arial"/>
              </a:rPr>
              <a:t>to explore critical needs and opportunities in the field that emerged in our preliminary research </a:t>
            </a:r>
            <a:endParaRPr kumimoji="0" lang="en-US" sz="1400" i="0" u="none" strike="noStrike" kern="1200" cap="none" spc="0" normalizeH="0" noProof="0" dirty="0">
              <a:ln>
                <a:noFill/>
              </a:ln>
              <a:effectLst/>
              <a:uLnTx/>
              <a:uFillTx/>
              <a:latin typeface="+mn-lt"/>
              <a:ea typeface="+mn-ea"/>
              <a:cs typeface="Arial"/>
            </a:endParaRPr>
          </a:p>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endParaRPr lang="en-US" sz="1400" baseline="0" dirty="0">
              <a:cs typeface="Arial"/>
            </a:endParaRPr>
          </a:p>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kumimoji="0" lang="en-US" sz="1400" b="1" i="0" u="none" strike="noStrike" kern="1200" cap="none" spc="0" normalizeH="0" noProof="0" dirty="0">
                <a:ln>
                  <a:noFill/>
                </a:ln>
                <a:solidFill>
                  <a:schemeClr val="tx1"/>
                </a:solidFill>
                <a:effectLst/>
                <a:uLnTx/>
                <a:uFillTx/>
                <a:latin typeface="+mn-lt"/>
                <a:ea typeface="+mn-ea"/>
                <a:cs typeface="Arial"/>
              </a:rPr>
              <a:t>Targeted desk research</a:t>
            </a:r>
          </a:p>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lang="en-US" sz="1400" noProof="0" dirty="0">
                <a:cs typeface="Arial"/>
              </a:rPr>
              <a:t>Reviewed </a:t>
            </a:r>
            <a:r>
              <a:rPr lang="en-US" sz="1400" b="1" noProof="0" dirty="0">
                <a:solidFill>
                  <a:schemeClr val="tx2"/>
                </a:solidFill>
                <a:cs typeface="Arial"/>
              </a:rPr>
              <a:t>additional materials in key issue areas </a:t>
            </a:r>
            <a:r>
              <a:rPr lang="en-US" sz="1400" noProof="0" dirty="0">
                <a:cs typeface="Arial"/>
              </a:rPr>
              <a:t>discussed with interviewees </a:t>
            </a:r>
            <a:endParaRPr kumimoji="0" lang="en-US" sz="1400" b="0" i="0" u="none" strike="noStrike" kern="1200" cap="none" spc="0" normalizeH="0" baseline="0" noProof="0" dirty="0">
              <a:ln>
                <a:noFill/>
              </a:ln>
              <a:solidFill>
                <a:schemeClr val="tx1"/>
              </a:solidFill>
              <a:effectLst/>
              <a:uLnTx/>
              <a:uFillTx/>
              <a:latin typeface="+mn-lt"/>
              <a:ea typeface="+mn-ea"/>
              <a:cs typeface="Arial"/>
            </a:endParaRPr>
          </a:p>
        </p:txBody>
      </p:sp>
      <p:sp>
        <p:nvSpPr>
          <p:cNvPr id="13" name="TextBox 12">
            <a:extLst>
              <a:ext uri="{FF2B5EF4-FFF2-40B4-BE49-F238E27FC236}">
                <a16:creationId xmlns:a16="http://schemas.microsoft.com/office/drawing/2014/main" id="{015FB9DA-CAD0-4300-BF48-196CDF43147B}"/>
              </a:ext>
            </a:extLst>
          </p:cNvPr>
          <p:cNvSpPr txBox="1"/>
          <p:nvPr/>
        </p:nvSpPr>
        <p:spPr>
          <a:xfrm>
            <a:off x="6248399" y="2719406"/>
            <a:ext cx="2514599" cy="1643527"/>
          </a:xfrm>
          <a:prstGeom prst="rect">
            <a:avLst/>
          </a:prstGeom>
          <a:noFill/>
        </p:spPr>
        <p:txBody>
          <a:bodyPr wrap="square" rtlCol="0">
            <a:spAutoFit/>
          </a:bodyPr>
          <a:lstStyle/>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kumimoji="0" lang="en-US" sz="1400" b="1" i="0" u="none" strike="noStrike" kern="1200" cap="none" spc="0" normalizeH="0" baseline="0" noProof="0" dirty="0">
                <a:ln>
                  <a:noFill/>
                </a:ln>
                <a:solidFill>
                  <a:schemeClr val="tx1"/>
                </a:solidFill>
                <a:effectLst/>
                <a:uLnTx/>
                <a:uFillTx/>
                <a:latin typeface="+mn-lt"/>
                <a:ea typeface="+mn-ea"/>
                <a:cs typeface="Arial"/>
              </a:rPr>
              <a:t>Analysis</a:t>
            </a:r>
            <a:r>
              <a:rPr kumimoji="0" lang="en-US" sz="1400" b="1" i="0" u="none" strike="noStrike" kern="1200" cap="none" spc="0" normalizeH="0" noProof="0" dirty="0">
                <a:ln>
                  <a:noFill/>
                </a:ln>
                <a:solidFill>
                  <a:schemeClr val="tx1"/>
                </a:solidFill>
                <a:effectLst/>
                <a:uLnTx/>
                <a:uFillTx/>
                <a:latin typeface="+mn-lt"/>
                <a:ea typeface="+mn-ea"/>
                <a:cs typeface="Arial"/>
              </a:rPr>
              <a:t> of findings and recommendations</a:t>
            </a:r>
          </a:p>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lang="en-US" sz="1400" dirty="0">
                <a:cs typeface="Arial"/>
              </a:rPr>
              <a:t>Synthesized findings and developed </a:t>
            </a:r>
            <a:r>
              <a:rPr lang="en-US" sz="1400" b="1" dirty="0">
                <a:solidFill>
                  <a:schemeClr val="tx2"/>
                </a:solidFill>
                <a:cs typeface="Arial"/>
              </a:rPr>
              <a:t>recommendations for philanthropy </a:t>
            </a:r>
            <a:r>
              <a:rPr lang="en-US" sz="1400" dirty="0">
                <a:cs typeface="Arial"/>
              </a:rPr>
              <a:t>to take action to strengthen the field for improved DLL/EL outcomes </a:t>
            </a:r>
          </a:p>
        </p:txBody>
      </p:sp>
      <p:sp>
        <p:nvSpPr>
          <p:cNvPr id="15" name="TextBox 14">
            <a:extLst>
              <a:ext uri="{FF2B5EF4-FFF2-40B4-BE49-F238E27FC236}">
                <a16:creationId xmlns:a16="http://schemas.microsoft.com/office/drawing/2014/main" id="{5572382C-D748-4FA5-9AC6-25911C420313}"/>
              </a:ext>
            </a:extLst>
          </p:cNvPr>
          <p:cNvSpPr txBox="1"/>
          <p:nvPr/>
        </p:nvSpPr>
        <p:spPr>
          <a:xfrm>
            <a:off x="2133600" y="6471349"/>
            <a:ext cx="6563639" cy="261610"/>
          </a:xfrm>
          <a:prstGeom prst="rect">
            <a:avLst/>
          </a:prstGeom>
          <a:noFill/>
        </p:spPr>
        <p:txBody>
          <a:bodyPr wrap="square" rtlCol="0">
            <a:spAutoFit/>
          </a:bodyPr>
          <a:lstStyle/>
          <a:p>
            <a:pPr marL="0" marR="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pPr>
            <a:r>
              <a:rPr lang="en-US" sz="1100" dirty="0">
                <a:cs typeface="Arial"/>
              </a:rPr>
              <a:t>* See the Appendix for a full list of interviewees.</a:t>
            </a:r>
            <a:endParaRPr kumimoji="0" lang="en-US" sz="1100" b="0" i="0" u="none" strike="noStrike" kern="1200" cap="none" spc="0" normalizeH="0" baseline="0" noProof="0" dirty="0">
              <a:ln>
                <a:noFill/>
              </a:ln>
              <a:solidFill>
                <a:schemeClr val="tx1"/>
              </a:solidFill>
              <a:effectLst/>
              <a:uLnTx/>
              <a:uFillTx/>
              <a:latin typeface="+mn-lt"/>
              <a:ea typeface="+mn-ea"/>
              <a:cs typeface="Arial"/>
            </a:endParaRPr>
          </a:p>
        </p:txBody>
      </p:sp>
      <p:sp>
        <p:nvSpPr>
          <p:cNvPr id="16" name="Rectangle 15">
            <a:extLst>
              <a:ext uri="{FF2B5EF4-FFF2-40B4-BE49-F238E27FC236}">
                <a16:creationId xmlns:a16="http://schemas.microsoft.com/office/drawing/2014/main" id="{A60D2A34-2FA5-437D-A47E-63218D198B21}"/>
              </a:ext>
            </a:extLst>
          </p:cNvPr>
          <p:cNvSpPr/>
          <p:nvPr/>
        </p:nvSpPr>
        <p:spPr>
          <a:xfrm>
            <a:off x="3304616" y="5453354"/>
            <a:ext cx="5458382" cy="967687"/>
          </a:xfrm>
          <a:prstGeom prst="rect">
            <a:avLst/>
          </a:prstGeom>
          <a:solidFill>
            <a:schemeClr val="bg1">
              <a:lumMod val="8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a:solidFill>
                  <a:schemeClr val="tx1"/>
                </a:solidFill>
              </a:rPr>
              <a:t>We are appreciative of the research recently produced by the </a:t>
            </a:r>
            <a:r>
              <a:rPr lang="en-US" sz="1400" b="1" i="1" dirty="0">
                <a:solidFill>
                  <a:schemeClr val="tx1"/>
                </a:solidFill>
                <a:hlinkClick r:id="rId2"/>
              </a:rPr>
              <a:t>Getting Down to Facts II Project</a:t>
            </a:r>
            <a:r>
              <a:rPr lang="en-US" sz="1400" b="1" i="1" dirty="0">
                <a:solidFill>
                  <a:schemeClr val="tx1"/>
                </a:solidFill>
              </a:rPr>
              <a:t>, </a:t>
            </a:r>
            <a:r>
              <a:rPr lang="en-US" sz="1400" i="1" dirty="0">
                <a:solidFill>
                  <a:schemeClr val="tx1"/>
                </a:solidFill>
              </a:rPr>
              <a:t>and the invaluable local context and ECE expertise provided by our collaborator </a:t>
            </a:r>
            <a:r>
              <a:rPr lang="en-US" sz="1400" b="1" i="1" dirty="0">
                <a:solidFill>
                  <a:schemeClr val="tx1"/>
                </a:solidFill>
              </a:rPr>
              <a:t>Araceli Sandoval-Gonzalez, </a:t>
            </a:r>
            <a:r>
              <a:rPr lang="en-US" sz="1400" i="1" dirty="0">
                <a:solidFill>
                  <a:schemeClr val="tx1"/>
                </a:solidFill>
              </a:rPr>
              <a:t>which substantively informed our findings in this report. </a:t>
            </a:r>
          </a:p>
        </p:txBody>
      </p:sp>
    </p:spTree>
    <p:extLst>
      <p:ext uri="{BB962C8B-B14F-4D97-AF65-F5344CB8AC3E}">
        <p14:creationId xmlns:p14="http://schemas.microsoft.com/office/powerpoint/2010/main" val="35726924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FAE7E91-6FA9-4B07-AA0C-2367304FE556}"/>
              </a:ext>
            </a:extLst>
          </p:cNvPr>
          <p:cNvGraphicFramePr>
            <a:graphicFrameLocks noGrp="1"/>
          </p:cNvGraphicFramePr>
          <p:nvPr>
            <p:extLst>
              <p:ext uri="{D42A27DB-BD31-4B8C-83A1-F6EECF244321}">
                <p14:modId xmlns:p14="http://schemas.microsoft.com/office/powerpoint/2010/main" val="3301508054"/>
              </p:ext>
            </p:extLst>
          </p:nvPr>
        </p:nvGraphicFramePr>
        <p:xfrm>
          <a:off x="259976" y="1101954"/>
          <a:ext cx="8624048" cy="5690539"/>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379272">
                <a:tc>
                  <a:txBody>
                    <a:bodyPr/>
                    <a:lstStyle/>
                    <a:p>
                      <a:pPr marL="0" indent="0">
                        <a:spcAft>
                          <a:spcPts val="600"/>
                        </a:spcAft>
                        <a:buFont typeface="Wingdings" panose="05000000000000000000" pitchFamily="2" charset="2"/>
                        <a:buNone/>
                      </a:pPr>
                      <a:r>
                        <a:rPr lang="en-US" sz="1600" b="1" dirty="0">
                          <a:solidFill>
                            <a:schemeClr val="bg1"/>
                          </a:solidFill>
                        </a:rPr>
                        <a:t>BACKGROUND: There are four minimum state-mandated</a:t>
                      </a:r>
                      <a:r>
                        <a:rPr lang="en-US" sz="1600" b="1" baseline="0" dirty="0">
                          <a:solidFill>
                            <a:schemeClr val="bg1"/>
                          </a:solidFill>
                        </a:rPr>
                        <a:t> criteria for reclassification, but districts have autonomy to identify additional criteria and establish their own bars for reclassification</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04586240"/>
                  </a:ext>
                </a:extLst>
              </a:tr>
              <a:tr h="1606219">
                <a:tc>
                  <a:txBody>
                    <a:bodyPr/>
                    <a:lstStyle/>
                    <a:p>
                      <a:pPr marL="285750" indent="-285750">
                        <a:spcAft>
                          <a:spcPts val="600"/>
                        </a:spcAft>
                        <a:buClr>
                          <a:schemeClr val="accent4"/>
                        </a:buClr>
                        <a:buFont typeface="Wingdings" panose="05000000000000000000" pitchFamily="2" charset="2"/>
                        <a:buChar char="§"/>
                      </a:pPr>
                      <a:r>
                        <a:rPr lang="en-US" sz="1400" b="1" dirty="0"/>
                        <a:t>Establishes four</a:t>
                      </a:r>
                      <a:r>
                        <a:rPr lang="en-US" sz="1400" b="1" baseline="0" dirty="0"/>
                        <a:t> </a:t>
                      </a:r>
                      <a:r>
                        <a:rPr lang="en-US" sz="1400" b="1" dirty="0"/>
                        <a:t>state-mandated minimum criteria for reclassification: </a:t>
                      </a:r>
                      <a:r>
                        <a:rPr lang="en-US" sz="1400" b="0" dirty="0"/>
                        <a:t>Includes performance on</a:t>
                      </a:r>
                      <a:r>
                        <a:rPr lang="en-US" sz="1400" b="0" baseline="0" dirty="0"/>
                        <a:t> </a:t>
                      </a:r>
                      <a:r>
                        <a:rPr lang="en-US" sz="1400" b="0" dirty="0"/>
                        <a:t>English proficiency</a:t>
                      </a:r>
                      <a:r>
                        <a:rPr lang="en-US" sz="1400" b="0" baseline="0" dirty="0"/>
                        <a:t> and English language arts assessments, teacher evaluation, and parental opinion and consultation</a:t>
                      </a:r>
                    </a:p>
                    <a:p>
                      <a:pPr marL="285750" indent="-285750">
                        <a:spcAft>
                          <a:spcPts val="600"/>
                        </a:spcAft>
                        <a:buClr>
                          <a:schemeClr val="accent4"/>
                        </a:buClr>
                        <a:buFont typeface="Wingdings" panose="05000000000000000000" pitchFamily="2" charset="2"/>
                        <a:buChar char="§"/>
                      </a:pPr>
                      <a:r>
                        <a:rPr lang="en-US" sz="1400" b="1" baseline="0" dirty="0"/>
                        <a:t>Allows districts to adopt additional criteria and set their own thresholds: </a:t>
                      </a:r>
                      <a:r>
                        <a:rPr lang="en-US" sz="1400" b="0" dirty="0"/>
                        <a:t>Gives </a:t>
                      </a:r>
                      <a:r>
                        <a:rPr lang="en-US" sz="1400" b="0" baseline="0" dirty="0"/>
                        <a:t>districts authority to add their own local reclassification criteria beyond the minimum requirements set by the state</a:t>
                      </a:r>
                    </a:p>
                    <a:p>
                      <a:pPr marL="285750" indent="-285750">
                        <a:spcAft>
                          <a:spcPts val="600"/>
                        </a:spcAft>
                        <a:buClr>
                          <a:schemeClr val="accent4"/>
                        </a:buClr>
                        <a:buFont typeface="Wingdings" panose="05000000000000000000" pitchFamily="2" charset="2"/>
                        <a:buChar char="§"/>
                      </a:pPr>
                      <a:r>
                        <a:rPr lang="en-US" sz="1400" b="1" baseline="0" dirty="0"/>
                        <a:t>Will use new English proficiency assessment starting in 2018–19: </a:t>
                      </a:r>
                      <a:r>
                        <a:rPr lang="en-US" sz="1400" b="0" baseline="0" dirty="0"/>
                        <a:t>Districts will consider scores on the new English Language Proficiency Assessments for California (ELPAC) in reclassification decisions moving forward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23007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KEY IMPLICATIONS: Due to the high</a:t>
                      </a:r>
                      <a:r>
                        <a:rPr lang="en-US" sz="1600" b="1" baseline="0" dirty="0">
                          <a:solidFill>
                            <a:schemeClr val="bg1"/>
                          </a:solidFill>
                        </a:rPr>
                        <a:t> stakes for students, the state is currently revisiting its criteria</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3223807432"/>
                  </a:ext>
                </a:extLst>
              </a:tr>
              <a:tr h="1637436">
                <a:tc>
                  <a:txBody>
                    <a:bodyPr/>
                    <a:lstStyle/>
                    <a:p>
                      <a:pPr marL="285750" indent="-285750">
                        <a:spcAft>
                          <a:spcPts val="600"/>
                        </a:spcAft>
                        <a:buClr>
                          <a:schemeClr val="accent4"/>
                        </a:buClr>
                        <a:buFont typeface="Wingdings" panose="05000000000000000000" pitchFamily="2" charset="2"/>
                        <a:buChar char="§"/>
                      </a:pPr>
                      <a:r>
                        <a:rPr lang="en-US" sz="1400" b="1" dirty="0"/>
                        <a:t>Has</a:t>
                      </a:r>
                      <a:r>
                        <a:rPr lang="en-US" sz="1400" b="1" baseline="0" dirty="0"/>
                        <a:t> significant impact on educational outcomes of ELs</a:t>
                      </a:r>
                      <a:r>
                        <a:rPr lang="en-US" sz="1400" b="1" dirty="0"/>
                        <a:t>: </a:t>
                      </a:r>
                      <a:r>
                        <a:rPr lang="en-US" sz="1400" b="0" dirty="0"/>
                        <a:t>If ELs are</a:t>
                      </a:r>
                      <a:r>
                        <a:rPr lang="en-US" sz="1400" b="0" baseline="0" dirty="0"/>
                        <a:t> reclassified too early, they do not receive the additional language development supports they need to be successful; but if ELs are reclassified too late, their access to general education courses and curricular experiences appropriate for their level is severely limited</a:t>
                      </a:r>
                      <a:endParaRPr lang="en-US" sz="1400" b="0" dirty="0"/>
                    </a:p>
                    <a:p>
                      <a:pPr marL="285750" indent="-285750">
                        <a:spcAft>
                          <a:spcPts val="600"/>
                        </a:spcAft>
                        <a:buClr>
                          <a:schemeClr val="accent4"/>
                        </a:buClr>
                        <a:buFont typeface="Wingdings" panose="05000000000000000000" pitchFamily="2" charset="2"/>
                        <a:buChar char="§"/>
                      </a:pPr>
                      <a:r>
                        <a:rPr lang="en-US" sz="1400" b="1" dirty="0"/>
                        <a:t>Variability in reclassification criteria and thresholds: </a:t>
                      </a:r>
                      <a:r>
                        <a:rPr lang="en-US" sz="1400" b="0" baseline="0" dirty="0"/>
                        <a:t>Research shows there is widespread variation in reclassification criteria and thresholds used by districts across the state to reclassify their ELs</a:t>
                      </a:r>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Currently in the process of developing new reclassification criteria: </a:t>
                      </a:r>
                      <a:r>
                        <a:rPr lang="en-US" sz="1400" b="0" baseline="0" dirty="0"/>
                        <a:t>ESSA requires states to have one consistent policy for reclassification that applies to all of their districts; because current state policy lacks this consistency, policymakers have begun to revisit the criteria, engage stakeholders to gather input and create tools to establish greater consistency (e.g., standard protocols for teacher evaluation, and parental opinion and consultation)</a:t>
                      </a:r>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Creates need to continue to support former ELs even after they have exited EL status: </a:t>
                      </a:r>
                      <a:r>
                        <a:rPr lang="en-US" sz="1400" b="0" baseline="0" dirty="0"/>
                        <a:t>A thought leader observes, </a:t>
                      </a:r>
                      <a:r>
                        <a:rPr lang="en-US" sz="1400" b="0" i="1" baseline="0" dirty="0"/>
                        <a:t>“One of the absurdities [of reclassification] is that it leads you to believe that one day you’re an EL and the next day you are fluent. That never happens. Any child that is an EL is on a continuum somewhere.” </a:t>
                      </a:r>
                    </a:p>
                    <a:p>
                      <a:pPr marL="285750" indent="-285750">
                        <a:spcAft>
                          <a:spcPts val="600"/>
                        </a:spcAft>
                        <a:buClr>
                          <a:schemeClr val="accent4"/>
                        </a:buClr>
                        <a:buFont typeface="Wingdings" panose="05000000000000000000" pitchFamily="2" charset="2"/>
                        <a:buChar char="§"/>
                      </a:pP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8205292" cy="533401"/>
          </a:xfrm>
        </p:spPr>
        <p:txBody>
          <a:bodyPr/>
          <a:lstStyle/>
          <a:p>
            <a:r>
              <a:rPr lang="en-US" dirty="0"/>
              <a:t>Reclassification:</a:t>
            </a:r>
            <a:r>
              <a:rPr lang="en-US" b="0" dirty="0"/>
              <a:t> State’s four minimum criteria guide all reclassification decisions, but districts have local control</a:t>
            </a:r>
            <a:endParaRPr lang="en-US" dirty="0"/>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9" name="TextBox 8">
            <a:extLst>
              <a:ext uri="{FF2B5EF4-FFF2-40B4-BE49-F238E27FC236}">
                <a16:creationId xmlns:a16="http://schemas.microsoft.com/office/drawing/2014/main" id="{4908FA30-AAC9-4005-96DF-05EF8FF3A7B1}"/>
              </a:ext>
            </a:extLst>
          </p:cNvPr>
          <p:cNvSpPr txBox="1"/>
          <p:nvPr/>
        </p:nvSpPr>
        <p:spPr>
          <a:xfrm>
            <a:off x="2152650" y="6524178"/>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CDE (2019); Education First Interviews (2019); Santibañez and Umansky (2018).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39964445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77784E5-A045-40FA-BD64-041C6183D956}"/>
              </a:ext>
            </a:extLst>
          </p:cNvPr>
          <p:cNvGraphicFramePr>
            <a:graphicFrameLocks noGrp="1"/>
          </p:cNvGraphicFramePr>
          <p:nvPr>
            <p:extLst>
              <p:ext uri="{D42A27DB-BD31-4B8C-83A1-F6EECF244321}">
                <p14:modId xmlns:p14="http://schemas.microsoft.com/office/powerpoint/2010/main" val="1599272177"/>
              </p:ext>
            </p:extLst>
          </p:nvPr>
        </p:nvGraphicFramePr>
        <p:xfrm>
          <a:off x="259977" y="1103211"/>
          <a:ext cx="8624048" cy="3383280"/>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298221">
                <a:tc>
                  <a:txBody>
                    <a:bodyPr/>
                    <a:lstStyle/>
                    <a:p>
                      <a:pPr marL="0" indent="0">
                        <a:spcAft>
                          <a:spcPts val="600"/>
                        </a:spcAft>
                        <a:buFont typeface="Wingdings" panose="05000000000000000000" pitchFamily="2" charset="2"/>
                        <a:buNone/>
                      </a:pPr>
                      <a:r>
                        <a:rPr lang="en-US" sz="1600" b="1" dirty="0">
                          <a:solidFill>
                            <a:schemeClr val="bg1"/>
                          </a:solidFill>
                        </a:rPr>
                        <a:t>CHALLENGES: By allowing</a:t>
                      </a:r>
                      <a:r>
                        <a:rPr lang="en-US" sz="1600" b="1" baseline="0" dirty="0">
                          <a:solidFill>
                            <a:schemeClr val="bg1"/>
                          </a:solidFill>
                        </a:rPr>
                        <a:t> districts to set their own reclassification criteria, the state is letting each district define what it means to be an EL; academic criterion is keeping many ELs from reclassifying</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04586240"/>
                  </a:ext>
                </a:extLst>
              </a:tr>
              <a:tr h="2247666">
                <a:tc>
                  <a:txBody>
                    <a:bodyPr/>
                    <a:lstStyle/>
                    <a:p>
                      <a:pPr marL="285750" indent="-285750">
                        <a:spcAft>
                          <a:spcPts val="600"/>
                        </a:spcAft>
                        <a:buClr>
                          <a:schemeClr val="accent4"/>
                        </a:buClr>
                        <a:buFont typeface="Wingdings" panose="05000000000000000000" pitchFamily="2" charset="2"/>
                        <a:buChar char="§"/>
                      </a:pPr>
                      <a:r>
                        <a:rPr lang="en-US" sz="1400" b="1" dirty="0"/>
                        <a:t>High complexity</a:t>
                      </a:r>
                      <a:r>
                        <a:rPr lang="en-US" sz="1400" b="1" baseline="0" dirty="0"/>
                        <a:t> and inconsistency across districts</a:t>
                      </a:r>
                      <a:r>
                        <a:rPr lang="en-US" sz="1400" b="1" dirty="0"/>
                        <a:t>: </a:t>
                      </a:r>
                      <a:r>
                        <a:rPr lang="en-US" sz="1400" dirty="0"/>
                        <a:t>Santibañez and Umansky (2018)</a:t>
                      </a:r>
                      <a:r>
                        <a:rPr lang="en-US" sz="1400" baseline="0" dirty="0"/>
                        <a:t> stress that </a:t>
                      </a:r>
                      <a:r>
                        <a:rPr lang="en-US" sz="1400" i="1" baseline="0" dirty="0"/>
                        <a:t>“ELs benefit from clear, consistent and simplified reclassification policies and criteria”</a:t>
                      </a:r>
                      <a:r>
                        <a:rPr lang="en-US" sz="1400" baseline="0" dirty="0"/>
                        <a:t>; but the current reclassification policy calls for multiple criteria with an option for districts to add their own local criteria on top of state requirements. As a result, reclassification policies can vary significantly district by district, which makes district comparisons difficult</a:t>
                      </a:r>
                    </a:p>
                    <a:p>
                      <a:pPr marL="285750" indent="-285750">
                        <a:spcAft>
                          <a:spcPts val="600"/>
                        </a:spcAft>
                        <a:buClr>
                          <a:schemeClr val="accent4"/>
                        </a:buClr>
                        <a:buFont typeface="Wingdings" panose="05000000000000000000" pitchFamily="2" charset="2"/>
                        <a:buChar char="§"/>
                      </a:pPr>
                      <a:r>
                        <a:rPr lang="en-US" sz="1400" b="1" baseline="0" dirty="0"/>
                        <a:t>Criterion related to performance on English language arts assessment creating major barrier for ELs: </a:t>
                      </a:r>
                      <a:r>
                        <a:rPr lang="en-US" sz="1400" b="0" baseline="0" dirty="0"/>
                        <a:t>Nationally, more states are opting to reclassify students based only on English proficiency measures, but California considers a content assessment for reclassification as well. This creates a “catch-22”: To be reclassified and access general education courses, ELs need to achieve a certain level of performance on this content assessment; however, to meet this level of performance, ELs need access to core content instruction in general education courses </a:t>
                      </a:r>
                      <a:endParaRPr lang="en-US" sz="1400" b="1" baseline="0" dirty="0"/>
                    </a:p>
                    <a:p>
                      <a:pPr marL="285750" indent="-285750">
                        <a:spcAft>
                          <a:spcPts val="600"/>
                        </a:spcAft>
                        <a:buClr>
                          <a:schemeClr val="accent4"/>
                        </a:buClr>
                        <a:buFont typeface="Wingdings" panose="05000000000000000000" pitchFamily="2" charset="2"/>
                        <a:buChar char="§"/>
                      </a:pPr>
                      <a:r>
                        <a:rPr lang="en-US" sz="1400" b="1" baseline="0" dirty="0"/>
                        <a:t>Policy discussion on hold until ELPAC results come in: </a:t>
                      </a:r>
                      <a:r>
                        <a:rPr lang="en-US" sz="1400" b="0" baseline="0" dirty="0"/>
                        <a:t>Policymakers will use ELPAC results to renew discussion of reclassification cut scores, while advocates have expressed concern over premature reclassification. One policy leader notes, </a:t>
                      </a:r>
                      <a:r>
                        <a:rPr lang="en-US" sz="1400" b="0" i="1" baseline="0" dirty="0"/>
                        <a:t>“We need to know how the ELPAC cut scores are going to affect reclassification. That’s a must.”</a:t>
                      </a:r>
                      <a:endParaRPr lang="en-US" sz="1400" b="1" i="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7" y="201817"/>
            <a:ext cx="8186439" cy="533401"/>
          </a:xfrm>
        </p:spPr>
        <p:txBody>
          <a:bodyPr/>
          <a:lstStyle/>
          <a:p>
            <a:r>
              <a:rPr lang="en-US" dirty="0"/>
              <a:t>Reclassification: </a:t>
            </a:r>
            <a:r>
              <a:rPr lang="en-US" b="0" dirty="0"/>
              <a:t>Many agree that current policy is flawed, but limited data on reclassified students put reform on hold</a:t>
            </a:r>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9" name="Speech Bubble: Rectangle 8">
            <a:extLst>
              <a:ext uri="{FF2B5EF4-FFF2-40B4-BE49-F238E27FC236}">
                <a16:creationId xmlns:a16="http://schemas.microsoft.com/office/drawing/2014/main" id="{7568C51C-709A-4063-BF95-D889EDCC87D0}"/>
              </a:ext>
            </a:extLst>
          </p:cNvPr>
          <p:cNvSpPr/>
          <p:nvPr/>
        </p:nvSpPr>
        <p:spPr>
          <a:xfrm>
            <a:off x="259976" y="4564809"/>
            <a:ext cx="2515497" cy="877824"/>
          </a:xfrm>
          <a:prstGeom prst="wedgeRectCallout">
            <a:avLst>
              <a:gd name="adj1" fmla="val -28753"/>
              <a:gd name="adj2" fmla="val -5502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whole premise of reclassification is based on an </a:t>
            </a:r>
            <a:r>
              <a:rPr kumimoji="0" lang="en-US" sz="1400" b="1" i="1" u="none" strike="noStrike" kern="1200" cap="none" spc="0" normalizeH="0" baseline="0" noProof="0" dirty="0">
                <a:ln>
                  <a:noFill/>
                </a:ln>
                <a:solidFill>
                  <a:srgbClr val="56585C"/>
                </a:solidFill>
                <a:effectLst/>
                <a:uLnTx/>
                <a:uFillTx/>
                <a:latin typeface="Calibri"/>
                <a:ea typeface="+mn-ea"/>
                <a:cs typeface="+mn-cs"/>
              </a:rPr>
              <a:t>English-only mindset</a:t>
            </a:r>
            <a:r>
              <a:rPr kumimoji="0" lang="en-US" sz="1400" b="0" i="1" u="none" strike="noStrike" kern="1200" cap="none" spc="0" normalizeH="0" baseline="0" noProof="0" dirty="0">
                <a:ln>
                  <a:noFill/>
                </a:ln>
                <a:solidFill>
                  <a:srgbClr val="56585C"/>
                </a:solidFill>
                <a:effectLst/>
                <a:uLnTx/>
                <a:uFillTx/>
                <a:latin typeface="Calibri"/>
                <a:ea typeface="+mn-ea"/>
                <a:cs typeface="+mn-cs"/>
              </a:rPr>
              <a:t>. That is problematic.”—</a:t>
            </a:r>
            <a:r>
              <a:rPr kumimoji="0" lang="en-US" sz="1400" b="0" i="0" u="none" strike="noStrike" kern="1200" cap="none" spc="0" normalizeH="0" baseline="0" noProof="0" dirty="0">
                <a:ln>
                  <a:noFill/>
                </a:ln>
                <a:solidFill>
                  <a:srgbClr val="56585C"/>
                </a:solidFill>
                <a:effectLst/>
                <a:uLnTx/>
                <a:uFillTx/>
                <a:latin typeface="Calibri"/>
                <a:ea typeface="+mn-ea"/>
                <a:cs typeface="+mn-cs"/>
              </a:rPr>
              <a:t>Thought Leader </a:t>
            </a:r>
          </a:p>
        </p:txBody>
      </p:sp>
      <p:sp>
        <p:nvSpPr>
          <p:cNvPr id="11" name="Speech Bubble: Rectangle 10">
            <a:extLst>
              <a:ext uri="{FF2B5EF4-FFF2-40B4-BE49-F238E27FC236}">
                <a16:creationId xmlns:a16="http://schemas.microsoft.com/office/drawing/2014/main" id="{C9474C78-500D-4653-BC2E-D85D480B6B7B}"/>
              </a:ext>
            </a:extLst>
          </p:cNvPr>
          <p:cNvSpPr/>
          <p:nvPr/>
        </p:nvSpPr>
        <p:spPr>
          <a:xfrm>
            <a:off x="259977" y="5587694"/>
            <a:ext cx="4401674" cy="879146"/>
          </a:xfrm>
          <a:prstGeom prst="wedgeRectCallout">
            <a:avLst>
              <a:gd name="adj1" fmla="val 24052"/>
              <a:gd name="adj2" fmla="val 60664"/>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Nobody believes the way we do [reclassification] now is good. </a:t>
            </a:r>
            <a:r>
              <a:rPr kumimoji="0" lang="en-US" sz="1400" b="0" i="1" u="none" strike="noStrike" kern="1200" cap="none" spc="0" normalizeH="0" baseline="0" noProof="0" dirty="0">
                <a:ln>
                  <a:noFill/>
                </a:ln>
                <a:solidFill>
                  <a:srgbClr val="56585C"/>
                </a:solidFill>
                <a:effectLst/>
                <a:uLnTx/>
                <a:uFillTx/>
                <a:latin typeface="Calibri"/>
                <a:ea typeface="+mn-ea"/>
                <a:cs typeface="+mn-cs"/>
              </a:rPr>
              <a:t>Right now, you have a </a:t>
            </a:r>
            <a:r>
              <a:rPr kumimoji="0" lang="en-US" sz="1400" b="1" i="1" u="none" strike="noStrike" kern="1200" cap="none" spc="0" normalizeH="0" baseline="0" noProof="0" dirty="0">
                <a:ln>
                  <a:noFill/>
                </a:ln>
                <a:solidFill>
                  <a:srgbClr val="56585C"/>
                </a:solidFill>
                <a:effectLst/>
                <a:uLnTx/>
                <a:uFillTx/>
                <a:latin typeface="Calibri"/>
                <a:ea typeface="+mn-ea"/>
                <a:cs typeface="+mn-cs"/>
              </a:rPr>
              <a:t>different definition of EL in every district</a:t>
            </a:r>
            <a:r>
              <a:rPr kumimoji="0" lang="en-US" sz="1400" b="0" i="1" u="none" strike="noStrike" kern="1200" cap="none" spc="0" normalizeH="0" baseline="0" noProof="0" dirty="0">
                <a:ln>
                  <a:noFill/>
                </a:ln>
                <a:solidFill>
                  <a:srgbClr val="56585C"/>
                </a:solidFill>
                <a:effectLst/>
                <a:uLnTx/>
                <a:uFillTx/>
                <a:latin typeface="Calibri"/>
                <a:ea typeface="+mn-ea"/>
                <a:cs typeface="+mn-cs"/>
              </a:rPr>
              <a:t>. That doesn’t make any sense. [And it] </a:t>
            </a:r>
            <a:r>
              <a:rPr kumimoji="0" lang="en-US" sz="1400" b="1" i="1" u="none" strike="noStrike" kern="1200" cap="none" spc="0" normalizeH="0" baseline="0" noProof="0" dirty="0">
                <a:ln>
                  <a:noFill/>
                </a:ln>
                <a:solidFill>
                  <a:srgbClr val="56585C"/>
                </a:solidFill>
                <a:effectLst/>
                <a:uLnTx/>
                <a:uFillTx/>
                <a:latin typeface="Calibri"/>
                <a:ea typeface="+mn-ea"/>
                <a:cs typeface="+mn-cs"/>
              </a:rPr>
              <a:t>undermines our accountability metric</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8" name="Speech Bubble: Rectangle 8">
            <a:extLst>
              <a:ext uri="{FF2B5EF4-FFF2-40B4-BE49-F238E27FC236}">
                <a16:creationId xmlns:a16="http://schemas.microsoft.com/office/drawing/2014/main" id="{7568C51C-709A-4063-BF95-D889EDCC87D0}"/>
              </a:ext>
            </a:extLst>
          </p:cNvPr>
          <p:cNvSpPr/>
          <p:nvPr/>
        </p:nvSpPr>
        <p:spPr>
          <a:xfrm>
            <a:off x="2862470" y="4564809"/>
            <a:ext cx="6021555" cy="877824"/>
          </a:xfrm>
          <a:prstGeom prst="wedgeRectCallout">
            <a:avLst>
              <a:gd name="adj1" fmla="val 51667"/>
              <a:gd name="adj2" fmla="val -64898"/>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“[There’s] a lot of work to do around reclassification. ESSA brought in new requirements that have not been fully implemented. </a:t>
            </a:r>
            <a:r>
              <a:rPr kumimoji="0" lang="en-US" sz="1400" b="1" i="1" u="none" strike="noStrike" kern="1200" cap="none" spc="0" normalizeH="0" baseline="0" noProof="0" dirty="0">
                <a:ln>
                  <a:noFill/>
                </a:ln>
                <a:solidFill>
                  <a:srgbClr val="56585C"/>
                </a:solidFill>
                <a:effectLst/>
                <a:uLnTx/>
                <a:uFillTx/>
                <a:latin typeface="Calibri"/>
                <a:ea typeface="+mn-ea"/>
                <a:cs typeface="+mn-cs"/>
              </a:rPr>
              <a:t>ELs have unequal access to college and career course offerings because they haven’t been reclassified</a:t>
            </a:r>
            <a:r>
              <a:rPr kumimoji="0" lang="en-US" sz="1400" b="0" i="1" u="none" strike="noStrike" kern="1200" cap="none" spc="0" normalizeH="0" baseline="0" noProof="0" dirty="0">
                <a:ln>
                  <a:noFill/>
                </a:ln>
                <a:solidFill>
                  <a:srgbClr val="56585C"/>
                </a:solidFill>
                <a:effectLst/>
                <a:uLnTx/>
                <a:uFillTx/>
                <a:latin typeface="Calibri"/>
                <a:ea typeface="+mn-ea"/>
                <a:cs typeface="+mn-cs"/>
              </a:rPr>
              <a:t>. [There’s] </a:t>
            </a:r>
            <a:r>
              <a:rPr kumimoji="0" lang="en-US" sz="1400" b="1" i="1" u="none" strike="noStrike" kern="1200" cap="none" spc="0" normalizeH="0" baseline="0" noProof="0" dirty="0">
                <a:ln>
                  <a:noFill/>
                </a:ln>
                <a:solidFill>
                  <a:srgbClr val="56585C"/>
                </a:solidFill>
                <a:effectLst/>
                <a:uLnTx/>
                <a:uFillTx/>
                <a:latin typeface="Calibri"/>
                <a:ea typeface="+mn-ea"/>
                <a:cs typeface="+mn-cs"/>
              </a:rPr>
              <a:t>wild variation in how districts reclassify</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Thought Leader</a:t>
            </a:r>
          </a:p>
        </p:txBody>
      </p:sp>
      <p:sp>
        <p:nvSpPr>
          <p:cNvPr id="10" name="Speech Bubble: Rectangle 8">
            <a:extLst>
              <a:ext uri="{FF2B5EF4-FFF2-40B4-BE49-F238E27FC236}">
                <a16:creationId xmlns:a16="http://schemas.microsoft.com/office/drawing/2014/main" id="{7568C51C-709A-4063-BF95-D889EDCC87D0}"/>
              </a:ext>
            </a:extLst>
          </p:cNvPr>
          <p:cNvSpPr/>
          <p:nvPr/>
        </p:nvSpPr>
        <p:spPr>
          <a:xfrm>
            <a:off x="4829175" y="5553560"/>
            <a:ext cx="3962400" cy="879146"/>
          </a:xfrm>
          <a:prstGeom prst="wedgeRectCallout">
            <a:avLst>
              <a:gd name="adj1" fmla="val 54212"/>
              <a:gd name="adj2" fmla="val -1307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Reclassification is the biggest gap</a:t>
            </a:r>
            <a:r>
              <a:rPr kumimoji="0" lang="en-US" sz="1400" b="0" i="1" u="none" strike="noStrike" kern="1200" cap="none" spc="0" normalizeH="0" baseline="0" noProof="0" dirty="0">
                <a:ln>
                  <a:noFill/>
                </a:ln>
                <a:solidFill>
                  <a:srgbClr val="56585C"/>
                </a:solidFill>
                <a:effectLst/>
                <a:uLnTx/>
                <a:uFillTx/>
                <a:latin typeface="Calibri"/>
                <a:ea typeface="+mn-ea"/>
                <a:cs typeface="+mn-cs"/>
              </a:rPr>
              <a:t>. …We can’t really compare from district to district because everyone’s not reclassifying on the same criteria.”—</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4" name="TextBox 13">
            <a:extLst>
              <a:ext uri="{FF2B5EF4-FFF2-40B4-BE49-F238E27FC236}">
                <a16:creationId xmlns:a16="http://schemas.microsoft.com/office/drawing/2014/main" id="{4908FA30-AAC9-4005-96DF-05EF8FF3A7B1}"/>
              </a:ext>
            </a:extLst>
          </p:cNvPr>
          <p:cNvSpPr txBox="1"/>
          <p:nvPr/>
        </p:nvSpPr>
        <p:spPr>
          <a:xfrm>
            <a:off x="4404929" y="6531713"/>
            <a:ext cx="4383145" cy="149860"/>
          </a:xfrm>
          <a:prstGeom prst="rect">
            <a:avLst/>
          </a:prstGeom>
          <a:solidFill>
            <a:schemeClr val="bg1"/>
          </a:solid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Education First Interviews (2019). Santibañez and Umansky (2018).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20570441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FAE7E91-6FA9-4B07-AA0C-2367304FE556}"/>
              </a:ext>
            </a:extLst>
          </p:cNvPr>
          <p:cNvGraphicFramePr>
            <a:graphicFrameLocks noGrp="1"/>
          </p:cNvGraphicFramePr>
          <p:nvPr>
            <p:extLst>
              <p:ext uri="{D42A27DB-BD31-4B8C-83A1-F6EECF244321}">
                <p14:modId xmlns:p14="http://schemas.microsoft.com/office/powerpoint/2010/main" val="2035782465"/>
              </p:ext>
            </p:extLst>
          </p:nvPr>
        </p:nvGraphicFramePr>
        <p:xfrm>
          <a:off x="259976" y="1035279"/>
          <a:ext cx="8624048" cy="5464404"/>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379272">
                <a:tc>
                  <a:txBody>
                    <a:bodyPr/>
                    <a:lstStyle/>
                    <a:p>
                      <a:pPr marL="0" indent="0">
                        <a:spcAft>
                          <a:spcPts val="600"/>
                        </a:spcAft>
                        <a:buFont typeface="Wingdings" panose="05000000000000000000" pitchFamily="2" charset="2"/>
                        <a:buNone/>
                      </a:pPr>
                      <a:r>
                        <a:rPr lang="en-US" sz="1600" b="1" dirty="0">
                          <a:solidFill>
                            <a:schemeClr val="bg1"/>
                          </a:solidFill>
                        </a:rPr>
                        <a:t>BACKGROUND: There are explicit requirements related to teaching ELs for teachers earning their preliminary credential; but to earn the permanent credential, there is no such requirement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04586240"/>
                  </a:ext>
                </a:extLst>
              </a:tr>
              <a:tr h="3071724">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Establishes pathway to a permanent credential that include some focus on teaching ELs: </a:t>
                      </a:r>
                      <a:r>
                        <a:rPr lang="en-US" sz="1400" b="0" dirty="0"/>
                        <a:t>Two primary steps are:</a:t>
                      </a:r>
                    </a:p>
                    <a:p>
                      <a:pPr marL="548640" marR="0" lvl="1" indent="-285750" algn="l" defTabSz="457200" rtl="0" eaLnBrk="1" fontAlgn="auto" latinLnBrk="0" hangingPunct="1">
                        <a:lnSpc>
                          <a:spcPct val="100000"/>
                        </a:lnSpc>
                        <a:spcBef>
                          <a:spcPts val="0"/>
                        </a:spcBef>
                        <a:spcAft>
                          <a:spcPts val="0"/>
                        </a:spcAft>
                        <a:buClr>
                          <a:schemeClr val="accent4"/>
                        </a:buClr>
                        <a:buSzTx/>
                        <a:buFont typeface="Calibri" panose="020F0502020204030204" pitchFamily="34" charset="0"/>
                        <a:buChar char="+"/>
                        <a:tabLst/>
                        <a:defRPr/>
                      </a:pPr>
                      <a:r>
                        <a:rPr lang="en-US" sz="1400" b="1" dirty="0"/>
                        <a:t>Preliminary credential: </a:t>
                      </a:r>
                      <a:r>
                        <a:rPr lang="en-US" sz="1400" b="0" dirty="0"/>
                        <a:t>Requires coursework, supervised student teaching and proficiency in the Teaching Performance Assessments; aligned to the Teacher Performance Expectations (TPEs) state standards; mandates completion of coursework on “Developing English Language Skills, including Reading”</a:t>
                      </a:r>
                      <a:endParaRPr lang="en-US" sz="1400" b="1" baseline="0" dirty="0"/>
                    </a:p>
                    <a:p>
                      <a:pPr marL="548640" marR="0" lvl="1" indent="-285750" algn="l" defTabSz="457200" rtl="0" eaLnBrk="1" fontAlgn="auto" latinLnBrk="0" hangingPunct="1">
                        <a:lnSpc>
                          <a:spcPct val="100000"/>
                        </a:lnSpc>
                        <a:spcBef>
                          <a:spcPts val="0"/>
                        </a:spcBef>
                        <a:spcAft>
                          <a:spcPts val="600"/>
                        </a:spcAft>
                        <a:buClr>
                          <a:schemeClr val="accent4"/>
                        </a:buClr>
                        <a:buSzTx/>
                        <a:buFont typeface="Calibri" panose="020F0502020204030204" pitchFamily="34" charset="0"/>
                        <a:buChar char="+"/>
                        <a:tabLst/>
                        <a:defRPr/>
                      </a:pPr>
                      <a:r>
                        <a:rPr lang="en-US" sz="1400" b="1" baseline="0" dirty="0"/>
                        <a:t>Clear or permanent credential: </a:t>
                      </a:r>
                      <a:r>
                        <a:rPr lang="en-US" sz="1400" b="0" baseline="0" dirty="0"/>
                        <a:t>Typically consists of induction, a 2-year job-embedded mentoring and PD process offered by a district or teacher prep program; consistent with the California Standards for the Teaching Profession (CSTPs); guided by Individual Learning Plan, which identifies the teacher’s standards-aligned goals, action steps and target growth outcomes; process is highly teacher-driven and open-ended</a:t>
                      </a:r>
                      <a:endParaRPr lang="en-US" sz="1400" b="1" dirty="0"/>
                    </a:p>
                    <a:p>
                      <a:pPr marL="285750" indent="-285750">
                        <a:spcAft>
                          <a:spcPts val="600"/>
                        </a:spcAft>
                        <a:buClr>
                          <a:schemeClr val="accent4"/>
                        </a:buClr>
                        <a:buFont typeface="Wingdings" panose="05000000000000000000" pitchFamily="2" charset="2"/>
                        <a:buChar char="§"/>
                      </a:pPr>
                      <a:r>
                        <a:rPr lang="en-US" sz="1400" b="1" dirty="0"/>
                        <a:t>Embeds EL Authorization into preliminary credential: </a:t>
                      </a:r>
                      <a:r>
                        <a:rPr lang="en-US" sz="1400" b="0" dirty="0"/>
                        <a:t>Since 1999, requires that all state teacher prep programs address teaching ELs; as a result, earning a preliminary credential automatically comes with EL Authorization</a:t>
                      </a:r>
                    </a:p>
                    <a:p>
                      <a:pPr marL="285750" indent="-285750">
                        <a:spcAft>
                          <a:spcPts val="600"/>
                        </a:spcAft>
                        <a:buClr>
                          <a:schemeClr val="accent4"/>
                        </a:buClr>
                        <a:buFont typeface="Wingdings" panose="05000000000000000000" pitchFamily="2" charset="2"/>
                        <a:buChar char="§"/>
                      </a:pPr>
                      <a:r>
                        <a:rPr lang="en-US" sz="1400" b="1" dirty="0"/>
                        <a:t>Provides some guidance on ELs in clear credential, but there is no requirement:</a:t>
                      </a:r>
                      <a:r>
                        <a:rPr lang="en-US" sz="1400" b="0" dirty="0"/>
                        <a:t> Of the 38 elements in the CSTPs, only one explicitly mentions ELs (Element 3.6); when selecting their goals for the Individual Learning Plan, teachers and their mentors have the option to address any CSTP element, which may or may not focus on ELs</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23007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KEY IMPLICATIONS: New teachers are equipped with some training on supporting ELs through the early stages of the credentialing process, though this may not carry through into the later stages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223807432"/>
                  </a:ext>
                </a:extLst>
              </a:tr>
              <a:tr h="1230807">
                <a:tc>
                  <a:txBody>
                    <a:bodyPr/>
                    <a:lstStyle/>
                    <a:p>
                      <a:pPr marL="285750" indent="-285750">
                        <a:spcAft>
                          <a:spcPts val="600"/>
                        </a:spcAft>
                        <a:buClr>
                          <a:schemeClr val="accent4"/>
                        </a:buClr>
                        <a:buFont typeface="Wingdings" panose="05000000000000000000" pitchFamily="2" charset="2"/>
                        <a:buChar char="§"/>
                      </a:pPr>
                      <a:r>
                        <a:rPr lang="en-US" sz="1400" b="1" dirty="0"/>
                        <a:t>Calls for a systematic focus on ELs at the preliminary credential level: </a:t>
                      </a:r>
                      <a:r>
                        <a:rPr lang="en-US" sz="1400" b="0" dirty="0"/>
                        <a:t>Teacher prep programs must adhere to requirements, including those related to ELs, to maintain accreditation; researchers observe that programs take significant steps to satisfy requirements (e.g., efforts to place aspiring teachers in linguistically diverse schools)</a:t>
                      </a:r>
                      <a:endParaRPr lang="en-US" sz="1400" b="1" dirty="0"/>
                    </a:p>
                    <a:p>
                      <a:pPr marL="285750" indent="-285750">
                        <a:spcAft>
                          <a:spcPts val="600"/>
                        </a:spcAft>
                        <a:buClr>
                          <a:schemeClr val="accent4"/>
                        </a:buClr>
                        <a:buFont typeface="Wingdings" panose="05000000000000000000" pitchFamily="2" charset="2"/>
                        <a:buChar char="§"/>
                      </a:pPr>
                      <a:r>
                        <a:rPr lang="en-US" sz="1400" b="1" dirty="0"/>
                        <a:t>Emphasis on ELs in induction varies significantly:</a:t>
                      </a:r>
                      <a:r>
                        <a:rPr lang="en-US" sz="1400" b="0" dirty="0"/>
                        <a:t> Extent to which induction incorporates training on the unique needs of ELs depends on whether teachers and their mentors opt to include ELs in the Individual Learning Plan </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8205292" cy="533401"/>
          </a:xfrm>
        </p:spPr>
        <p:txBody>
          <a:bodyPr/>
          <a:lstStyle/>
          <a:p>
            <a:r>
              <a:rPr lang="en-US" dirty="0"/>
              <a:t>Teacher Credentialing:</a:t>
            </a:r>
            <a:r>
              <a:rPr lang="en-US" b="0" dirty="0"/>
              <a:t> Policy requires that all new teachers learn about working with ELs at the prelim. credential stage</a:t>
            </a:r>
            <a:endParaRPr lang="en-US" dirty="0"/>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9" name="TextBox 8">
            <a:extLst>
              <a:ext uri="{FF2B5EF4-FFF2-40B4-BE49-F238E27FC236}">
                <a16:creationId xmlns:a16="http://schemas.microsoft.com/office/drawing/2014/main" id="{4908FA30-AAC9-4005-96DF-05EF8FF3A7B1}"/>
              </a:ext>
            </a:extLst>
          </p:cNvPr>
          <p:cNvSpPr txBox="1"/>
          <p:nvPr/>
        </p:nvSpPr>
        <p:spPr>
          <a:xfrm>
            <a:off x="2152650" y="6524625"/>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BEL et al. (2018); CTC (n.d.); Education First Interviews (2019); Santibañez and Snyder (2018); Santibañez and Umansky (2018).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34820815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77784E5-A045-40FA-BD64-041C6183D956}"/>
              </a:ext>
            </a:extLst>
          </p:cNvPr>
          <p:cNvGraphicFramePr>
            <a:graphicFrameLocks noGrp="1"/>
          </p:cNvGraphicFramePr>
          <p:nvPr>
            <p:extLst>
              <p:ext uri="{D42A27DB-BD31-4B8C-83A1-F6EECF244321}">
                <p14:modId xmlns:p14="http://schemas.microsoft.com/office/powerpoint/2010/main" val="1011852476"/>
              </p:ext>
            </p:extLst>
          </p:nvPr>
        </p:nvGraphicFramePr>
        <p:xfrm>
          <a:off x="259976" y="1432244"/>
          <a:ext cx="8624048" cy="3113086"/>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0">
                <a:tc>
                  <a:txBody>
                    <a:bodyPr/>
                    <a:lstStyle/>
                    <a:p>
                      <a:pPr marL="0" indent="0">
                        <a:spcAft>
                          <a:spcPts val="600"/>
                        </a:spcAft>
                        <a:buFont typeface="Wingdings" panose="05000000000000000000" pitchFamily="2" charset="2"/>
                        <a:buNone/>
                      </a:pPr>
                      <a:r>
                        <a:rPr lang="en-US" sz="1600" b="1" dirty="0">
                          <a:solidFill>
                            <a:schemeClr val="bg1"/>
                          </a:solidFill>
                        </a:rPr>
                        <a:t>STRENGTHS: There is a set of expectations for teachers to get at least some experience on EL topics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04586240"/>
                  </a:ext>
                </a:extLst>
              </a:tr>
              <a:tr h="537526">
                <a:tc>
                  <a:txBody>
                    <a:bodyPr/>
                    <a:lstStyle/>
                    <a:p>
                      <a:pPr marL="285750" indent="-285750">
                        <a:spcAft>
                          <a:spcPts val="600"/>
                        </a:spcAft>
                        <a:buClr>
                          <a:schemeClr val="accent4"/>
                        </a:buClr>
                        <a:buFont typeface="Wingdings" panose="05000000000000000000" pitchFamily="2" charset="2"/>
                        <a:buChar char="§"/>
                      </a:pPr>
                      <a:r>
                        <a:rPr lang="en-US" sz="1400" b="1" dirty="0"/>
                        <a:t>Explicit emphasis through EL Authorization: </a:t>
                      </a:r>
                      <a:r>
                        <a:rPr lang="en-US" sz="1400" b="0" dirty="0"/>
                        <a:t>A thought leader notes, </a:t>
                      </a:r>
                      <a:r>
                        <a:rPr lang="en-US" sz="1400" b="0" i="1" dirty="0"/>
                        <a:t>“California in the last 15 years has changed teacher credentialing so that all teachers prepared in the state receive some training on how to teach ELs”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360524">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CHALLENGES: Many new teachers lack sufficient training and job-embedded support on ELs; and at the same time, the majority of ELs are often taught by the most inexperienced new teachers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3223807432"/>
                  </a:ext>
                </a:extLst>
              </a:tr>
              <a:tr h="1390884">
                <a:tc>
                  <a:txBody>
                    <a:bodyPr/>
                    <a:lstStyle/>
                    <a:p>
                      <a:pPr marL="285750" indent="-285750">
                        <a:spcAft>
                          <a:spcPts val="600"/>
                        </a:spcAft>
                        <a:buClr>
                          <a:schemeClr val="accent4"/>
                        </a:buClr>
                        <a:buFont typeface="Wingdings" panose="05000000000000000000" pitchFamily="2" charset="2"/>
                        <a:buChar char="§"/>
                      </a:pPr>
                      <a:r>
                        <a:rPr lang="en-US" sz="1400" b="1" dirty="0"/>
                        <a:t>Evidence suggests new teachers struggle to translate training into effective classroom practice: </a:t>
                      </a:r>
                      <a:r>
                        <a:rPr lang="en-US" sz="1400" b="0" dirty="0"/>
                        <a:t>While some state assessments to earn the preliminary credential do cover EL-specific topics, aspiring teachers can fail to pass the EL sub-sections and still pass the overall assessment and earn their credential. Also, research by Santibañez and Snyder (2018) shows that new teachers struggle to teach ELs, despite receiving teacher preparation training</a:t>
                      </a:r>
                    </a:p>
                    <a:p>
                      <a:pPr marL="285750" indent="-285750">
                        <a:spcAft>
                          <a:spcPts val="600"/>
                        </a:spcAft>
                        <a:buClr>
                          <a:schemeClr val="accent4"/>
                        </a:buClr>
                        <a:buFont typeface="Wingdings" panose="05000000000000000000" pitchFamily="2" charset="2"/>
                        <a:buChar char="§"/>
                      </a:pPr>
                      <a:r>
                        <a:rPr lang="en-US" sz="1400" b="1" dirty="0"/>
                        <a:t>ELs are more likely to be taught by teachers with one-year emergency permits: </a:t>
                      </a:r>
                      <a:r>
                        <a:rPr lang="en-US" sz="1400" b="0" dirty="0"/>
                        <a:t>These teachers have not completed the standard credentialing requirements, and thus have not met the policy expectations for training on ELs. High-poverty schools, where most ELs are enrolled, are two times more likely to have these teachers</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7941048" cy="533401"/>
          </a:xfrm>
        </p:spPr>
        <p:txBody>
          <a:bodyPr/>
          <a:lstStyle/>
          <a:p>
            <a:r>
              <a:rPr lang="en-US" dirty="0"/>
              <a:t>Teacher Credentialing:</a:t>
            </a:r>
            <a:r>
              <a:rPr lang="en-US" b="0" dirty="0"/>
              <a:t> The state’s policy expectations for EL-focused training are a solid start, even if flawed; but new teachers need more training to effectively educate ELs </a:t>
            </a:r>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1" name="Speech Bubble: Rectangle 10">
            <a:extLst>
              <a:ext uri="{FF2B5EF4-FFF2-40B4-BE49-F238E27FC236}">
                <a16:creationId xmlns:a16="http://schemas.microsoft.com/office/drawing/2014/main" id="{C9474C78-500D-4653-BC2E-D85D480B6B7B}"/>
              </a:ext>
            </a:extLst>
          </p:cNvPr>
          <p:cNvSpPr/>
          <p:nvPr/>
        </p:nvSpPr>
        <p:spPr>
          <a:xfrm>
            <a:off x="259975" y="5252907"/>
            <a:ext cx="8624048" cy="1204141"/>
          </a:xfrm>
          <a:prstGeom prst="wedgeRectCallout">
            <a:avLst>
              <a:gd name="adj1" fmla="val 23641"/>
              <a:gd name="adj2" fmla="val 5455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do have a teacher shortage…and a lack of bilingual educators who can do a bilingual program. We need to work on that, yes. </a:t>
            </a:r>
            <a:r>
              <a:rPr kumimoji="0" lang="en-US" sz="1400" b="1" i="1" u="none" strike="noStrike" kern="1200" cap="none" spc="0" normalizeH="0" baseline="0" noProof="0" dirty="0">
                <a:ln>
                  <a:noFill/>
                </a:ln>
                <a:solidFill>
                  <a:srgbClr val="56585C"/>
                </a:solidFill>
                <a:effectLst/>
                <a:uLnTx/>
                <a:uFillTx/>
                <a:latin typeface="Calibri"/>
                <a:ea typeface="+mn-ea"/>
                <a:cs typeface="+mn-cs"/>
              </a:rPr>
              <a:t>But more importantly, as we’re preparing our traditional classroom teachers, how are we preparing them for the classroom of today and tomorrow? Every teacher in our state is going to teach ELs. How are we preparing teachers to meet the needs of these kids? </a:t>
            </a:r>
            <a:r>
              <a:rPr kumimoji="0" lang="en-US" sz="1400" b="0" i="1" u="none" strike="noStrike" kern="1200" cap="none" spc="0" normalizeH="0" baseline="0" noProof="0" dirty="0">
                <a:ln>
                  <a:noFill/>
                </a:ln>
                <a:solidFill>
                  <a:srgbClr val="56585C"/>
                </a:solidFill>
                <a:effectLst/>
                <a:uLnTx/>
                <a:uFillTx/>
                <a:latin typeface="Calibri"/>
                <a:ea typeface="+mn-ea"/>
                <a:cs typeface="+mn-cs"/>
              </a:rPr>
              <a:t>That’s a shift that’s going to take some heavy movement on the teacher prep side [and] credentialing side. </a:t>
            </a:r>
            <a:r>
              <a:rPr kumimoji="0" lang="en-US" sz="1400" b="1" i="1" u="none" strike="noStrike" kern="1200" cap="none" spc="0" normalizeH="0" baseline="0" noProof="0" dirty="0">
                <a:ln>
                  <a:noFill/>
                </a:ln>
                <a:solidFill>
                  <a:srgbClr val="56585C"/>
                </a:solidFill>
                <a:effectLst/>
                <a:uLnTx/>
                <a:uFillTx/>
                <a:latin typeface="Calibri"/>
                <a:ea typeface="+mn-ea"/>
                <a:cs typeface="+mn-cs"/>
              </a:rPr>
              <a:t>As of today, there hasn’t been significant work in this area</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 name="Speech Bubble: Rectangle 8">
            <a:extLst>
              <a:ext uri="{FF2B5EF4-FFF2-40B4-BE49-F238E27FC236}">
                <a16:creationId xmlns:a16="http://schemas.microsoft.com/office/drawing/2014/main" id="{7568C51C-709A-4063-BF95-D889EDCC87D0}"/>
              </a:ext>
            </a:extLst>
          </p:cNvPr>
          <p:cNvSpPr/>
          <p:nvPr/>
        </p:nvSpPr>
        <p:spPr>
          <a:xfrm>
            <a:off x="3987800" y="4602481"/>
            <a:ext cx="4896223" cy="579118"/>
          </a:xfrm>
          <a:prstGeom prst="wedgeRectCallout">
            <a:avLst>
              <a:gd name="adj1" fmla="val -18336"/>
              <a:gd name="adj2" fmla="val 6035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Many teachers are coming…with no training, no practice teaching and sometimes no coursework</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Thought Leader</a:t>
            </a:r>
          </a:p>
        </p:txBody>
      </p:sp>
      <p:sp>
        <p:nvSpPr>
          <p:cNvPr id="14" name="Speech Bubble: Rectangle 13">
            <a:extLst>
              <a:ext uri="{FF2B5EF4-FFF2-40B4-BE49-F238E27FC236}">
                <a16:creationId xmlns:a16="http://schemas.microsoft.com/office/drawing/2014/main" id="{4C699107-961C-49E0-879D-C35F17F4898C}"/>
              </a:ext>
            </a:extLst>
          </p:cNvPr>
          <p:cNvSpPr/>
          <p:nvPr/>
        </p:nvSpPr>
        <p:spPr>
          <a:xfrm>
            <a:off x="259975" y="4602481"/>
            <a:ext cx="3435725" cy="579118"/>
          </a:xfrm>
          <a:prstGeom prst="wedgeRectCallout">
            <a:avLst>
              <a:gd name="adj1" fmla="val 22504"/>
              <a:gd name="adj2" fmla="val 5928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If we don’t have a trained work-force, we will have low-quality educators</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p>
        </p:txBody>
      </p:sp>
      <p:sp>
        <p:nvSpPr>
          <p:cNvPr id="16" name="TextBox 15">
            <a:extLst>
              <a:ext uri="{FF2B5EF4-FFF2-40B4-BE49-F238E27FC236}">
                <a16:creationId xmlns:a16="http://schemas.microsoft.com/office/drawing/2014/main" id="{AD46FBFD-8774-4DB1-95D6-2772D88A18A2}"/>
              </a:ext>
            </a:extLst>
          </p:cNvPr>
          <p:cNvSpPr txBox="1"/>
          <p:nvPr/>
        </p:nvSpPr>
        <p:spPr>
          <a:xfrm>
            <a:off x="2152650" y="6524625"/>
            <a:ext cx="6638925" cy="183962"/>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BEL et al. (2018); Santibañez and Snyder (2018); Santibañez and Umansky (2018).</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351001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FAE7E91-6FA9-4B07-AA0C-2367304FE556}"/>
              </a:ext>
            </a:extLst>
          </p:cNvPr>
          <p:cNvGraphicFramePr>
            <a:graphicFrameLocks noGrp="1"/>
          </p:cNvGraphicFramePr>
          <p:nvPr>
            <p:extLst>
              <p:ext uri="{D42A27DB-BD31-4B8C-83A1-F6EECF244321}">
                <p14:modId xmlns:p14="http://schemas.microsoft.com/office/powerpoint/2010/main" val="2547240081"/>
              </p:ext>
            </p:extLst>
          </p:nvPr>
        </p:nvGraphicFramePr>
        <p:xfrm>
          <a:off x="259976" y="1062198"/>
          <a:ext cx="8724536" cy="5604800"/>
        </p:xfrm>
        <a:graphic>
          <a:graphicData uri="http://schemas.openxmlformats.org/drawingml/2006/table">
            <a:tbl>
              <a:tblPr firstRow="1" bandRow="1">
                <a:tableStyleId>{5940675A-B579-460E-94D1-54222C63F5DA}</a:tableStyleId>
              </a:tblPr>
              <a:tblGrid>
                <a:gridCol w="8724536">
                  <a:extLst>
                    <a:ext uri="{9D8B030D-6E8A-4147-A177-3AD203B41FA5}">
                      <a16:colId xmlns:a16="http://schemas.microsoft.com/office/drawing/2014/main" val="3048219212"/>
                    </a:ext>
                  </a:extLst>
                </a:gridCol>
              </a:tblGrid>
              <a:tr h="557300">
                <a:tc>
                  <a:txBody>
                    <a:bodyPr/>
                    <a:lstStyle/>
                    <a:p>
                      <a:pPr marL="0" indent="0">
                        <a:spcAft>
                          <a:spcPts val="600"/>
                        </a:spcAft>
                        <a:buFont typeface="Wingdings" panose="05000000000000000000" pitchFamily="2" charset="2"/>
                        <a:buNone/>
                      </a:pPr>
                      <a:r>
                        <a:rPr lang="en-US" sz="1600" b="1" dirty="0">
                          <a:solidFill>
                            <a:schemeClr val="bg1"/>
                          </a:solidFill>
                        </a:rPr>
                        <a:t>BACKGROUND: Under the</a:t>
                      </a:r>
                      <a:r>
                        <a:rPr lang="en-US" sz="1600" b="1" baseline="0" dirty="0">
                          <a:solidFill>
                            <a:schemeClr val="bg1"/>
                          </a:solidFill>
                        </a:rPr>
                        <a:t> Every Student Succeeds Act of 2015, California implements a new accountability system to track the academic achievement of student subgroups, including ELs</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extLst>
                  <a:ext uri="{0D108BD9-81ED-4DB2-BD59-A6C34878D82A}">
                    <a16:rowId xmlns:a16="http://schemas.microsoft.com/office/drawing/2014/main" val="304586240"/>
                  </a:ext>
                </a:extLst>
              </a:tr>
              <a:tr h="3050482">
                <a:tc>
                  <a:txBody>
                    <a:bodyPr/>
                    <a:lstStyle/>
                    <a:p>
                      <a:pPr marL="285750" indent="-285750">
                        <a:spcAft>
                          <a:spcPts val="600"/>
                        </a:spcAft>
                        <a:buClr>
                          <a:schemeClr val="accent4"/>
                        </a:buClr>
                        <a:buFont typeface="Wingdings" panose="05000000000000000000" pitchFamily="2" charset="2"/>
                        <a:buChar char="§"/>
                      </a:pPr>
                      <a:r>
                        <a:rPr lang="en-US" sz="1400" b="1" dirty="0"/>
                        <a:t>Implements</a:t>
                      </a:r>
                      <a:r>
                        <a:rPr lang="en-US" sz="1400" b="1" baseline="0" dirty="0"/>
                        <a:t> state plan under ESSA: </a:t>
                      </a:r>
                      <a:r>
                        <a:rPr lang="en-US" sz="1400" b="0" dirty="0"/>
                        <a:t>With a shift in federal policy in 2015—from</a:t>
                      </a:r>
                      <a:r>
                        <a:rPr lang="en-US" sz="1400" b="0" baseline="0" dirty="0"/>
                        <a:t> t</a:t>
                      </a:r>
                      <a:r>
                        <a:rPr lang="en-US" sz="1400" b="0" dirty="0"/>
                        <a:t>he No Child Left Behind Act to</a:t>
                      </a:r>
                      <a:r>
                        <a:rPr lang="en-US" sz="1400" b="0" baseline="0" dirty="0"/>
                        <a:t> the Every Student Succeeds Act (ESSA)—California creates a state education plan (implemented in the 2017–18 SY), inclusive of a new accountability system, entitled the “California School Dashboard”</a:t>
                      </a:r>
                    </a:p>
                    <a:p>
                      <a:pPr marL="285750" indent="-285750">
                        <a:spcAft>
                          <a:spcPts val="600"/>
                        </a:spcAft>
                        <a:buClr>
                          <a:schemeClr val="accent4"/>
                        </a:buClr>
                        <a:buFont typeface="Wingdings" panose="05000000000000000000" pitchFamily="2" charset="2"/>
                        <a:buChar char="§"/>
                      </a:pPr>
                      <a:r>
                        <a:rPr lang="en-US" sz="1400" b="0" baseline="0" dirty="0"/>
                        <a:t> </a:t>
                      </a:r>
                      <a:r>
                        <a:rPr lang="en-US" sz="1400" b="1" dirty="0"/>
                        <a:t>Establishes accountability indicators for student</a:t>
                      </a:r>
                      <a:r>
                        <a:rPr lang="en-US" sz="1400" b="1" baseline="0" dirty="0"/>
                        <a:t> subgroups: </a:t>
                      </a:r>
                      <a:r>
                        <a:rPr lang="en-US" sz="1400" b="0" baseline="0" dirty="0"/>
                        <a:t>Creates a set of indicators (e.g., EL progress indicator) used to measure achievement gaps and proficiency levels of student subgroups </a:t>
                      </a:r>
                    </a:p>
                    <a:p>
                      <a:pPr marL="285750" indent="-285750">
                        <a:spcAft>
                          <a:spcPts val="600"/>
                        </a:spcAft>
                        <a:buClr>
                          <a:schemeClr val="accent4"/>
                        </a:buClr>
                        <a:buFont typeface="Wingdings" panose="05000000000000000000" pitchFamily="2" charset="2"/>
                        <a:buChar char="§"/>
                      </a:pPr>
                      <a:r>
                        <a:rPr lang="en-US" sz="1400" b="1" baseline="0" dirty="0"/>
                        <a:t>Creates system to identify comprehensive and targeted improvement schools: </a:t>
                      </a:r>
                      <a:r>
                        <a:rPr lang="en-US" sz="1400" b="0" baseline="0" dirty="0"/>
                        <a:t>Creates a system for identifying the bottom 5% of schools in the state (comprehensive improvement schools) and the bottom 5% of schools with the widest achievement gaps between student subgroups (targeted improvement schools)</a:t>
                      </a:r>
                    </a:p>
                    <a:p>
                      <a:pPr marL="285750" indent="-285750">
                        <a:spcAft>
                          <a:spcPts val="600"/>
                        </a:spcAft>
                        <a:buClr>
                          <a:schemeClr val="accent4"/>
                        </a:buClr>
                        <a:buFont typeface="Wingdings" panose="05000000000000000000" pitchFamily="2" charset="2"/>
                        <a:buChar char="§"/>
                      </a:pPr>
                      <a:r>
                        <a:rPr lang="en-US" sz="1400" b="1" baseline="0" dirty="0"/>
                        <a:t>Determines EL progress indicator includes outcomes for ELs and REFP students: </a:t>
                      </a:r>
                      <a:r>
                        <a:rPr lang="en-US" sz="1400" b="0" baseline="0" dirty="0"/>
                        <a:t>The English learner progress indicator on the California School Dashboard consists of outcomes data for ELs </a:t>
                      </a:r>
                      <a:r>
                        <a:rPr lang="en-US" sz="1400" b="0" i="1" u="none" baseline="0" dirty="0"/>
                        <a:t>and</a:t>
                      </a:r>
                      <a:r>
                        <a:rPr lang="en-US" sz="1400" b="0" u="none" baseline="0" dirty="0"/>
                        <a:t> reclassified students</a:t>
                      </a:r>
                      <a:endParaRPr lang="en-US" sz="1400" b="0" baseline="0" dirty="0"/>
                    </a:p>
                    <a:p>
                      <a:pPr marL="285750" indent="-285750">
                        <a:spcAft>
                          <a:spcPts val="600"/>
                        </a:spcAft>
                        <a:buClr>
                          <a:schemeClr val="accent4"/>
                        </a:buClr>
                        <a:buFont typeface="Wingdings" panose="05000000000000000000" pitchFamily="2" charset="2"/>
                        <a:buChar char="§"/>
                      </a:pPr>
                      <a:r>
                        <a:rPr lang="en-US" sz="1400" b="1" baseline="0" dirty="0"/>
                        <a:t>Disaggregates accountability data on the California School Dashboard: </a:t>
                      </a:r>
                      <a:r>
                        <a:rPr lang="en-US" sz="1400" b="0" baseline="0" dirty="0"/>
                        <a:t>Ensures the CA Dashboard disaggregates the EL progress indicator to show proficiency levels for ELs and REFP students separately, though this disaggregated data is not used for accountability purposes or reported to the U.S. Department of Education</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880379"/>
                  </a:ext>
                </a:extLst>
              </a:tr>
              <a:tr h="557300">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KEY IMPLICATIONS: </a:t>
                      </a:r>
                      <a:r>
                        <a:rPr lang="en-US" sz="1600" b="1" baseline="0" dirty="0">
                          <a:solidFill>
                            <a:schemeClr val="bg1"/>
                          </a:solidFill>
                        </a:rPr>
                        <a:t>The EL progress indicator does not accurately depict EL proficiency rates because scores from reclassified students skew the data </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223807432"/>
                  </a:ext>
                </a:extLst>
              </a:tr>
              <a:tr h="1276640">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Inflates</a:t>
                      </a:r>
                      <a:r>
                        <a:rPr lang="en-US" sz="1400" b="1" baseline="0" dirty="0"/>
                        <a:t> the EL progress indicator</a:t>
                      </a:r>
                      <a:r>
                        <a:rPr lang="en-US" sz="1400" b="1" dirty="0"/>
                        <a:t>: </a:t>
                      </a:r>
                      <a:r>
                        <a:rPr lang="en-US" sz="1400" b="0" dirty="0"/>
                        <a:t>On the California School</a:t>
                      </a:r>
                      <a:r>
                        <a:rPr lang="en-US" sz="1400" b="0" baseline="0" dirty="0"/>
                        <a:t> Dashboard, student subgroups are assigned a color-rating to indicate performance in relation to other subgroups (red, orange, yellow, green and blue, where red is lowest performance and blue is highest performance); If you remove reclassified student outcomes from the EL progress indicator data, the colored rating is red, however with the reclassified student outcomes data the colored rating is yellow or orange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8624046" cy="900137"/>
          </a:xfrm>
        </p:spPr>
        <p:txBody>
          <a:bodyPr/>
          <a:lstStyle/>
          <a:p>
            <a:r>
              <a:rPr lang="en-US" dirty="0"/>
              <a:t>State Accountability System: </a:t>
            </a:r>
            <a:r>
              <a:rPr lang="en-US" b="0" dirty="0"/>
              <a:t>The state’s EL progress </a:t>
            </a:r>
            <a:br>
              <a:rPr lang="en-US" b="0" dirty="0"/>
            </a:br>
            <a:r>
              <a:rPr lang="en-US" b="0" dirty="0"/>
              <a:t>indicator includes outcomes for ELs and reclassified students</a:t>
            </a:r>
            <a:endParaRPr lang="en-US" dirty="0"/>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9" name="TextBox 8">
            <a:extLst>
              <a:ext uri="{FF2B5EF4-FFF2-40B4-BE49-F238E27FC236}">
                <a16:creationId xmlns:a16="http://schemas.microsoft.com/office/drawing/2014/main" id="{4908FA30-AAC9-4005-96DF-05EF8FF3A7B1}"/>
              </a:ext>
            </a:extLst>
          </p:cNvPr>
          <p:cNvSpPr txBox="1"/>
          <p:nvPr/>
        </p:nvSpPr>
        <p:spPr>
          <a:xfrm>
            <a:off x="2198751" y="6543675"/>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California School Dashboard (2018); Education First Interviews (2019).</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34461362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77784E5-A045-40FA-BD64-041C6183D956}"/>
              </a:ext>
            </a:extLst>
          </p:cNvPr>
          <p:cNvGraphicFramePr>
            <a:graphicFrameLocks noGrp="1"/>
          </p:cNvGraphicFramePr>
          <p:nvPr>
            <p:extLst>
              <p:ext uri="{D42A27DB-BD31-4B8C-83A1-F6EECF244321}">
                <p14:modId xmlns:p14="http://schemas.microsoft.com/office/powerpoint/2010/main" val="640662518"/>
              </p:ext>
            </p:extLst>
          </p:nvPr>
        </p:nvGraphicFramePr>
        <p:xfrm>
          <a:off x="259981" y="1572255"/>
          <a:ext cx="8624048" cy="5347221"/>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318502">
                <a:tc>
                  <a:txBody>
                    <a:bodyPr/>
                    <a:lstStyle/>
                    <a:p>
                      <a:pPr marL="0" indent="0">
                        <a:spcAft>
                          <a:spcPts val="600"/>
                        </a:spcAft>
                        <a:buFont typeface="Wingdings" panose="05000000000000000000" pitchFamily="2" charset="2"/>
                        <a:buNone/>
                      </a:pPr>
                      <a:r>
                        <a:rPr lang="en-US" sz="1600" b="1" dirty="0">
                          <a:solidFill>
                            <a:schemeClr val="bg1"/>
                          </a:solidFill>
                        </a:rPr>
                        <a:t>STRENGTHS: Creates</a:t>
                      </a:r>
                      <a:r>
                        <a:rPr lang="en-US" sz="1600" b="1" baseline="0" dirty="0">
                          <a:solidFill>
                            <a:schemeClr val="bg1"/>
                          </a:solidFill>
                        </a:rPr>
                        <a:t> a </a:t>
                      </a:r>
                      <a:r>
                        <a:rPr lang="en-US" sz="1600" b="1" dirty="0">
                          <a:solidFill>
                            <a:schemeClr val="bg1"/>
                          </a:solidFill>
                        </a:rPr>
                        <a:t>system for tracking academic outcomes of reclassified students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04586240"/>
                  </a:ext>
                </a:extLst>
              </a:tr>
              <a:tr h="2401858">
                <a:tc>
                  <a:txBody>
                    <a:bodyPr/>
                    <a:lstStyle/>
                    <a:p>
                      <a:pPr marL="285750" indent="-285750">
                        <a:spcAft>
                          <a:spcPts val="600"/>
                        </a:spcAft>
                        <a:buClr>
                          <a:schemeClr val="accent4"/>
                        </a:buClr>
                        <a:buFont typeface="Wingdings" panose="05000000000000000000" pitchFamily="2" charset="2"/>
                        <a:buChar char="§"/>
                      </a:pPr>
                      <a:r>
                        <a:rPr lang="en-US" sz="1400" b="1" dirty="0"/>
                        <a:t>Tracks reclassified</a:t>
                      </a:r>
                      <a:r>
                        <a:rPr lang="en-US" sz="1400" b="1" baseline="0" dirty="0"/>
                        <a:t> students’ progress</a:t>
                      </a:r>
                      <a:r>
                        <a:rPr lang="en-US" sz="1400" b="1" dirty="0"/>
                        <a:t>: </a:t>
                      </a:r>
                      <a:r>
                        <a:rPr lang="en-US" sz="1400" b="0" dirty="0"/>
                        <a:t>All</a:t>
                      </a:r>
                      <a:r>
                        <a:rPr lang="en-US" sz="1400" b="0" baseline="0" dirty="0"/>
                        <a:t> school districts report student outcomes for reclassified students to the California Department of Education </a:t>
                      </a:r>
                    </a:p>
                    <a:p>
                      <a:pPr marL="285750" indent="-285750">
                        <a:spcAft>
                          <a:spcPts val="600"/>
                        </a:spcAft>
                        <a:buClr>
                          <a:schemeClr val="accent4"/>
                        </a:buClr>
                        <a:buFont typeface="Wingdings" panose="05000000000000000000" pitchFamily="2" charset="2"/>
                        <a:buChar char="§"/>
                      </a:pPr>
                      <a:r>
                        <a:rPr lang="en-US" sz="1400" b="1" baseline="0" dirty="0"/>
                        <a:t>Builds knowledge base about how students perform after reclassification: </a:t>
                      </a:r>
                      <a:r>
                        <a:rPr lang="en-US" sz="1400" b="0" baseline="0" dirty="0"/>
                        <a:t>For the first time, the state can track the progress of reclassified students, enabling schools, school districts and the California Department of Education to better understand how reclassified students progress</a:t>
                      </a:r>
                    </a:p>
                    <a:p>
                      <a:pPr marL="285750" indent="-285750">
                        <a:spcAft>
                          <a:spcPts val="600"/>
                        </a:spcAft>
                        <a:buClr>
                          <a:schemeClr val="accent4"/>
                        </a:buClr>
                        <a:buFont typeface="Wingdings" panose="05000000000000000000" pitchFamily="2" charset="2"/>
                        <a:buChar char="§"/>
                      </a:pPr>
                      <a:r>
                        <a:rPr lang="en-US" sz="1400" b="1" baseline="0" dirty="0"/>
                        <a:t>Disaggregates EL and Reclassified student data: </a:t>
                      </a:r>
                      <a:r>
                        <a:rPr lang="en-US" sz="1400" b="0" baseline="0" dirty="0"/>
                        <a:t>The California Dashboard disaggregates the outcomes for ELs and reclassified students (though the EL progress indicator remains a composite score of both subgroups)</a:t>
                      </a:r>
                    </a:p>
                    <a:p>
                      <a:pPr marL="285750" indent="-285750">
                        <a:spcAft>
                          <a:spcPts val="600"/>
                        </a:spcAft>
                        <a:buClr>
                          <a:schemeClr val="accent4"/>
                        </a:buClr>
                        <a:buFont typeface="Wingdings" panose="05000000000000000000" pitchFamily="2" charset="2"/>
                        <a:buChar char="§"/>
                      </a:pPr>
                      <a:endParaRPr lang="en-US" sz="1400" b="0" baseline="0" dirty="0"/>
                    </a:p>
                    <a:p>
                      <a:pPr marL="285750" indent="-285750">
                        <a:spcAft>
                          <a:spcPts val="600"/>
                        </a:spcAft>
                        <a:buClr>
                          <a:schemeClr val="accent4"/>
                        </a:buClr>
                        <a:buFont typeface="Wingdings" panose="05000000000000000000" pitchFamily="2" charset="2"/>
                        <a:buChar char="§"/>
                      </a:pPr>
                      <a:endParaRPr lang="en-US" sz="1400" b="0" baseline="0" dirty="0"/>
                    </a:p>
                    <a:p>
                      <a:pPr marL="285750" indent="-285750">
                        <a:spcAft>
                          <a:spcPts val="600"/>
                        </a:spcAft>
                        <a:buClr>
                          <a:schemeClr val="accent4"/>
                        </a:buClr>
                        <a:buFont typeface="Wingdings" panose="05000000000000000000" pitchFamily="2" charset="2"/>
                        <a:buChar char="§"/>
                      </a:pP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880379"/>
                  </a:ext>
                </a:extLst>
              </a:tr>
              <a:tr h="533746">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CHALLENGES:</a:t>
                      </a:r>
                      <a:r>
                        <a:rPr lang="en-US" sz="1600" b="1" baseline="0" dirty="0">
                          <a:solidFill>
                            <a:schemeClr val="bg1"/>
                          </a:solidFill>
                        </a:rPr>
                        <a:t> Because reclassified students inflate the EL progress indicator, the bottom 5% of schools identified as targeted school improvement do not include schools underserving ELs</a:t>
                      </a: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223807432"/>
                  </a:ext>
                </a:extLst>
              </a:tr>
              <a:tr h="1826781">
                <a:tc>
                  <a:txBody>
                    <a:bodyPr/>
                    <a:lstStyle/>
                    <a:p>
                      <a:pPr marL="285750" indent="-285750">
                        <a:spcAft>
                          <a:spcPts val="600"/>
                        </a:spcAft>
                        <a:buClr>
                          <a:schemeClr val="accent4"/>
                        </a:buClr>
                        <a:buFont typeface="Wingdings" panose="05000000000000000000" pitchFamily="2" charset="2"/>
                        <a:buChar char="§"/>
                      </a:pPr>
                      <a:endParaRPr lang="en-US" sz="1400" b="1" dirty="0"/>
                    </a:p>
                    <a:p>
                      <a:pPr marL="171450" marR="0" lvl="0" indent="-1714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endParaRPr lang="en-US" sz="1200" b="1" dirty="0"/>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Inaccurately identifies the </a:t>
                      </a:r>
                      <a:r>
                        <a:rPr lang="en-US" sz="1400" b="1" baseline="0" dirty="0"/>
                        <a:t>bottom 5% of schools: </a:t>
                      </a:r>
                      <a:r>
                        <a:rPr lang="en-US" sz="1400" b="0" baseline="0" dirty="0"/>
                        <a:t>Schools identified as needing targeted school improvement are those that have student subgroups with a red rating; Because of reclassified student outcomes—which are much higher than EL outcomes—most schools have a yellow or orange rating for EL progress, as a result, schools underserving ELs are not actually identified for targeted school improvement</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7" y="256317"/>
            <a:ext cx="8186439" cy="837699"/>
          </a:xfrm>
        </p:spPr>
        <p:txBody>
          <a:bodyPr/>
          <a:lstStyle/>
          <a:p>
            <a:r>
              <a:rPr lang="en-US" dirty="0"/>
              <a:t>State Accountability System: </a:t>
            </a:r>
            <a:r>
              <a:rPr lang="en-US" sz="2800" b="0" dirty="0"/>
              <a:t>While it’s important to know how reclassified students are doing, using this data for the EL progress indicator is skewing results for ELs</a:t>
            </a:r>
            <a:br>
              <a:rPr lang="en-US" sz="2800" dirty="0"/>
            </a:br>
            <a:endParaRPr lang="en-US" b="0" dirty="0"/>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1" name="Speech Bubble: Rectangle 10">
            <a:extLst>
              <a:ext uri="{FF2B5EF4-FFF2-40B4-BE49-F238E27FC236}">
                <a16:creationId xmlns:a16="http://schemas.microsoft.com/office/drawing/2014/main" id="{C9474C78-500D-4653-BC2E-D85D480B6B7B}"/>
              </a:ext>
            </a:extLst>
          </p:cNvPr>
          <p:cNvSpPr/>
          <p:nvPr/>
        </p:nvSpPr>
        <p:spPr>
          <a:xfrm>
            <a:off x="259977" y="5168274"/>
            <a:ext cx="8624049" cy="464156"/>
          </a:xfrm>
          <a:prstGeom prst="wedgeRectCallout">
            <a:avLst>
              <a:gd name="adj1" fmla="val 52009"/>
              <a:gd name="adj2" fmla="val -1218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…Another argument is that if we cluster them [ELs and reclassified students] together we will skew the data. It will show ELs are doing better than reality.”—</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8" name="Speech Bubble: Rectangle 8">
            <a:extLst>
              <a:ext uri="{FF2B5EF4-FFF2-40B4-BE49-F238E27FC236}">
                <a16:creationId xmlns:a16="http://schemas.microsoft.com/office/drawing/2014/main" id="{7568C51C-709A-4063-BF95-D889EDCC87D0}"/>
              </a:ext>
            </a:extLst>
          </p:cNvPr>
          <p:cNvSpPr/>
          <p:nvPr/>
        </p:nvSpPr>
        <p:spPr>
          <a:xfrm>
            <a:off x="259977" y="3703868"/>
            <a:ext cx="8624049" cy="663559"/>
          </a:xfrm>
          <a:prstGeom prst="wedgeRectCallout">
            <a:avLst>
              <a:gd name="adj1" fmla="val -53211"/>
              <a:gd name="adj2" fmla="val -1876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 lot of the discussion from experts in the field is around what to do. Once you reclassify students, we don’t know if they keep progressing or regress. We don’t know if we reclassified too early so we should keep tracking them….</a:t>
            </a:r>
          </a:p>
        </p:txBody>
      </p:sp>
      <p:sp>
        <p:nvSpPr>
          <p:cNvPr id="9" name="TextBox 8">
            <a:extLst>
              <a:ext uri="{FF2B5EF4-FFF2-40B4-BE49-F238E27FC236}">
                <a16:creationId xmlns:a16="http://schemas.microsoft.com/office/drawing/2014/main" id="{4908FA30-AAC9-4005-96DF-05EF8FF3A7B1}"/>
              </a:ext>
            </a:extLst>
          </p:cNvPr>
          <p:cNvSpPr txBox="1"/>
          <p:nvPr/>
        </p:nvSpPr>
        <p:spPr>
          <a:xfrm>
            <a:off x="2198751" y="6597838"/>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California School Dashboard (2018); Education First Interviews (2019).</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81641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8205292" cy="533401"/>
          </a:xfrm>
        </p:spPr>
        <p:txBody>
          <a:bodyPr/>
          <a:lstStyle/>
          <a:p>
            <a:r>
              <a:rPr lang="en-US" dirty="0"/>
              <a:t>Local Control Funding Formula:</a:t>
            </a:r>
            <a:r>
              <a:rPr lang="en-US" b="0" dirty="0"/>
              <a:t> The policy revamped the state’s approach to distributing funding to districts </a:t>
            </a:r>
            <a:endParaRPr lang="en-US" dirty="0"/>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7" name="Table 6">
            <a:extLst>
              <a:ext uri="{FF2B5EF4-FFF2-40B4-BE49-F238E27FC236}">
                <a16:creationId xmlns:a16="http://schemas.microsoft.com/office/drawing/2014/main" id="{0FAE7E91-6FA9-4B07-AA0C-2367304FE556}"/>
              </a:ext>
            </a:extLst>
          </p:cNvPr>
          <p:cNvGraphicFramePr>
            <a:graphicFrameLocks noGrp="1"/>
          </p:cNvGraphicFramePr>
          <p:nvPr>
            <p:extLst>
              <p:ext uri="{D42A27DB-BD31-4B8C-83A1-F6EECF244321}">
                <p14:modId xmlns:p14="http://schemas.microsoft.com/office/powerpoint/2010/main" val="3227357245"/>
              </p:ext>
            </p:extLst>
          </p:nvPr>
        </p:nvGraphicFramePr>
        <p:xfrm>
          <a:off x="259976" y="1068089"/>
          <a:ext cx="8624048" cy="5471160"/>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379272">
                <a:tc>
                  <a:txBody>
                    <a:bodyPr/>
                    <a:lstStyle/>
                    <a:p>
                      <a:pPr marL="0" indent="0">
                        <a:spcAft>
                          <a:spcPts val="600"/>
                        </a:spcAft>
                        <a:buFont typeface="Wingdings" panose="05000000000000000000" pitchFamily="2" charset="2"/>
                        <a:buNone/>
                      </a:pPr>
                      <a:r>
                        <a:rPr lang="en-US" sz="1600" b="1" dirty="0">
                          <a:solidFill>
                            <a:schemeClr val="bg1"/>
                          </a:solidFill>
                        </a:rPr>
                        <a:t>BACKGROUND: Passed in 2013, LCFF is designed to correct</a:t>
                      </a:r>
                      <a:r>
                        <a:rPr lang="en-US" sz="1600" b="1" baseline="0" dirty="0">
                          <a:solidFill>
                            <a:schemeClr val="bg1"/>
                          </a:solidFill>
                        </a:rPr>
                        <a:t> the problem of inequitable funding </a:t>
                      </a:r>
                      <a:r>
                        <a:rPr lang="en-US" sz="1600" b="1" dirty="0">
                          <a:solidFill>
                            <a:schemeClr val="bg1"/>
                          </a:solidFill>
                        </a:rPr>
                        <a:t>by distributing</a:t>
                      </a:r>
                      <a:r>
                        <a:rPr lang="en-US" sz="1600" b="1" baseline="0" dirty="0">
                          <a:solidFill>
                            <a:schemeClr val="bg1"/>
                          </a:solidFill>
                        </a:rPr>
                        <a:t> </a:t>
                      </a:r>
                      <a:r>
                        <a:rPr lang="en-US" sz="1600" b="1" dirty="0">
                          <a:solidFill>
                            <a:schemeClr val="bg1"/>
                          </a:solidFill>
                        </a:rPr>
                        <a:t>more </a:t>
                      </a:r>
                      <a:r>
                        <a:rPr lang="en-US" sz="1600" b="1" baseline="0" dirty="0">
                          <a:solidFill>
                            <a:schemeClr val="bg1"/>
                          </a:solidFill>
                        </a:rPr>
                        <a:t>resources to districts that serve low-income students, foster youth and ELs</a:t>
                      </a:r>
                      <a:r>
                        <a:rPr lang="en-US" sz="1600" b="1" dirty="0">
                          <a:solidFill>
                            <a:schemeClr val="bg1"/>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04586240"/>
                  </a:ext>
                </a:extLst>
              </a:tr>
              <a:tr h="2207815">
                <a:tc>
                  <a:txBody>
                    <a:bodyPr/>
                    <a:lstStyle/>
                    <a:p>
                      <a:pPr marL="285750" indent="-285750">
                        <a:spcAft>
                          <a:spcPts val="600"/>
                        </a:spcAft>
                        <a:buClr>
                          <a:schemeClr val="accent4"/>
                        </a:buClr>
                        <a:buFont typeface="Wingdings" panose="05000000000000000000" pitchFamily="2" charset="2"/>
                        <a:buChar char="§"/>
                      </a:pPr>
                      <a:r>
                        <a:rPr lang="en-US" sz="1400" b="1" dirty="0"/>
                        <a:t>Aims to address</a:t>
                      </a:r>
                      <a:r>
                        <a:rPr lang="en-US" sz="1400" b="1" baseline="0" dirty="0"/>
                        <a:t> funding inequities</a:t>
                      </a:r>
                      <a:r>
                        <a:rPr lang="en-US" sz="1400" b="1" dirty="0"/>
                        <a:t>: </a:t>
                      </a:r>
                      <a:r>
                        <a:rPr lang="en-US" sz="1400" b="0" dirty="0"/>
                        <a:t>Establishes</a:t>
                      </a:r>
                      <a:r>
                        <a:rPr lang="en-US" sz="1400" b="0" baseline="0" dirty="0"/>
                        <a:t> in policy that certain student sub-groups with greater needs</a:t>
                      </a:r>
                      <a:r>
                        <a:rPr kumimoji="0" lang="en-US" sz="1400" b="0" i="1" u="none" strike="noStrike" kern="1200" cap="none" spc="0" normalizeH="0" baseline="0" noProof="0" dirty="0">
                          <a:ln>
                            <a:noFill/>
                          </a:ln>
                          <a:solidFill>
                            <a:srgbClr val="56585C"/>
                          </a:solidFill>
                          <a:effectLst/>
                          <a:uLnTx/>
                          <a:uFillTx/>
                          <a:latin typeface="+mn-lt"/>
                          <a:ea typeface="+mn-ea"/>
                          <a:cs typeface="+mn-cs"/>
                        </a:rPr>
                        <a:t>—</a:t>
                      </a:r>
                      <a:r>
                        <a:rPr lang="en-US" sz="1400" b="0" baseline="0" dirty="0"/>
                        <a:t>low-income students, foster youth and ELs</a:t>
                      </a:r>
                      <a:r>
                        <a:rPr kumimoji="0" lang="en-US" sz="1400" b="0" i="1" u="none" strike="noStrike" kern="1200" cap="none" spc="0" normalizeH="0" baseline="0" noProof="0" dirty="0">
                          <a:ln>
                            <a:noFill/>
                          </a:ln>
                          <a:solidFill>
                            <a:srgbClr val="56585C"/>
                          </a:solidFill>
                          <a:effectLst/>
                          <a:uLnTx/>
                          <a:uFillTx/>
                          <a:latin typeface="+mn-lt"/>
                          <a:ea typeface="+mn-ea"/>
                          <a:cs typeface="+mn-cs"/>
                        </a:rPr>
                        <a:t>—</a:t>
                      </a:r>
                      <a:r>
                        <a:rPr lang="en-US" sz="1400" b="0" baseline="0" dirty="0"/>
                        <a:t>require more state resources to support their academic achievement </a:t>
                      </a:r>
                      <a:endParaRPr lang="en-US" sz="1400" b="0" dirty="0"/>
                    </a:p>
                    <a:p>
                      <a:pPr marL="171450" indent="-171450">
                        <a:spcAft>
                          <a:spcPts val="600"/>
                        </a:spcAft>
                        <a:buClr>
                          <a:schemeClr val="accent4"/>
                        </a:buClr>
                        <a:buFont typeface="Wingdings" panose="05000000000000000000" pitchFamily="2" charset="2"/>
                        <a:buChar char="§"/>
                      </a:pPr>
                      <a:endParaRPr lang="en-US" sz="800" b="0" dirty="0"/>
                    </a:p>
                    <a:p>
                      <a:pPr marL="285750" indent="-285750">
                        <a:spcAft>
                          <a:spcPts val="600"/>
                        </a:spcAft>
                        <a:buClr>
                          <a:schemeClr val="accent4"/>
                        </a:buClr>
                        <a:buFont typeface="Wingdings" panose="05000000000000000000" pitchFamily="2" charset="2"/>
                        <a:buChar char="§"/>
                      </a:pPr>
                      <a:endParaRPr lang="en-US" sz="1400" b="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Creates three tiers of funding: </a:t>
                      </a:r>
                      <a:r>
                        <a:rPr lang="en-US" sz="1400" b="0" dirty="0"/>
                        <a:t>Outlines how districts that</a:t>
                      </a:r>
                      <a:r>
                        <a:rPr lang="en-US" sz="1400" b="0" baseline="0" dirty="0"/>
                        <a:t> serve these</a:t>
                      </a:r>
                      <a:r>
                        <a:rPr lang="en-US" sz="1400" b="0" dirty="0"/>
                        <a:t> student sub-groups receive extra funding</a:t>
                      </a:r>
                    </a:p>
                    <a:p>
                      <a:pPr marL="548640" marR="0" lvl="1" indent="-285750" algn="l" defTabSz="457200" rtl="0" eaLnBrk="1" fontAlgn="auto" latinLnBrk="0" hangingPunct="1">
                        <a:lnSpc>
                          <a:spcPct val="100000"/>
                        </a:lnSpc>
                        <a:spcBef>
                          <a:spcPts val="0"/>
                        </a:spcBef>
                        <a:spcAft>
                          <a:spcPts val="0"/>
                        </a:spcAft>
                        <a:buClr>
                          <a:schemeClr val="accent4"/>
                        </a:buClr>
                        <a:buSzTx/>
                        <a:buFont typeface="Calibri" panose="020F0502020204030204" pitchFamily="34" charset="0"/>
                        <a:buChar char="+"/>
                        <a:tabLst/>
                        <a:defRPr/>
                      </a:pPr>
                      <a:r>
                        <a:rPr lang="en-US" sz="1400" b="1" dirty="0"/>
                        <a:t>Base</a:t>
                      </a:r>
                      <a:r>
                        <a:rPr lang="en-US" sz="1400" b="1" baseline="0" dirty="0"/>
                        <a:t> grants (for each district): </a:t>
                      </a:r>
                      <a:r>
                        <a:rPr lang="en-US" sz="1400" b="0" baseline="0" dirty="0"/>
                        <a:t>Per-pupil amount by district’s average daily attendance; varies by grade level</a:t>
                      </a:r>
                      <a:endParaRPr lang="en-US" sz="1400" b="1" baseline="0" dirty="0"/>
                    </a:p>
                    <a:p>
                      <a:pPr marL="548640" marR="0" lvl="1" indent="-285750" algn="l" defTabSz="457200" rtl="0" eaLnBrk="1" fontAlgn="auto" latinLnBrk="0" hangingPunct="1">
                        <a:lnSpc>
                          <a:spcPct val="100000"/>
                        </a:lnSpc>
                        <a:spcBef>
                          <a:spcPts val="0"/>
                        </a:spcBef>
                        <a:spcAft>
                          <a:spcPts val="0"/>
                        </a:spcAft>
                        <a:buClr>
                          <a:schemeClr val="accent4"/>
                        </a:buClr>
                        <a:buSzTx/>
                        <a:buFont typeface="Calibri" panose="020F0502020204030204" pitchFamily="34" charset="0"/>
                        <a:buChar char="+"/>
                        <a:tabLst/>
                        <a:defRPr/>
                      </a:pPr>
                      <a:r>
                        <a:rPr lang="en-US" sz="1400" b="1" baseline="0" dirty="0"/>
                        <a:t>Supplemental grants (for each student in these sub-groups): </a:t>
                      </a:r>
                      <a:r>
                        <a:rPr lang="en-US" sz="1400" b="0" baseline="0" dirty="0"/>
                        <a:t>20% more funding over base grant per student</a:t>
                      </a:r>
                      <a:endParaRPr lang="en-US" sz="1400" b="1" baseline="0" dirty="0"/>
                    </a:p>
                    <a:p>
                      <a:pPr marL="548640" marR="0" lvl="1" indent="-285750" algn="l" defTabSz="457200" rtl="0" eaLnBrk="1" fontAlgn="auto" latinLnBrk="0" hangingPunct="1">
                        <a:lnSpc>
                          <a:spcPct val="100000"/>
                        </a:lnSpc>
                        <a:spcBef>
                          <a:spcPts val="0"/>
                        </a:spcBef>
                        <a:spcAft>
                          <a:spcPts val="600"/>
                        </a:spcAft>
                        <a:buClr>
                          <a:schemeClr val="accent4"/>
                        </a:buClr>
                        <a:buSzTx/>
                        <a:buFont typeface="Calibri" panose="020F0502020204030204" pitchFamily="34" charset="0"/>
                        <a:buChar char="+"/>
                        <a:tabLst/>
                        <a:defRPr/>
                      </a:pPr>
                      <a:r>
                        <a:rPr lang="en-US" sz="1400" b="1" baseline="0" dirty="0"/>
                        <a:t>Concentrated grants (for districts with high numbers of students in these sub-groups): </a:t>
                      </a:r>
                      <a:r>
                        <a:rPr lang="en-US" sz="1400" b="0" baseline="0" dirty="0"/>
                        <a:t>50% more funding over base grant per student for each student beyond the 55% enrollment threshold</a:t>
                      </a:r>
                      <a:endParaRPr lang="en-US"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4880379"/>
                  </a:ext>
                </a:extLst>
              </a:tr>
              <a:tr h="23007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KEY IMPLICATIONS: While the policy</a:t>
                      </a:r>
                      <a:r>
                        <a:rPr lang="en-US" sz="1600" b="1" baseline="0" dirty="0">
                          <a:solidFill>
                            <a:schemeClr val="bg1"/>
                          </a:solidFill>
                        </a:rPr>
                        <a:t> creates the expectation of improved services for these student sub-groups, districts have authority over how they spend their funding in consultation with locals</a:t>
                      </a:r>
                      <a:endParaRPr lang="en-US" sz="16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223807432"/>
                  </a:ext>
                </a:extLst>
              </a:tr>
              <a:tr h="1637436">
                <a:tc>
                  <a:txBody>
                    <a:bodyPr/>
                    <a:lstStyle/>
                    <a:p>
                      <a:pPr marL="285750" indent="-285750">
                        <a:spcAft>
                          <a:spcPts val="600"/>
                        </a:spcAft>
                        <a:buClr>
                          <a:schemeClr val="accent4"/>
                        </a:buClr>
                        <a:buFont typeface="Wingdings" panose="05000000000000000000" pitchFamily="2" charset="2"/>
                        <a:buChar char="§"/>
                      </a:pPr>
                      <a:r>
                        <a:rPr lang="en-US" sz="1400" b="1" dirty="0"/>
                        <a:t>Prioritizes </a:t>
                      </a:r>
                      <a:r>
                        <a:rPr lang="en-US" sz="1400" b="1" baseline="0" dirty="0"/>
                        <a:t>local control</a:t>
                      </a:r>
                      <a:r>
                        <a:rPr lang="en-US" sz="1400" b="1" dirty="0"/>
                        <a:t>: </a:t>
                      </a:r>
                      <a:r>
                        <a:rPr lang="en-US" sz="1400" b="0" dirty="0"/>
                        <a:t>Requires</a:t>
                      </a:r>
                      <a:r>
                        <a:rPr lang="en-US" sz="1400" b="0" baseline="0" dirty="0"/>
                        <a:t> </a:t>
                      </a:r>
                      <a:r>
                        <a:rPr lang="en-US" sz="1400" b="0" dirty="0"/>
                        <a:t>districts to develop Local Control and Accountability Plans (LCAPs),</a:t>
                      </a:r>
                      <a:r>
                        <a:rPr lang="en-US" sz="1400" b="0" baseline="0" dirty="0"/>
                        <a:t> which must include goals </a:t>
                      </a:r>
                      <a:r>
                        <a:rPr lang="en-US" sz="1400" b="0" dirty="0"/>
                        <a:t>for </a:t>
                      </a:r>
                      <a:r>
                        <a:rPr lang="en-US" sz="1400" b="0" baseline="0" dirty="0"/>
                        <a:t>ELs and the actions they plan to take </a:t>
                      </a:r>
                      <a:r>
                        <a:rPr lang="en-US" sz="1400" b="0" dirty="0"/>
                        <a:t>to accomplish</a:t>
                      </a:r>
                      <a:r>
                        <a:rPr lang="en-US" sz="1400" b="0" baseline="0" dirty="0"/>
                        <a:t> these goals; mandates that districts engage local communities in decision-making about the use of state funds, including an EL parent advisory committee</a:t>
                      </a:r>
                    </a:p>
                    <a:p>
                      <a:pPr marL="285750" indent="-285750">
                        <a:spcAft>
                          <a:spcPts val="600"/>
                        </a:spcAft>
                        <a:buClr>
                          <a:schemeClr val="accent4"/>
                        </a:buClr>
                        <a:buFont typeface="Wingdings" panose="05000000000000000000" pitchFamily="2" charset="2"/>
                        <a:buChar char="§"/>
                      </a:pPr>
                      <a:r>
                        <a:rPr lang="en-US" sz="1400" b="1" baseline="0" dirty="0"/>
                        <a:t>Demands that districts improve services for ELs: </a:t>
                      </a:r>
                      <a:r>
                        <a:rPr lang="en-US" sz="1400" b="0" baseline="0" dirty="0"/>
                        <a:t>Calls for districts to increase or enhance the services they offer to ELs and other student sub-groups in proportion to the extra resources they receive from the state</a:t>
                      </a:r>
                      <a:endParaRPr lang="en-US" sz="1400" b="0" dirty="0"/>
                    </a:p>
                    <a:p>
                      <a:pPr marL="285750" indent="-285750">
                        <a:spcAft>
                          <a:spcPts val="600"/>
                        </a:spcAft>
                        <a:buClr>
                          <a:schemeClr val="accent4"/>
                        </a:buClr>
                        <a:buFont typeface="Wingdings" panose="05000000000000000000" pitchFamily="2" charset="2"/>
                        <a:buChar char="§"/>
                      </a:pPr>
                      <a:r>
                        <a:rPr lang="en-US" sz="1400" b="1" dirty="0"/>
                        <a:t>Creates potential challenges</a:t>
                      </a:r>
                      <a:r>
                        <a:rPr lang="en-US" sz="1400" b="1" baseline="0" dirty="0"/>
                        <a:t> for districts with many ELs</a:t>
                      </a:r>
                      <a:r>
                        <a:rPr lang="en-US" sz="1400" b="1" dirty="0"/>
                        <a:t>:</a:t>
                      </a:r>
                      <a:r>
                        <a:rPr lang="en-US" sz="1400" b="1" baseline="0" dirty="0"/>
                        <a:t> </a:t>
                      </a:r>
                      <a:r>
                        <a:rPr lang="en-US" sz="1400" b="0" baseline="0" dirty="0"/>
                        <a:t>Calculates funding based on average daily attendance, not overall student enrollment; as a result, districts with higher absenteeism rates, often where many low-income students and ELs are enrolled, are eligible to receive less funding than they would otherwise receive</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6676421"/>
                  </a:ext>
                </a:extLst>
              </a:tr>
            </a:tbl>
          </a:graphicData>
        </a:graphic>
      </p:graphicFrame>
      <p:sp>
        <p:nvSpPr>
          <p:cNvPr id="9" name="TextBox 8">
            <a:extLst>
              <a:ext uri="{FF2B5EF4-FFF2-40B4-BE49-F238E27FC236}">
                <a16:creationId xmlns:a16="http://schemas.microsoft.com/office/drawing/2014/main" id="{4908FA30-AAC9-4005-96DF-05EF8FF3A7B1}"/>
              </a:ext>
            </a:extLst>
          </p:cNvPr>
          <p:cNvSpPr txBox="1"/>
          <p:nvPr/>
        </p:nvSpPr>
        <p:spPr>
          <a:xfrm>
            <a:off x="1384300" y="6562725"/>
            <a:ext cx="7407275" cy="24111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Education First Interviews (2019); EdSource (2016); The Education Trust-West (2017); </a:t>
            </a:r>
            <a:r>
              <a:rPr kumimoji="0" lang="en-US" sz="900" b="0" i="0" u="none" strike="noStrike" kern="1200" cap="none" spc="0" normalizeH="0" baseline="0" noProof="0" dirty="0" err="1">
                <a:ln>
                  <a:noFill/>
                </a:ln>
                <a:solidFill>
                  <a:srgbClr val="56585C"/>
                </a:solidFill>
                <a:effectLst/>
                <a:uLnTx/>
                <a:uFillTx/>
                <a:latin typeface="Calibri"/>
                <a:ea typeface="+mn-ea"/>
                <a:cs typeface="+mn-cs"/>
              </a:rPr>
              <a:t>Freedberg</a:t>
            </a:r>
            <a:r>
              <a:rPr kumimoji="0" lang="en-US" sz="900" b="0" i="0" u="none" strike="noStrike" kern="1200" cap="none" spc="0" normalizeH="0" baseline="0" noProof="0" dirty="0">
                <a:ln>
                  <a:noFill/>
                </a:ln>
                <a:solidFill>
                  <a:srgbClr val="56585C"/>
                </a:solidFill>
                <a:effectLst/>
                <a:uLnTx/>
                <a:uFillTx/>
                <a:latin typeface="Calibri"/>
                <a:ea typeface="+mn-ea"/>
                <a:cs typeface="+mn-cs"/>
              </a:rPr>
              <a:t> (2019); </a:t>
            </a:r>
            <a:r>
              <a:rPr kumimoji="0" lang="en-US" sz="900" b="0" i="0" u="none" strike="noStrike" kern="1200" cap="none" spc="0" normalizeH="0" baseline="0" noProof="0" dirty="0" err="1">
                <a:ln>
                  <a:noFill/>
                </a:ln>
                <a:solidFill>
                  <a:srgbClr val="56585C"/>
                </a:solidFill>
                <a:effectLst/>
                <a:uLnTx/>
                <a:uFillTx/>
                <a:latin typeface="Calibri"/>
                <a:ea typeface="+mn-ea"/>
                <a:cs typeface="+mn-cs"/>
              </a:rPr>
              <a:t>Santibañez</a:t>
            </a:r>
            <a:r>
              <a:rPr kumimoji="0" lang="en-US" sz="900" b="0" i="0" u="none" strike="noStrike" kern="1200" cap="none" spc="0" normalizeH="0" baseline="0" noProof="0" dirty="0">
                <a:ln>
                  <a:noFill/>
                </a:ln>
                <a:solidFill>
                  <a:srgbClr val="56585C"/>
                </a:solidFill>
                <a:effectLst/>
                <a:uLnTx/>
                <a:uFillTx/>
                <a:latin typeface="Calibri"/>
                <a:ea typeface="+mn-ea"/>
                <a:cs typeface="+mn-cs"/>
              </a:rPr>
              <a:t> and Umansky (2018).</a:t>
            </a:r>
          </a:p>
        </p:txBody>
      </p:sp>
      <p:sp>
        <p:nvSpPr>
          <p:cNvPr id="10" name="Speech Bubble: Rectangle 8">
            <a:extLst>
              <a:ext uri="{FF2B5EF4-FFF2-40B4-BE49-F238E27FC236}">
                <a16:creationId xmlns:a16="http://schemas.microsoft.com/office/drawing/2014/main" id="{7568C51C-709A-4063-BF95-D889EDCC87D0}"/>
              </a:ext>
            </a:extLst>
          </p:cNvPr>
          <p:cNvSpPr/>
          <p:nvPr/>
        </p:nvSpPr>
        <p:spPr>
          <a:xfrm>
            <a:off x="259977" y="2424178"/>
            <a:ext cx="8624048" cy="387277"/>
          </a:xfrm>
          <a:prstGeom prst="wedgeRectCallout">
            <a:avLst>
              <a:gd name="adj1" fmla="val 22504"/>
              <a:gd name="adj2" fmla="val 5928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Equal treatment for children in unequal situations is not justice</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Gov. Jerry Brown, 2013 State of the State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16929444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77784E5-A045-40FA-BD64-041C6183D956}"/>
              </a:ext>
            </a:extLst>
          </p:cNvPr>
          <p:cNvGraphicFramePr>
            <a:graphicFrameLocks noGrp="1"/>
          </p:cNvGraphicFramePr>
          <p:nvPr>
            <p:extLst>
              <p:ext uri="{D42A27DB-BD31-4B8C-83A1-F6EECF244321}">
                <p14:modId xmlns:p14="http://schemas.microsoft.com/office/powerpoint/2010/main" val="1165583740"/>
              </p:ext>
            </p:extLst>
          </p:nvPr>
        </p:nvGraphicFramePr>
        <p:xfrm>
          <a:off x="259976" y="1488880"/>
          <a:ext cx="8624048" cy="4453711"/>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298221">
                <a:tc>
                  <a:txBody>
                    <a:bodyPr/>
                    <a:lstStyle/>
                    <a:p>
                      <a:pPr marL="0" indent="0">
                        <a:spcAft>
                          <a:spcPts val="600"/>
                        </a:spcAft>
                        <a:buFont typeface="Wingdings" panose="05000000000000000000" pitchFamily="2" charset="2"/>
                        <a:buNone/>
                      </a:pPr>
                      <a:r>
                        <a:rPr lang="en-US" sz="1600" b="1" dirty="0">
                          <a:solidFill>
                            <a:schemeClr val="bg1"/>
                          </a:solidFill>
                        </a:rPr>
                        <a:t>STRENGTHS: LCFF distributes state funds more equitably and there is early evidence</a:t>
                      </a:r>
                      <a:r>
                        <a:rPr lang="en-US" sz="1600" b="1" baseline="0" dirty="0">
                          <a:solidFill>
                            <a:schemeClr val="bg1"/>
                          </a:solidFill>
                        </a:rPr>
                        <a:t> of success</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304586240"/>
                  </a:ext>
                </a:extLst>
              </a:tr>
              <a:tr h="2489656">
                <a:tc>
                  <a:txBody>
                    <a:bodyPr/>
                    <a:lstStyle/>
                    <a:p>
                      <a:pPr marL="285750" indent="-285750">
                        <a:spcAft>
                          <a:spcPts val="600"/>
                        </a:spcAft>
                        <a:buClr>
                          <a:schemeClr val="accent4"/>
                        </a:buClr>
                        <a:buFont typeface="Wingdings" panose="05000000000000000000" pitchFamily="2" charset="2"/>
                        <a:buChar char="§"/>
                      </a:pPr>
                      <a:r>
                        <a:rPr lang="en-US" sz="1400" b="1" dirty="0"/>
                        <a:t>More resources</a:t>
                      </a:r>
                      <a:r>
                        <a:rPr lang="en-US" sz="1400" b="1" baseline="0" dirty="0"/>
                        <a:t> for districts enrolling students with greatest needs</a:t>
                      </a:r>
                      <a:r>
                        <a:rPr lang="en-US" sz="1400" b="1" dirty="0"/>
                        <a:t>: </a:t>
                      </a:r>
                      <a:r>
                        <a:rPr lang="en-US" sz="1400" b="0" dirty="0"/>
                        <a:t>Districts with </a:t>
                      </a:r>
                      <a:r>
                        <a:rPr lang="en-US" sz="1400" b="0" baseline="0" dirty="0"/>
                        <a:t>greater numbers of ELs are receiving more funding and principals report having greater budget flexibility; per-pupil funding in these districts has increased disproportionately since 2013–14, when LCFF went into effect, compared to other districts</a:t>
                      </a:r>
                      <a:endParaRPr lang="en-US" sz="1400" b="0" dirty="0"/>
                    </a:p>
                    <a:p>
                      <a:pPr marL="285750" indent="-285750">
                        <a:spcAft>
                          <a:spcPts val="600"/>
                        </a:spcAft>
                        <a:buClr>
                          <a:schemeClr val="accent4"/>
                        </a:buClr>
                        <a:buFont typeface="Wingdings" panose="05000000000000000000" pitchFamily="2" charset="2"/>
                        <a:buChar char="§"/>
                      </a:pPr>
                      <a:r>
                        <a:rPr lang="en-US" sz="1400" b="1" dirty="0"/>
                        <a:t>Early evidence</a:t>
                      </a:r>
                      <a:r>
                        <a:rPr lang="en-US" sz="1400" b="1" baseline="0" dirty="0"/>
                        <a:t> of improved student outcomes: </a:t>
                      </a:r>
                      <a:r>
                        <a:rPr lang="en-US" sz="1400" b="0" baseline="0" dirty="0"/>
                        <a:t>Recent research shows that low-income districts receiving increased funding from LCFF experienced greater rates of improvement on select student outcomes, such as high school graduation rates and high school mathematics test scores, compared to higher-income districts </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23007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CHALLENGES: LCFF </a:t>
                      </a:r>
                      <a:r>
                        <a:rPr lang="en-US" sz="1600" b="1" baseline="0" dirty="0">
                          <a:solidFill>
                            <a:schemeClr val="bg1"/>
                          </a:solidFill>
                        </a:rPr>
                        <a:t>does not hold districts accountable for using extra funds to better serve ELs</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3223807432"/>
                  </a:ext>
                </a:extLst>
              </a:tr>
              <a:tr h="1293495">
                <a:tc>
                  <a:txBody>
                    <a:bodyPr/>
                    <a:lstStyle/>
                    <a:p>
                      <a:pPr marL="285750" indent="-285750">
                        <a:spcAft>
                          <a:spcPts val="600"/>
                        </a:spcAft>
                        <a:buClr>
                          <a:schemeClr val="accent4"/>
                        </a:buClr>
                        <a:buFont typeface="Wingdings" panose="05000000000000000000" pitchFamily="2" charset="2"/>
                        <a:buChar char="§"/>
                      </a:pPr>
                      <a:r>
                        <a:rPr lang="en-US" sz="1400" b="1" dirty="0"/>
                        <a:t>No accountability for using</a:t>
                      </a:r>
                      <a:r>
                        <a:rPr lang="en-US" sz="1400" b="1" baseline="0" dirty="0"/>
                        <a:t> </a:t>
                      </a:r>
                      <a:r>
                        <a:rPr lang="en-US" sz="1400" b="1" dirty="0"/>
                        <a:t>funds </a:t>
                      </a:r>
                      <a:r>
                        <a:rPr lang="en-US" sz="1400" b="1" baseline="0" dirty="0"/>
                        <a:t>to meet EL needs</a:t>
                      </a:r>
                      <a:r>
                        <a:rPr lang="en-US" sz="1400" b="1" dirty="0"/>
                        <a:t>: </a:t>
                      </a:r>
                      <a:r>
                        <a:rPr lang="en-US" sz="1400" b="0" dirty="0"/>
                        <a:t>Districts receive supplemental</a:t>
                      </a:r>
                      <a:r>
                        <a:rPr lang="en-US" sz="1400" b="0" baseline="0" dirty="0"/>
                        <a:t> and concentration grants as </a:t>
                      </a:r>
                      <a:r>
                        <a:rPr lang="en-US" sz="1400" b="0" dirty="0"/>
                        <a:t>a lump</a:t>
                      </a:r>
                      <a:r>
                        <a:rPr lang="en-US" sz="1400" b="0" baseline="0" dirty="0"/>
                        <a:t> sum unattached to specific expenditures for ELs and other targeted, high-need populations; districts have discretion over how they use the funds, which may or may not be spent on supports for these specific students</a:t>
                      </a:r>
                      <a:endParaRPr lang="en-US"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7" y="201817"/>
            <a:ext cx="8186439" cy="533401"/>
          </a:xfrm>
        </p:spPr>
        <p:txBody>
          <a:bodyPr/>
          <a:lstStyle/>
          <a:p>
            <a:r>
              <a:rPr lang="en-US" dirty="0"/>
              <a:t>Local Control Funding Formula:</a:t>
            </a:r>
            <a:r>
              <a:rPr lang="en-US" b="0" dirty="0"/>
              <a:t> While districts now receive more state funds for ELs, the policy lacks mechanisms to ensure districts use the funds to support these students </a:t>
            </a:r>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
        <p:nvSpPr>
          <p:cNvPr id="9" name="Speech Bubble: Rectangle 8">
            <a:extLst>
              <a:ext uri="{FF2B5EF4-FFF2-40B4-BE49-F238E27FC236}">
                <a16:creationId xmlns:a16="http://schemas.microsoft.com/office/drawing/2014/main" id="{7568C51C-709A-4063-BF95-D889EDCC87D0}"/>
              </a:ext>
            </a:extLst>
          </p:cNvPr>
          <p:cNvSpPr/>
          <p:nvPr/>
        </p:nvSpPr>
        <p:spPr>
          <a:xfrm>
            <a:off x="259975" y="3351005"/>
            <a:ext cx="3704218" cy="793277"/>
          </a:xfrm>
          <a:prstGeom prst="wedgeRectCallout">
            <a:avLst>
              <a:gd name="adj1" fmla="val 22504"/>
              <a:gd name="adj2" fmla="val 5928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Resource equity </a:t>
            </a:r>
            <a:r>
              <a:rPr kumimoji="0" lang="en-US" sz="1400" b="0" i="1" u="none" strike="noStrike" kern="1200" cap="none" spc="0" normalizeH="0" baseline="0" noProof="0" dirty="0">
                <a:ln>
                  <a:noFill/>
                </a:ln>
                <a:solidFill>
                  <a:srgbClr val="56585C"/>
                </a:solidFill>
                <a:effectLst/>
                <a:uLnTx/>
                <a:uFillTx/>
                <a:latin typeface="Calibri"/>
                <a:ea typeface="+mn-ea"/>
                <a:cs typeface="+mn-cs"/>
              </a:rPr>
              <a:t>is critical, especially in schools </a:t>
            </a:r>
            <a:r>
              <a:rPr kumimoji="0" lang="en-US" sz="1400" b="1" i="1" u="none" strike="noStrike" kern="1200" cap="none" spc="0" normalizeH="0" baseline="0" noProof="0" dirty="0">
                <a:ln>
                  <a:noFill/>
                </a:ln>
                <a:solidFill>
                  <a:srgbClr val="56585C"/>
                </a:solidFill>
                <a:effectLst/>
                <a:uLnTx/>
                <a:uFillTx/>
                <a:latin typeface="Calibri"/>
                <a:ea typeface="+mn-ea"/>
                <a:cs typeface="+mn-cs"/>
              </a:rPr>
              <a:t>where ELs are highly concentrated</a:t>
            </a:r>
            <a:r>
              <a:rPr kumimoji="0" lang="en-US" sz="1400" b="0" i="1" u="none" strike="noStrike" kern="1200" cap="none" spc="0" normalizeH="0" baseline="0" noProof="0" dirty="0">
                <a:ln>
                  <a:noFill/>
                </a:ln>
                <a:solidFill>
                  <a:srgbClr val="56585C"/>
                </a:solidFill>
                <a:effectLst/>
                <a:uLnTx/>
                <a:uFillTx/>
                <a:latin typeface="Calibri"/>
                <a:ea typeface="+mn-ea"/>
                <a:cs typeface="+mn-cs"/>
              </a:rPr>
              <a:t>. We don’t have the resources to do things.”—Advocate</a:t>
            </a: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 name="Speech Bubble: Rectangle 10">
            <a:extLst>
              <a:ext uri="{FF2B5EF4-FFF2-40B4-BE49-F238E27FC236}">
                <a16:creationId xmlns:a16="http://schemas.microsoft.com/office/drawing/2014/main" id="{C9474C78-500D-4653-BC2E-D85D480B6B7B}"/>
              </a:ext>
            </a:extLst>
          </p:cNvPr>
          <p:cNvSpPr/>
          <p:nvPr/>
        </p:nvSpPr>
        <p:spPr>
          <a:xfrm>
            <a:off x="259975" y="5439961"/>
            <a:ext cx="3091032" cy="879146"/>
          </a:xfrm>
          <a:prstGeom prst="wedgeRectCallout">
            <a:avLst>
              <a:gd name="adj1" fmla="val 26342"/>
              <a:gd name="adj2" fmla="val 6005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Did the funding actually increase and improve outcomes and opportunities for ELs and low-income students? </a:t>
            </a:r>
            <a:r>
              <a:rPr kumimoji="0" lang="en-US" sz="1400" b="0" i="1" u="none" strike="noStrike" kern="1200" cap="none" spc="0" normalizeH="0" baseline="0" noProof="0" dirty="0">
                <a:ln>
                  <a:noFill/>
                </a:ln>
                <a:solidFill>
                  <a:srgbClr val="56585C"/>
                </a:solidFill>
                <a:effectLst/>
                <a:uLnTx/>
                <a:uFillTx/>
                <a:latin typeface="Calibri"/>
                <a:ea typeface="+mn-ea"/>
                <a:cs typeface="+mn-cs"/>
              </a:rPr>
              <a:t>We’re not tracking it.”—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8" name="Speech Bubble: Rectangle 8">
            <a:extLst>
              <a:ext uri="{FF2B5EF4-FFF2-40B4-BE49-F238E27FC236}">
                <a16:creationId xmlns:a16="http://schemas.microsoft.com/office/drawing/2014/main" id="{7568C51C-709A-4063-BF95-D889EDCC87D0}"/>
              </a:ext>
            </a:extLst>
          </p:cNvPr>
          <p:cNvSpPr/>
          <p:nvPr/>
        </p:nvSpPr>
        <p:spPr>
          <a:xfrm>
            <a:off x="4233134" y="3351005"/>
            <a:ext cx="4650889" cy="793278"/>
          </a:xfrm>
          <a:prstGeom prst="wedgeRectCallout">
            <a:avLst>
              <a:gd name="adj1" fmla="val -18336"/>
              <a:gd name="adj2" fmla="val 6035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data provide initial evidence that </a:t>
            </a:r>
            <a:r>
              <a:rPr kumimoji="0" lang="en-US" sz="1400" b="1" i="1" u="none" strike="noStrike" kern="1200" cap="none" spc="0" normalizeH="0" baseline="0" noProof="0" dirty="0">
                <a:ln>
                  <a:noFill/>
                </a:ln>
                <a:solidFill>
                  <a:srgbClr val="56585C"/>
                </a:solidFill>
                <a:effectLst/>
                <a:uLnTx/>
                <a:uFillTx/>
                <a:latin typeface="Calibri"/>
                <a:ea typeface="+mn-ea"/>
                <a:cs typeface="+mn-cs"/>
              </a:rPr>
              <a:t>money targeted to districts with the greatest student needs has led to improvements in student outcomes</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Johnson et al. (2018)</a:t>
            </a:r>
          </a:p>
        </p:txBody>
      </p:sp>
      <p:sp>
        <p:nvSpPr>
          <p:cNvPr id="10" name="Speech Bubble: Rectangle 8">
            <a:extLst>
              <a:ext uri="{FF2B5EF4-FFF2-40B4-BE49-F238E27FC236}">
                <a16:creationId xmlns:a16="http://schemas.microsoft.com/office/drawing/2014/main" id="{7568C51C-709A-4063-BF95-D889EDCC87D0}"/>
              </a:ext>
            </a:extLst>
          </p:cNvPr>
          <p:cNvSpPr/>
          <p:nvPr/>
        </p:nvSpPr>
        <p:spPr>
          <a:xfrm>
            <a:off x="3636085" y="5439960"/>
            <a:ext cx="5247940" cy="880157"/>
          </a:xfrm>
          <a:prstGeom prst="wedgeRectCallout">
            <a:avLst>
              <a:gd name="adj1" fmla="val 22504"/>
              <a:gd name="adj2" fmla="val 5928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“LCFF had an </a:t>
            </a:r>
            <a:r>
              <a:rPr kumimoji="0" lang="en-US" sz="1400" b="1" i="1" u="none" strike="noStrike" kern="1200" cap="none" spc="0" normalizeH="0" baseline="0" noProof="0" dirty="0">
                <a:ln>
                  <a:noFill/>
                </a:ln>
                <a:solidFill>
                  <a:srgbClr val="56585C"/>
                </a:solidFill>
                <a:effectLst/>
                <a:uLnTx/>
                <a:uFillTx/>
                <a:latin typeface="Calibri"/>
                <a:ea typeface="+mn-ea"/>
                <a:cs typeface="+mn-cs"/>
              </a:rPr>
              <a:t>equity intent</a:t>
            </a:r>
            <a:r>
              <a:rPr kumimoji="0" lang="en-US" sz="1400" b="0" i="1" u="none" strike="noStrike" kern="1200" cap="none" spc="0" normalizeH="0" baseline="0" noProof="0" dirty="0">
                <a:ln>
                  <a:noFill/>
                </a:ln>
                <a:solidFill>
                  <a:srgbClr val="56585C"/>
                </a:solidFill>
                <a:effectLst/>
                <a:uLnTx/>
                <a:uFillTx/>
                <a:latin typeface="Calibri"/>
                <a:ea typeface="+mn-ea"/>
                <a:cs typeface="+mn-cs"/>
              </a:rPr>
              <a:t>. …That was clear in the legislation. [But] from that moment on, there is </a:t>
            </a:r>
            <a:r>
              <a:rPr kumimoji="0" lang="en-US" sz="1400" b="1" i="1" u="none" strike="noStrike" kern="1200" cap="none" spc="0" normalizeH="0" baseline="0" noProof="0" dirty="0">
                <a:ln>
                  <a:noFill/>
                </a:ln>
                <a:solidFill>
                  <a:srgbClr val="56585C"/>
                </a:solidFill>
                <a:effectLst/>
                <a:uLnTx/>
                <a:uFillTx/>
                <a:latin typeface="Calibri"/>
                <a:ea typeface="+mn-ea"/>
                <a:cs typeface="+mn-cs"/>
              </a:rPr>
              <a:t>no accountability for how the dollars are used</a:t>
            </a:r>
            <a:r>
              <a:rPr kumimoji="0" lang="en-US" sz="1400" b="0" i="1" u="none" strike="noStrike" kern="1200" cap="none" spc="0" normalizeH="0" baseline="0" noProof="0" dirty="0">
                <a:ln>
                  <a:noFill/>
                </a:ln>
                <a:solidFill>
                  <a:srgbClr val="56585C"/>
                </a:solidFill>
                <a:effectLst/>
                <a:uLnTx/>
                <a:uFillTx/>
                <a:latin typeface="Calibri"/>
                <a:ea typeface="+mn-ea"/>
                <a:cs typeface="+mn-cs"/>
              </a:rPr>
              <a:t>, [and] no one is looking to see if those dollars are following the kids or being used in a way that is effective.”—</a:t>
            </a:r>
            <a:r>
              <a:rPr kumimoji="0" lang="en-US" sz="1400" b="0" i="0" u="none" strike="noStrike" kern="1200" cap="none" spc="0" normalizeH="0" baseline="0" noProof="0" dirty="0">
                <a:ln>
                  <a:noFill/>
                </a:ln>
                <a:solidFill>
                  <a:srgbClr val="56585C"/>
                </a:solidFill>
                <a:effectLst/>
                <a:uLnTx/>
                <a:uFillTx/>
                <a:latin typeface="Calibri"/>
                <a:ea typeface="+mn-ea"/>
                <a:cs typeface="+mn-cs"/>
              </a:rPr>
              <a:t>Practitioner</a:t>
            </a:r>
          </a:p>
        </p:txBody>
      </p:sp>
      <p:sp>
        <p:nvSpPr>
          <p:cNvPr id="12" name="TextBox 11">
            <a:extLst>
              <a:ext uri="{FF2B5EF4-FFF2-40B4-BE49-F238E27FC236}">
                <a16:creationId xmlns:a16="http://schemas.microsoft.com/office/drawing/2014/main" id="{4908FA30-AAC9-4005-96DF-05EF8FF3A7B1}"/>
              </a:ext>
            </a:extLst>
          </p:cNvPr>
          <p:cNvSpPr txBox="1"/>
          <p:nvPr/>
        </p:nvSpPr>
        <p:spPr>
          <a:xfrm>
            <a:off x="2152650" y="6513420"/>
            <a:ext cx="6638925" cy="183962"/>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Education First Interviews (2019); Johnson et al. (2018); </a:t>
            </a:r>
            <a:r>
              <a:rPr kumimoji="0" lang="en-US" sz="900" b="0" i="0" u="none" strike="noStrike" kern="1200" cap="none" spc="0" normalizeH="0" baseline="0" noProof="0" dirty="0" err="1">
                <a:ln>
                  <a:noFill/>
                </a:ln>
                <a:solidFill>
                  <a:srgbClr val="56585C"/>
                </a:solidFill>
                <a:effectLst/>
                <a:uLnTx/>
                <a:uFillTx/>
                <a:latin typeface="Calibri"/>
                <a:ea typeface="+mn-ea"/>
                <a:cs typeface="+mn-cs"/>
              </a:rPr>
              <a:t>Koppich</a:t>
            </a:r>
            <a:r>
              <a:rPr kumimoji="0" lang="en-US" sz="900" b="0" i="0" u="none" strike="noStrike" kern="1200" cap="none" spc="0" normalizeH="0" baseline="0" noProof="0" dirty="0">
                <a:ln>
                  <a:noFill/>
                </a:ln>
                <a:solidFill>
                  <a:srgbClr val="56585C"/>
                </a:solidFill>
                <a:effectLst/>
                <a:uLnTx/>
                <a:uFillTx/>
                <a:latin typeface="Calibri"/>
                <a:ea typeface="+mn-ea"/>
                <a:cs typeface="+mn-cs"/>
              </a:rPr>
              <a:t> (2019); </a:t>
            </a:r>
            <a:r>
              <a:rPr kumimoji="0" lang="en-US" sz="900" b="0" i="0" u="none" strike="noStrike" kern="1200" cap="none" spc="0" normalizeH="0" baseline="0" noProof="0" dirty="0" err="1">
                <a:ln>
                  <a:noFill/>
                </a:ln>
                <a:solidFill>
                  <a:srgbClr val="56585C"/>
                </a:solidFill>
                <a:effectLst/>
                <a:uLnTx/>
                <a:uFillTx/>
                <a:latin typeface="Calibri"/>
                <a:ea typeface="+mn-ea"/>
                <a:cs typeface="+mn-cs"/>
              </a:rPr>
              <a:t>Santibañez</a:t>
            </a:r>
            <a:r>
              <a:rPr kumimoji="0" lang="en-US" sz="900" b="0" i="0" u="none" strike="noStrike" kern="1200" cap="none" spc="0" normalizeH="0" baseline="0" noProof="0" dirty="0">
                <a:ln>
                  <a:noFill/>
                </a:ln>
                <a:solidFill>
                  <a:srgbClr val="56585C"/>
                </a:solidFill>
                <a:effectLst/>
                <a:uLnTx/>
                <a:uFillTx/>
                <a:latin typeface="Calibri"/>
                <a:ea typeface="+mn-ea"/>
                <a:cs typeface="+mn-cs"/>
              </a:rPr>
              <a:t> and Umansky (2018); </a:t>
            </a:r>
            <a:r>
              <a:rPr kumimoji="0" lang="en-US" sz="900" b="0" i="0" u="none" strike="noStrike" kern="1200" cap="none" spc="0" normalizeH="0" baseline="0" noProof="0" dirty="0" err="1">
                <a:ln>
                  <a:noFill/>
                </a:ln>
                <a:solidFill>
                  <a:srgbClr val="56585C"/>
                </a:solidFill>
                <a:effectLst/>
                <a:uLnTx/>
                <a:uFillTx/>
                <a:latin typeface="Calibri"/>
                <a:ea typeface="+mn-ea"/>
                <a:cs typeface="+mn-cs"/>
              </a:rPr>
              <a:t>Umansky</a:t>
            </a:r>
            <a:r>
              <a:rPr kumimoji="0" lang="en-US" sz="900" b="0" i="0" u="none" strike="noStrike" kern="1200" cap="none" spc="0" normalizeH="0" baseline="0" noProof="0" dirty="0">
                <a:ln>
                  <a:noFill/>
                </a:ln>
                <a:solidFill>
                  <a:srgbClr val="56585C"/>
                </a:solidFill>
                <a:effectLst/>
                <a:uLnTx/>
                <a:uFillTx/>
                <a:latin typeface="Calibri"/>
                <a:ea typeface="+mn-ea"/>
                <a:cs typeface="+mn-cs"/>
              </a:rPr>
              <a:t> (2018).</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1823962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graphicFrame>
        <p:nvGraphicFramePr>
          <p:cNvPr id="7" name="Table 6">
            <a:extLst>
              <a:ext uri="{FF2B5EF4-FFF2-40B4-BE49-F238E27FC236}">
                <a16:creationId xmlns:a16="http://schemas.microsoft.com/office/drawing/2014/main" id="{0FAE7E91-6FA9-4B07-AA0C-2367304FE556}"/>
              </a:ext>
            </a:extLst>
          </p:cNvPr>
          <p:cNvGraphicFramePr>
            <a:graphicFrameLocks noGrp="1"/>
          </p:cNvGraphicFramePr>
          <p:nvPr>
            <p:extLst>
              <p:ext uri="{D42A27DB-BD31-4B8C-83A1-F6EECF244321}">
                <p14:modId xmlns:p14="http://schemas.microsoft.com/office/powerpoint/2010/main" val="2729672859"/>
              </p:ext>
            </p:extLst>
          </p:nvPr>
        </p:nvGraphicFramePr>
        <p:xfrm>
          <a:off x="259976" y="1489231"/>
          <a:ext cx="8624048" cy="4902604"/>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379272">
                <a:tc>
                  <a:txBody>
                    <a:bodyPr/>
                    <a:lstStyle/>
                    <a:p>
                      <a:pPr marL="0" indent="0">
                        <a:spcAft>
                          <a:spcPts val="600"/>
                        </a:spcAft>
                        <a:buFont typeface="Wingdings" panose="05000000000000000000" pitchFamily="2" charset="2"/>
                        <a:buNone/>
                      </a:pPr>
                      <a:r>
                        <a:rPr lang="en-US" sz="1600" b="1" dirty="0">
                          <a:solidFill>
                            <a:schemeClr val="bg1"/>
                          </a:solidFill>
                        </a:rPr>
                        <a:t>BACKGROUND: Under LCFF,</a:t>
                      </a:r>
                      <a:r>
                        <a:rPr lang="en-US" sz="1600" b="1" baseline="0" dirty="0">
                          <a:solidFill>
                            <a:schemeClr val="bg1"/>
                          </a:solidFill>
                        </a:rPr>
                        <a:t> the state is building a new system to deliver support to local agencies</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4586240"/>
                  </a:ext>
                </a:extLst>
              </a:tr>
              <a:tr h="2450692">
                <a:tc>
                  <a:txBody>
                    <a:bodyPr/>
                    <a:lstStyle/>
                    <a:p>
                      <a:pPr marL="285750" indent="-285750">
                        <a:spcAft>
                          <a:spcPts val="600"/>
                        </a:spcAft>
                        <a:buClr>
                          <a:schemeClr val="accent4"/>
                        </a:buClr>
                        <a:buFont typeface="Wingdings" panose="05000000000000000000" pitchFamily="2" charset="2"/>
                        <a:buChar char="§"/>
                      </a:pPr>
                      <a:r>
                        <a:rPr lang="en-US" sz="1400" b="1" dirty="0"/>
                        <a:t>Creates</a:t>
                      </a:r>
                      <a:r>
                        <a:rPr lang="en-US" sz="1400" b="1" baseline="0" dirty="0"/>
                        <a:t> </a:t>
                      </a:r>
                      <a:r>
                        <a:rPr lang="en-US" sz="1400" b="1" dirty="0"/>
                        <a:t>California Collaborative for Educational Excellence (CCEE) as lead</a:t>
                      </a:r>
                      <a:r>
                        <a:rPr lang="en-US" sz="1400" b="1" baseline="0" dirty="0"/>
                        <a:t> coordinating agency</a:t>
                      </a:r>
                      <a:r>
                        <a:rPr lang="en-US" sz="1400" b="1" dirty="0"/>
                        <a:t>: </a:t>
                      </a:r>
                      <a:r>
                        <a:rPr lang="en-US" sz="1400" b="0" dirty="0"/>
                        <a:t>Established by</a:t>
                      </a:r>
                      <a:r>
                        <a:rPr lang="en-US" sz="1400" b="0" baseline="0" dirty="0"/>
                        <a:t> LCFF, CCEE’s main charge is to lead the state system of support by coordinating efforts with other agencies (e.g., COEs, CDE) so districts and charters receive the information, tools and technical assistance they need</a:t>
                      </a:r>
                      <a:endParaRPr lang="en-US" sz="1400" b="0" dirty="0"/>
                    </a:p>
                    <a:p>
                      <a:pPr marL="285750" indent="-285750">
                        <a:spcAft>
                          <a:spcPts val="600"/>
                        </a:spcAft>
                        <a:buClr>
                          <a:schemeClr val="accent4"/>
                        </a:buClr>
                        <a:buFont typeface="Wingdings" panose="05000000000000000000" pitchFamily="2" charset="2"/>
                        <a:buChar char="§"/>
                      </a:pPr>
                      <a:r>
                        <a:rPr lang="en-US" sz="1400" b="1" dirty="0"/>
                        <a:t>Changes California Department of Education’s (CDE) role from compliance</a:t>
                      </a:r>
                      <a:r>
                        <a:rPr lang="en-US" sz="1400" b="1" baseline="0" dirty="0"/>
                        <a:t> to support: </a:t>
                      </a:r>
                      <a:r>
                        <a:rPr lang="en-US" sz="1400" b="0" baseline="0" dirty="0"/>
                        <a:t>Shifts the focus of CDE’s responsibilities from complying with state and federal programs to aligning supports funded by these programs for districts, charters and schools; CDE identifies those that need “differentiated assistance” and “intensive support” according to state’s ESSA Plan, and collaborates with CCEE and COEs to ensure the support is effective</a:t>
                      </a:r>
                      <a:endParaRPr lang="en-US" sz="1400" b="1" baseline="0" dirty="0"/>
                    </a:p>
                    <a:p>
                      <a:pPr marL="285750" indent="-285750">
                        <a:spcAft>
                          <a:spcPts val="600"/>
                        </a:spcAft>
                        <a:buClr>
                          <a:schemeClr val="accent4"/>
                        </a:buClr>
                        <a:buFont typeface="Wingdings" panose="05000000000000000000" pitchFamily="2" charset="2"/>
                        <a:buChar char="§"/>
                      </a:pPr>
                      <a:r>
                        <a:rPr lang="en-US" sz="1400" b="1" baseline="0" dirty="0"/>
                        <a:t>Leverages role of 58 County Offices of Education (COEs):</a:t>
                      </a:r>
                      <a:r>
                        <a:rPr lang="en-US" sz="1400" b="0" baseline="0" dirty="0"/>
                        <a:t> Created by the state constitution, COEs provide diverse services to their local districts and charters, including program-related supports, professional development, and financial oversight and accountability; COEs review LCAPs and monitor progress toward goals included in LCAPs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230073">
                <a:tc>
                  <a:txBody>
                    <a:bodyPr/>
                    <a:lstStyle/>
                    <a:p>
                      <a:pPr marL="0" indent="0">
                        <a:spcAft>
                          <a:spcPts val="600"/>
                        </a:spcAft>
                        <a:buClr>
                          <a:schemeClr val="accent4"/>
                        </a:buClr>
                        <a:buFont typeface="Wingdings" panose="05000000000000000000" pitchFamily="2" charset="2"/>
                        <a:buNone/>
                      </a:pPr>
                      <a:r>
                        <a:rPr lang="en-US" sz="1600" b="1" dirty="0">
                          <a:solidFill>
                            <a:schemeClr val="bg1"/>
                          </a:solidFill>
                        </a:rPr>
                        <a:t>KEY IMPLICATIONS: Many </a:t>
                      </a:r>
                      <a:r>
                        <a:rPr lang="en-US" sz="1600" b="1" baseline="0" dirty="0">
                          <a:solidFill>
                            <a:schemeClr val="bg1"/>
                          </a:solidFill>
                        </a:rPr>
                        <a:t>complex pieces must come together and align for the system to succeed </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23807432"/>
                  </a:ext>
                </a:extLst>
              </a:tr>
              <a:tr h="1637436">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Relies on </a:t>
                      </a:r>
                      <a:r>
                        <a:rPr lang="en-US" sz="1400" b="1" baseline="0" dirty="0"/>
                        <a:t>multi-agency coordination: </a:t>
                      </a:r>
                      <a:r>
                        <a:rPr lang="en-US" sz="1400" b="0" baseline="0" dirty="0"/>
                        <a:t>If the system is going to function well, CCEE, CDE, COEs and other agencies that provide local support (e.g., nonprofits, TA providers, universities) must work closely together effectively</a:t>
                      </a:r>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Shifts culture </a:t>
                      </a:r>
                      <a:r>
                        <a:rPr lang="en-US" sz="1400" b="1" baseline="0" dirty="0"/>
                        <a:t>away from compliance toward “continuous improvement”</a:t>
                      </a:r>
                      <a:r>
                        <a:rPr lang="en-US" sz="1400" b="1" dirty="0"/>
                        <a:t>: </a:t>
                      </a:r>
                      <a:r>
                        <a:rPr lang="en-US" sz="1400" b="0" dirty="0"/>
                        <a:t>Calls for the</a:t>
                      </a:r>
                      <a:r>
                        <a:rPr lang="en-US" sz="1400" b="0" baseline="0" dirty="0"/>
                        <a:t> entire system to enhance processes to improve student outcomes; while the state field lacks a consistent definition of the term, research says it requires a systems perspective, process orientation, disciplined methodology and teacher engagement</a:t>
                      </a:r>
                      <a:endParaRPr lang="en-US" sz="1400" b="0" dirty="0"/>
                    </a:p>
                    <a:p>
                      <a:pPr marL="285750" indent="-285750">
                        <a:spcAft>
                          <a:spcPts val="600"/>
                        </a:spcAft>
                        <a:buClr>
                          <a:schemeClr val="accent4"/>
                        </a:buClr>
                        <a:buFont typeface="Wingdings" panose="05000000000000000000" pitchFamily="2" charset="2"/>
                        <a:buChar char="§"/>
                      </a:pPr>
                      <a:r>
                        <a:rPr lang="en-US" sz="1400" b="1" baseline="0" dirty="0"/>
                        <a:t>Elevates the role of practitioner networks across the state: </a:t>
                      </a:r>
                      <a:r>
                        <a:rPr lang="en-US" sz="1400" b="0" baseline="0" dirty="0"/>
                        <a:t>With emphasis on local control and problem-solving, builds demand for educators to learn from one another, share best practices and collaborate on improvement</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8" y="201817"/>
            <a:ext cx="8126420" cy="533401"/>
          </a:xfrm>
        </p:spPr>
        <p:txBody>
          <a:bodyPr/>
          <a:lstStyle/>
          <a:p>
            <a:r>
              <a:rPr lang="en-US" dirty="0"/>
              <a:t>State System of Support:</a:t>
            </a:r>
            <a:r>
              <a:rPr lang="en-US" b="0" dirty="0"/>
              <a:t> As the state has shifted toward greater local control over resources, multiple agencies are responsible for helping districts improve supports for ELs</a:t>
            </a:r>
            <a:endParaRPr lang="en-US" dirty="0"/>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
        <p:nvSpPr>
          <p:cNvPr id="9" name="TextBox 8">
            <a:extLst>
              <a:ext uri="{FF2B5EF4-FFF2-40B4-BE49-F238E27FC236}">
                <a16:creationId xmlns:a16="http://schemas.microsoft.com/office/drawing/2014/main" id="{4908FA30-AAC9-4005-96DF-05EF8FF3A7B1}"/>
              </a:ext>
            </a:extLst>
          </p:cNvPr>
          <p:cNvSpPr txBox="1"/>
          <p:nvPr/>
        </p:nvSpPr>
        <p:spPr>
          <a:xfrm>
            <a:off x="2152650" y="6486525"/>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CDE (n.d.); Education First Interviews (2019); </a:t>
            </a:r>
            <a:r>
              <a:rPr kumimoji="0" lang="en-US" sz="900" b="0" i="0" u="none" strike="noStrike" kern="1200" cap="none" spc="0" normalizeH="0" baseline="0" noProof="0" dirty="0" err="1">
                <a:ln>
                  <a:noFill/>
                </a:ln>
                <a:solidFill>
                  <a:srgbClr val="56585C"/>
                </a:solidFill>
                <a:effectLst/>
                <a:uLnTx/>
                <a:uFillTx/>
                <a:latin typeface="Calibri"/>
                <a:ea typeface="+mn-ea"/>
                <a:cs typeface="+mn-cs"/>
              </a:rPr>
              <a:t>Grunow</a:t>
            </a:r>
            <a:r>
              <a:rPr kumimoji="0" lang="en-US" sz="900" b="0" i="0" u="none" strike="noStrike" kern="1200" cap="none" spc="0" normalizeH="0" baseline="0" noProof="0" dirty="0">
                <a:ln>
                  <a:noFill/>
                </a:ln>
                <a:solidFill>
                  <a:srgbClr val="56585C"/>
                </a:solidFill>
                <a:effectLst/>
                <a:uLnTx/>
                <a:uFillTx/>
                <a:latin typeface="Calibri"/>
                <a:ea typeface="+mn-ea"/>
                <a:cs typeface="+mn-cs"/>
              </a:rPr>
              <a:t> et al. (2018); Henig et al. (2018); Hough et al. (2017); Plank et al. (2018). </a:t>
            </a:r>
          </a:p>
        </p:txBody>
      </p:sp>
    </p:spTree>
    <p:extLst>
      <p:ext uri="{BB962C8B-B14F-4D97-AF65-F5344CB8AC3E}">
        <p14:creationId xmlns:p14="http://schemas.microsoft.com/office/powerpoint/2010/main" val="21185598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77784E5-A045-40FA-BD64-041C6183D956}"/>
              </a:ext>
            </a:extLst>
          </p:cNvPr>
          <p:cNvGraphicFramePr>
            <a:graphicFrameLocks noGrp="1"/>
          </p:cNvGraphicFramePr>
          <p:nvPr>
            <p:extLst>
              <p:ext uri="{D42A27DB-BD31-4B8C-83A1-F6EECF244321}">
                <p14:modId xmlns:p14="http://schemas.microsoft.com/office/powerpoint/2010/main" val="3384984359"/>
              </p:ext>
            </p:extLst>
          </p:nvPr>
        </p:nvGraphicFramePr>
        <p:xfrm>
          <a:off x="259976" y="1494263"/>
          <a:ext cx="8624048" cy="4006481"/>
        </p:xfrm>
        <a:graphic>
          <a:graphicData uri="http://schemas.openxmlformats.org/drawingml/2006/table">
            <a:tbl>
              <a:tblPr firstRow="1" bandRow="1">
                <a:tableStyleId>{5940675A-B579-460E-94D1-54222C63F5DA}</a:tableStyleId>
              </a:tblPr>
              <a:tblGrid>
                <a:gridCol w="8624048">
                  <a:extLst>
                    <a:ext uri="{9D8B030D-6E8A-4147-A177-3AD203B41FA5}">
                      <a16:colId xmlns:a16="http://schemas.microsoft.com/office/drawing/2014/main" val="3048219212"/>
                    </a:ext>
                  </a:extLst>
                </a:gridCol>
              </a:tblGrid>
              <a:tr h="298221">
                <a:tc>
                  <a:txBody>
                    <a:bodyPr/>
                    <a:lstStyle/>
                    <a:p>
                      <a:pPr marL="0" indent="0">
                        <a:spcAft>
                          <a:spcPts val="600"/>
                        </a:spcAft>
                        <a:buFont typeface="Wingdings" panose="05000000000000000000" pitchFamily="2" charset="2"/>
                        <a:buNone/>
                      </a:pPr>
                      <a:r>
                        <a:rPr lang="en-US" sz="1600" b="1" dirty="0">
                          <a:solidFill>
                            <a:schemeClr val="bg1"/>
                          </a:solidFill>
                        </a:rPr>
                        <a:t>STRENGTHS: The </a:t>
                      </a:r>
                      <a:r>
                        <a:rPr lang="en-US" sz="1600" b="1" baseline="0" dirty="0">
                          <a:solidFill>
                            <a:schemeClr val="bg1"/>
                          </a:solidFill>
                        </a:rPr>
                        <a:t>state is in the process of </a:t>
                      </a:r>
                      <a:r>
                        <a:rPr lang="en-US" sz="1600" b="1" dirty="0">
                          <a:solidFill>
                            <a:schemeClr val="bg1"/>
                          </a:solidFill>
                        </a:rPr>
                        <a:t>creating a</a:t>
                      </a:r>
                      <a:r>
                        <a:rPr lang="en-US" sz="1600" b="1" baseline="0" dirty="0">
                          <a:solidFill>
                            <a:schemeClr val="bg1"/>
                          </a:solidFill>
                        </a:rPr>
                        <a:t> </a:t>
                      </a:r>
                      <a:r>
                        <a:rPr lang="en-US" sz="1600" b="1" dirty="0">
                          <a:solidFill>
                            <a:schemeClr val="bg1"/>
                          </a:solidFill>
                        </a:rPr>
                        <a:t>structure </a:t>
                      </a:r>
                      <a:r>
                        <a:rPr lang="en-US" sz="1600" b="1" baseline="0" dirty="0">
                          <a:solidFill>
                            <a:schemeClr val="bg1"/>
                          </a:solidFill>
                        </a:rPr>
                        <a:t>to help districts redirect attention and resources from compliance to tackling systemic problems affecting ELs and other students</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04586240"/>
                  </a:ext>
                </a:extLst>
              </a:tr>
              <a:tr h="1110881">
                <a:tc>
                  <a:txBody>
                    <a:bodyPr/>
                    <a:lstStyle/>
                    <a:p>
                      <a:pPr marL="0" indent="0">
                        <a:spcAft>
                          <a:spcPts val="600"/>
                        </a:spcAft>
                        <a:buFont typeface="Wingdings" panose="05000000000000000000" pitchFamily="2" charset="2"/>
                        <a:buNone/>
                      </a:pPr>
                      <a:endParaRPr lang="en-US" sz="14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4880379"/>
                  </a:ext>
                </a:extLst>
              </a:tr>
              <a:tr h="230073">
                <a:tc>
                  <a:txBody>
                    <a:bodyPr/>
                    <a:lstStyle/>
                    <a:p>
                      <a:pPr marL="0" indent="0">
                        <a:spcAft>
                          <a:spcPts val="600"/>
                        </a:spcAft>
                        <a:buFont typeface="Wingdings" panose="05000000000000000000" pitchFamily="2" charset="2"/>
                        <a:buNone/>
                      </a:pPr>
                      <a:r>
                        <a:rPr lang="en-US" sz="1600" b="1" dirty="0">
                          <a:solidFill>
                            <a:schemeClr val="bg1"/>
                          </a:solidFill>
                        </a:rPr>
                        <a:t>CHALLENGES: Continuous</a:t>
                      </a:r>
                      <a:r>
                        <a:rPr lang="en-US" sz="1600" b="1" baseline="0" dirty="0">
                          <a:solidFill>
                            <a:schemeClr val="bg1"/>
                          </a:solidFill>
                        </a:rPr>
                        <a:t> improvement represents a major shift from a compliance-driven mindset, and there currently isn’t enough capacity in this support system to realize its promise for ELs</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223807432"/>
                  </a:ext>
                </a:extLst>
              </a:tr>
              <a:tr h="1293495">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Huge need</a:t>
                      </a:r>
                      <a:r>
                        <a:rPr lang="en-US" sz="1400" b="1" baseline="0" dirty="0"/>
                        <a:t> for support</a:t>
                      </a:r>
                      <a:r>
                        <a:rPr lang="en-US" sz="1400" b="1" dirty="0"/>
                        <a:t>: </a:t>
                      </a:r>
                      <a:r>
                        <a:rPr lang="en-US" sz="1400" b="0" dirty="0"/>
                        <a:t>In</a:t>
                      </a:r>
                      <a:r>
                        <a:rPr lang="en-US" sz="1400" b="0" baseline="0" dirty="0"/>
                        <a:t> a 2017 survey of County Superintendents, the overwhelming majority of respondents (82%) said that most, nearly all or all of their districts need help supporting student sub-groups, including ELs</a:t>
                      </a:r>
                      <a:endParaRPr lang="en-US" sz="1400" b="1" dirty="0"/>
                    </a:p>
                    <a:p>
                      <a:pPr marL="285750" indent="-285750">
                        <a:spcAft>
                          <a:spcPts val="600"/>
                        </a:spcAft>
                        <a:buClr>
                          <a:schemeClr val="accent4"/>
                        </a:buClr>
                        <a:buFont typeface="Wingdings" panose="05000000000000000000" pitchFamily="2" charset="2"/>
                        <a:buChar char="§"/>
                      </a:pPr>
                      <a:r>
                        <a:rPr lang="en-US" sz="1400" b="1" dirty="0"/>
                        <a:t>Limited</a:t>
                      </a:r>
                      <a:r>
                        <a:rPr lang="en-US" sz="1400" b="1" baseline="0" dirty="0"/>
                        <a:t> and inconsistent capacity at support agencies</a:t>
                      </a:r>
                      <a:r>
                        <a:rPr lang="en-US" sz="1400" b="1" dirty="0"/>
                        <a:t>: </a:t>
                      </a:r>
                      <a:r>
                        <a:rPr lang="en-US" sz="1400" b="0" dirty="0"/>
                        <a:t>CCEE, CDE</a:t>
                      </a:r>
                      <a:r>
                        <a:rPr lang="en-US" sz="1400" b="0" baseline="0" dirty="0"/>
                        <a:t> and COEs lack staff and expertise to address district challenges related to ELs; and while COEs are well-positioned to deliver more tailored support to their districts, they have historically maintained small staffs and it is unclear whether their current staff have the skills to execute new roles under state system of support (e.g., providing guidance on continuous improvement)</a:t>
                      </a:r>
                    </a:p>
                    <a:p>
                      <a:pPr marL="285750" indent="-285750">
                        <a:spcAft>
                          <a:spcPts val="600"/>
                        </a:spcAft>
                        <a:buClr>
                          <a:schemeClr val="accent4"/>
                        </a:buClr>
                        <a:buFont typeface="Wingdings" panose="05000000000000000000" pitchFamily="2" charset="2"/>
                        <a:buChar char="§"/>
                      </a:pPr>
                      <a:r>
                        <a:rPr lang="en-US" sz="1400" b="1" baseline="0" dirty="0"/>
                        <a:t>Lack of common, statewide understanding of what “continuous improvement” means and looks like in practice</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46676421"/>
                  </a:ext>
                </a:extLst>
              </a:tr>
            </a:tbl>
          </a:graphicData>
        </a:graphic>
      </p:graphicFrame>
      <p:sp>
        <p:nvSpPr>
          <p:cNvPr id="2" name="Title 1">
            <a:extLst>
              <a:ext uri="{FF2B5EF4-FFF2-40B4-BE49-F238E27FC236}">
                <a16:creationId xmlns:a16="http://schemas.microsoft.com/office/drawing/2014/main" id="{109AD593-45D3-4070-B253-EE623C5929BD}"/>
              </a:ext>
            </a:extLst>
          </p:cNvPr>
          <p:cNvSpPr>
            <a:spLocks noGrp="1"/>
          </p:cNvSpPr>
          <p:nvPr>
            <p:ph type="title"/>
          </p:nvPr>
        </p:nvSpPr>
        <p:spPr>
          <a:xfrm>
            <a:off x="259977" y="201817"/>
            <a:ext cx="8186439" cy="533401"/>
          </a:xfrm>
        </p:spPr>
        <p:txBody>
          <a:bodyPr/>
          <a:lstStyle/>
          <a:p>
            <a:r>
              <a:rPr lang="en-US" dirty="0"/>
              <a:t>State System of Support: </a:t>
            </a:r>
            <a:r>
              <a:rPr lang="en-US" b="0" dirty="0"/>
              <a:t>The continuous improvement approach empowers local stakeholders to solve problems, but support agencies are currently not EL-equipped to help </a:t>
            </a:r>
          </a:p>
        </p:txBody>
      </p:sp>
      <p:sp>
        <p:nvSpPr>
          <p:cNvPr id="4" name="Slide Number Placeholder 3">
            <a:extLst>
              <a:ext uri="{FF2B5EF4-FFF2-40B4-BE49-F238E27FC236}">
                <a16:creationId xmlns:a16="http://schemas.microsoft.com/office/drawing/2014/main" id="{2C7FDC79-9BDB-45B2-9F06-2E163728817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
        <p:nvSpPr>
          <p:cNvPr id="9" name="Speech Bubble: Rectangle 8">
            <a:extLst>
              <a:ext uri="{FF2B5EF4-FFF2-40B4-BE49-F238E27FC236}">
                <a16:creationId xmlns:a16="http://schemas.microsoft.com/office/drawing/2014/main" id="{7568C51C-709A-4063-BF95-D889EDCC87D0}"/>
              </a:ext>
            </a:extLst>
          </p:cNvPr>
          <p:cNvSpPr/>
          <p:nvPr/>
        </p:nvSpPr>
        <p:spPr>
          <a:xfrm>
            <a:off x="259975" y="2179937"/>
            <a:ext cx="3232899" cy="877824"/>
          </a:xfrm>
          <a:prstGeom prst="wedgeRectCallout">
            <a:avLst>
              <a:gd name="adj1" fmla="val 22504"/>
              <a:gd name="adj2" fmla="val 59283"/>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“What has been helpful is making </a:t>
            </a:r>
            <a:r>
              <a:rPr kumimoji="0" lang="en-US" sz="1400" b="1" i="1" u="none" strike="noStrike" kern="1200" cap="none" spc="0" normalizeH="0" baseline="0" noProof="0" dirty="0">
                <a:ln>
                  <a:noFill/>
                </a:ln>
                <a:solidFill>
                  <a:srgbClr val="56585C"/>
                </a:solidFill>
                <a:effectLst/>
                <a:uLnTx/>
                <a:uFillTx/>
                <a:latin typeface="Calibri"/>
                <a:ea typeface="+mn-ea"/>
                <a:cs typeface="+mn-cs"/>
              </a:rPr>
              <a:t>schools</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kumimoji="0" lang="en-US" sz="1400" b="1" i="1" u="none" strike="noStrike" kern="1200" cap="none" spc="0" normalizeH="0" baseline="0" noProof="0" dirty="0">
                <a:ln>
                  <a:noFill/>
                </a:ln>
                <a:solidFill>
                  <a:srgbClr val="56585C"/>
                </a:solidFill>
                <a:effectLst/>
                <a:uLnTx/>
                <a:uFillTx/>
                <a:latin typeface="Calibri"/>
                <a:ea typeface="+mn-ea"/>
                <a:cs typeface="+mn-cs"/>
              </a:rPr>
              <a:t>continue to develop in their practice</a:t>
            </a:r>
            <a:r>
              <a:rPr kumimoji="0" lang="en-US" sz="1400" b="0" i="1" u="none" strike="noStrike" kern="1200" cap="none" spc="0" normalizeH="0" baseline="0" noProof="0" dirty="0">
                <a:ln>
                  <a:noFill/>
                </a:ln>
                <a:solidFill>
                  <a:srgbClr val="56585C"/>
                </a:solidFill>
                <a:effectLst/>
                <a:uLnTx/>
                <a:uFillTx/>
                <a:latin typeface="Calibri"/>
                <a:ea typeface="+mn-ea"/>
                <a:cs typeface="+mn-cs"/>
              </a:rPr>
              <a:t>. … </a:t>
            </a:r>
            <a:r>
              <a:rPr kumimoji="0" lang="en-US" sz="1400" b="1" i="1" u="none" strike="noStrike" kern="1200" cap="none" spc="0" normalizeH="0" baseline="0" noProof="0" dirty="0">
                <a:ln>
                  <a:noFill/>
                </a:ln>
                <a:solidFill>
                  <a:srgbClr val="56585C"/>
                </a:solidFill>
                <a:effectLst/>
                <a:uLnTx/>
                <a:uFillTx/>
                <a:latin typeface="Calibri"/>
                <a:ea typeface="+mn-ea"/>
                <a:cs typeface="+mn-cs"/>
              </a:rPr>
              <a:t>Help districts navigate </a:t>
            </a:r>
            <a:r>
              <a:rPr kumimoji="0" lang="en-US" sz="1400" b="0" i="1" u="none" strike="noStrike" kern="1200" cap="none" spc="0" normalizeH="0" baseline="0" noProof="0" dirty="0">
                <a:ln>
                  <a:noFill/>
                </a:ln>
                <a:solidFill>
                  <a:srgbClr val="56585C"/>
                </a:solidFill>
                <a:effectLst/>
                <a:uLnTx/>
                <a:uFillTx/>
                <a:latin typeface="Calibri"/>
                <a:ea typeface="+mn-ea"/>
                <a:cs typeface="+mn-cs"/>
              </a:rPr>
              <a:t>what they can do.” —</a:t>
            </a:r>
            <a:r>
              <a:rPr kumimoji="0" lang="en-US" sz="1400" b="0" i="0" u="none" strike="noStrike" kern="1200" cap="none" spc="0" normalizeH="0" baseline="0" noProof="0" dirty="0">
                <a:ln>
                  <a:noFill/>
                </a:ln>
                <a:solidFill>
                  <a:srgbClr val="56585C"/>
                </a:solidFill>
                <a:effectLst/>
                <a:uLnTx/>
                <a:uFillTx/>
                <a:latin typeface="Calibri"/>
                <a:ea typeface="+mn-ea"/>
                <a:cs typeface="+mn-cs"/>
              </a:rPr>
              <a:t>Practitioner</a:t>
            </a:r>
          </a:p>
        </p:txBody>
      </p:sp>
      <p:sp>
        <p:nvSpPr>
          <p:cNvPr id="11" name="Speech Bubble: Rectangle 10">
            <a:extLst>
              <a:ext uri="{FF2B5EF4-FFF2-40B4-BE49-F238E27FC236}">
                <a16:creationId xmlns:a16="http://schemas.microsoft.com/office/drawing/2014/main" id="{C9474C78-500D-4653-BC2E-D85D480B6B7B}"/>
              </a:ext>
            </a:extLst>
          </p:cNvPr>
          <p:cNvSpPr/>
          <p:nvPr/>
        </p:nvSpPr>
        <p:spPr>
          <a:xfrm>
            <a:off x="259977" y="5539114"/>
            <a:ext cx="4753088" cy="877824"/>
          </a:xfrm>
          <a:prstGeom prst="wedgeRectCallout">
            <a:avLst>
              <a:gd name="adj1" fmla="val 15968"/>
              <a:gd name="adj2" fmla="val 5788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“There are some </a:t>
            </a:r>
            <a:r>
              <a:rPr kumimoji="0" lang="en-US" sz="1400" b="1" i="1" u="none" strike="noStrike" kern="1200" cap="none" spc="0" normalizeH="0" baseline="0" noProof="0" dirty="0">
                <a:ln>
                  <a:noFill/>
                </a:ln>
                <a:solidFill>
                  <a:srgbClr val="56585C"/>
                </a:solidFill>
                <a:effectLst/>
                <a:uLnTx/>
                <a:uFillTx/>
                <a:latin typeface="Calibri"/>
                <a:ea typeface="+mn-ea"/>
                <a:cs typeface="+mn-cs"/>
              </a:rPr>
              <a:t>counties</a:t>
            </a:r>
            <a:r>
              <a:rPr kumimoji="0" lang="en-US" sz="1400" b="0" i="1" u="none" strike="noStrike" kern="1200" cap="none" spc="0" normalizeH="0" baseline="0" noProof="0" dirty="0">
                <a:ln>
                  <a:noFill/>
                </a:ln>
                <a:solidFill>
                  <a:srgbClr val="56585C"/>
                </a:solidFill>
                <a:effectLst/>
                <a:uLnTx/>
                <a:uFillTx/>
                <a:latin typeface="Calibri"/>
                <a:ea typeface="+mn-ea"/>
                <a:cs typeface="+mn-cs"/>
              </a:rPr>
              <a:t> that have strong EL support services. [But,] we know that </a:t>
            </a:r>
            <a:r>
              <a:rPr kumimoji="0" lang="en-US" sz="1400" b="1" i="1" u="none" strike="noStrike" kern="1200" cap="none" spc="0" normalizeH="0" baseline="0" noProof="0" dirty="0">
                <a:ln>
                  <a:noFill/>
                </a:ln>
                <a:solidFill>
                  <a:srgbClr val="56585C"/>
                </a:solidFill>
                <a:effectLst/>
                <a:uLnTx/>
                <a:uFillTx/>
                <a:latin typeface="Calibri"/>
                <a:ea typeface="+mn-ea"/>
                <a:cs typeface="+mn-cs"/>
              </a:rPr>
              <a:t>there isn’t capacity across the board</a:t>
            </a:r>
            <a:r>
              <a:rPr kumimoji="0" lang="en-US" sz="1400" b="0" i="1" u="none" strike="noStrike" kern="1200" cap="none" spc="0" normalizeH="0" baseline="0" noProof="0" dirty="0">
                <a:ln>
                  <a:noFill/>
                </a:ln>
                <a:solidFill>
                  <a:srgbClr val="56585C"/>
                </a:solidFill>
                <a:effectLst/>
                <a:uLnTx/>
                <a:uFillTx/>
                <a:latin typeface="Calibri"/>
                <a:ea typeface="+mn-ea"/>
                <a:cs typeface="+mn-cs"/>
              </a:rPr>
              <a:t>. Take the best, help them support others, and build capacity to have the statewide coverage. [It’s] </a:t>
            </a:r>
            <a:r>
              <a:rPr kumimoji="0" lang="en-US" sz="1400" b="1" i="1" u="none" strike="noStrike" kern="1200" cap="none" spc="0" normalizeH="0" baseline="0" noProof="0" dirty="0">
                <a:ln>
                  <a:noFill/>
                </a:ln>
                <a:solidFill>
                  <a:srgbClr val="56585C"/>
                </a:solidFill>
                <a:effectLst/>
                <a:uLnTx/>
                <a:uFillTx/>
                <a:latin typeface="Calibri"/>
                <a:ea typeface="+mn-ea"/>
                <a:cs typeface="+mn-cs"/>
              </a:rPr>
              <a:t>too big of a task</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p>
        </p:txBody>
      </p:sp>
      <p:sp>
        <p:nvSpPr>
          <p:cNvPr id="8" name="Speech Bubble: Rectangle 8">
            <a:extLst>
              <a:ext uri="{FF2B5EF4-FFF2-40B4-BE49-F238E27FC236}">
                <a16:creationId xmlns:a16="http://schemas.microsoft.com/office/drawing/2014/main" id="{7568C51C-709A-4063-BF95-D889EDCC87D0}"/>
              </a:ext>
            </a:extLst>
          </p:cNvPr>
          <p:cNvSpPr/>
          <p:nvPr/>
        </p:nvSpPr>
        <p:spPr>
          <a:xfrm>
            <a:off x="3752850" y="2179937"/>
            <a:ext cx="5131174" cy="877824"/>
          </a:xfrm>
          <a:prstGeom prst="wedgeRectCallout">
            <a:avLst>
              <a:gd name="adj1" fmla="val -18336"/>
              <a:gd name="adj2" fmla="val 60355"/>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“California is building an entire technical assistance model… There’s an </a:t>
            </a:r>
            <a:r>
              <a:rPr kumimoji="0" lang="en-US" sz="1400" b="1" i="1" u="none" strike="noStrike" kern="1200" cap="none" spc="0" normalizeH="0" baseline="0" noProof="0" dirty="0">
                <a:ln>
                  <a:noFill/>
                </a:ln>
                <a:solidFill>
                  <a:srgbClr val="56585C"/>
                </a:solidFill>
                <a:effectLst/>
                <a:uLnTx/>
                <a:uFillTx/>
                <a:latin typeface="Calibri"/>
                <a:ea typeface="+mn-ea"/>
                <a:cs typeface="+mn-cs"/>
              </a:rPr>
              <a:t>opportunity</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kumimoji="0" lang="en-US" sz="1400" b="1" i="1" u="none" strike="noStrike" kern="1200" cap="none" spc="0" normalizeH="0" baseline="0" noProof="0" dirty="0">
                <a:ln>
                  <a:noFill/>
                </a:ln>
                <a:solidFill>
                  <a:srgbClr val="56585C"/>
                </a:solidFill>
                <a:effectLst/>
                <a:uLnTx/>
                <a:uFillTx/>
                <a:latin typeface="Calibri"/>
                <a:ea typeface="+mn-ea"/>
                <a:cs typeface="+mn-cs"/>
              </a:rPr>
              <a:t>to augment and enhance the work for county offices and to build stronger networks and communities of practice </a:t>
            </a:r>
            <a:r>
              <a:rPr kumimoji="0" lang="en-US" sz="1400" b="0" i="1" u="none" strike="noStrike" kern="1200" cap="none" spc="0" normalizeH="0" baseline="0" noProof="0" dirty="0">
                <a:ln>
                  <a:noFill/>
                </a:ln>
                <a:solidFill>
                  <a:srgbClr val="56585C"/>
                </a:solidFill>
                <a:effectLst/>
                <a:uLnTx/>
                <a:uFillTx/>
                <a:latin typeface="Calibri"/>
                <a:ea typeface="+mn-ea"/>
                <a:cs typeface="+mn-cs"/>
              </a:rPr>
              <a:t>that are </a:t>
            </a:r>
            <a:r>
              <a:rPr kumimoji="0" lang="en-US" sz="1400" b="1" i="1" u="none" strike="noStrike" kern="1200" cap="none" spc="0" normalizeH="0" baseline="0" noProof="0" dirty="0">
                <a:ln>
                  <a:noFill/>
                </a:ln>
                <a:solidFill>
                  <a:srgbClr val="56585C"/>
                </a:solidFill>
                <a:effectLst/>
                <a:uLnTx/>
                <a:uFillTx/>
                <a:latin typeface="Calibri"/>
                <a:ea typeface="+mn-ea"/>
                <a:cs typeface="+mn-cs"/>
              </a:rPr>
              <a:t>focused on this [EL] population</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0" name="Speech Bubble: Rectangle 8">
            <a:extLst>
              <a:ext uri="{FF2B5EF4-FFF2-40B4-BE49-F238E27FC236}">
                <a16:creationId xmlns:a16="http://schemas.microsoft.com/office/drawing/2014/main" id="{7568C51C-709A-4063-BF95-D889EDCC87D0}"/>
              </a:ext>
            </a:extLst>
          </p:cNvPr>
          <p:cNvSpPr/>
          <p:nvPr/>
        </p:nvSpPr>
        <p:spPr>
          <a:xfrm>
            <a:off x="5330414" y="5539114"/>
            <a:ext cx="3553611" cy="877824"/>
          </a:xfrm>
          <a:prstGeom prst="wedgeRectCallout">
            <a:avLst>
              <a:gd name="adj1" fmla="val -15354"/>
              <a:gd name="adj2" fmla="val 5880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system of support is built on the premise of continuous improvement…and solving the problem at its core. </a:t>
            </a:r>
            <a:r>
              <a:rPr kumimoji="0" lang="en-US" sz="1400" b="1" i="1" u="none" strike="noStrike" kern="1200" cap="none" spc="0" normalizeH="0" baseline="0" noProof="0" dirty="0">
                <a:ln>
                  <a:noFill/>
                </a:ln>
                <a:solidFill>
                  <a:srgbClr val="56585C"/>
                </a:solidFill>
                <a:effectLst/>
                <a:uLnTx/>
                <a:uFillTx/>
                <a:latin typeface="Calibri"/>
                <a:ea typeface="+mn-ea"/>
                <a:cs typeface="+mn-cs"/>
              </a:rPr>
              <a:t>Not all practitioners know </a:t>
            </a:r>
            <a:r>
              <a:rPr kumimoji="0" lang="en-US" sz="1400" b="0" i="1" u="none" strike="noStrike" kern="1200" cap="none" spc="0" normalizeH="0" baseline="0" noProof="0" dirty="0">
                <a:ln>
                  <a:noFill/>
                </a:ln>
                <a:solidFill>
                  <a:srgbClr val="56585C"/>
                </a:solidFill>
                <a:effectLst/>
                <a:uLnTx/>
                <a:uFillTx/>
                <a:latin typeface="Calibri"/>
                <a:ea typeface="+mn-ea"/>
                <a:cs typeface="+mn-cs"/>
              </a:rPr>
              <a:t>how to address this.”—</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p>
        </p:txBody>
      </p:sp>
      <p:sp>
        <p:nvSpPr>
          <p:cNvPr id="14" name="TextBox 13">
            <a:extLst>
              <a:ext uri="{FF2B5EF4-FFF2-40B4-BE49-F238E27FC236}">
                <a16:creationId xmlns:a16="http://schemas.microsoft.com/office/drawing/2014/main" id="{4908FA30-AAC9-4005-96DF-05EF8FF3A7B1}"/>
              </a:ext>
            </a:extLst>
          </p:cNvPr>
          <p:cNvSpPr txBox="1"/>
          <p:nvPr/>
        </p:nvSpPr>
        <p:spPr>
          <a:xfrm>
            <a:off x="2152650" y="6547797"/>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CDE (n.d.); Education First Interviews (2019); Hough et al. (2017); Plank et al. (2018).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710" y="9635"/>
            <a:ext cx="1029730" cy="685800"/>
          </a:xfrm>
          <a:prstGeom prst="rect">
            <a:avLst/>
          </a:prstGeom>
        </p:spPr>
      </p:pic>
    </p:spTree>
    <p:extLst>
      <p:ext uri="{BB962C8B-B14F-4D97-AF65-F5344CB8AC3E}">
        <p14:creationId xmlns:p14="http://schemas.microsoft.com/office/powerpoint/2010/main" val="3217710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4684-9A1A-491B-9486-5F1C9743C29A}"/>
              </a:ext>
            </a:extLst>
          </p:cNvPr>
          <p:cNvSpPr>
            <a:spLocks noGrp="1"/>
          </p:cNvSpPr>
          <p:nvPr>
            <p:ph type="title"/>
          </p:nvPr>
        </p:nvSpPr>
        <p:spPr/>
        <p:txBody>
          <a:bodyPr/>
          <a:lstStyle/>
          <a:p>
            <a:r>
              <a:rPr lang="en-US" dirty="0"/>
              <a:t>Drawing on this research and a wide range of expert insights, this report make recommendations for foundations to take action in California moving forward</a:t>
            </a:r>
          </a:p>
        </p:txBody>
      </p:sp>
      <p:sp>
        <p:nvSpPr>
          <p:cNvPr id="4" name="Slide Number Placeholder 3">
            <a:extLst>
              <a:ext uri="{FF2B5EF4-FFF2-40B4-BE49-F238E27FC236}">
                <a16:creationId xmlns:a16="http://schemas.microsoft.com/office/drawing/2014/main" id="{2D0C5BEB-1D0B-4E68-AB39-A3AE670A2998}"/>
              </a:ext>
            </a:extLst>
          </p:cNvPr>
          <p:cNvSpPr>
            <a:spLocks noGrp="1"/>
          </p:cNvSpPr>
          <p:nvPr>
            <p:ph type="sldNum" sz="quarter" idx="4"/>
          </p:nvPr>
        </p:nvSpPr>
        <p:spPr/>
        <p:txBody>
          <a:bodyPr/>
          <a:lstStyle/>
          <a:p>
            <a:fld id="{F1A25517-7F86-4871-894F-626326501892}" type="slidenum">
              <a:rPr lang="en-US" smtClean="0"/>
              <a:t>13</a:t>
            </a:fld>
            <a:endParaRPr lang="en-US" dirty="0"/>
          </a:p>
        </p:txBody>
      </p:sp>
      <p:sp>
        <p:nvSpPr>
          <p:cNvPr id="5" name="Right Arrow 11">
            <a:extLst>
              <a:ext uri="{FF2B5EF4-FFF2-40B4-BE49-F238E27FC236}">
                <a16:creationId xmlns:a16="http://schemas.microsoft.com/office/drawing/2014/main" id="{9B8A30AF-7CE4-4605-84F6-7BF0B0A433D6}"/>
              </a:ext>
            </a:extLst>
          </p:cNvPr>
          <p:cNvSpPr/>
          <p:nvPr/>
        </p:nvSpPr>
        <p:spPr>
          <a:xfrm>
            <a:off x="170329" y="1484698"/>
            <a:ext cx="8839200" cy="990600"/>
          </a:xfrm>
          <a:prstGeom prst="right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C1126831-FB1C-4B9F-B469-A96BD51277C0}"/>
              </a:ext>
            </a:extLst>
          </p:cNvPr>
          <p:cNvSpPr/>
          <p:nvPr/>
        </p:nvSpPr>
        <p:spPr>
          <a:xfrm>
            <a:off x="380238" y="2404791"/>
            <a:ext cx="2135124"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mn-ea"/>
                <a:cs typeface="+mn-cs"/>
              </a:rPr>
              <a:t>Background on California’s DLLs/ELs</a:t>
            </a:r>
          </a:p>
        </p:txBody>
      </p:sp>
      <p:sp>
        <p:nvSpPr>
          <p:cNvPr id="7" name="Oval 6">
            <a:extLst>
              <a:ext uri="{FF2B5EF4-FFF2-40B4-BE49-F238E27FC236}">
                <a16:creationId xmlns:a16="http://schemas.microsoft.com/office/drawing/2014/main" id="{06959FD9-EAB2-4A58-8A53-DFF7EB96A604}"/>
              </a:ext>
            </a:extLst>
          </p:cNvPr>
          <p:cNvSpPr/>
          <p:nvPr/>
        </p:nvSpPr>
        <p:spPr>
          <a:xfrm>
            <a:off x="1310640" y="1842838"/>
            <a:ext cx="274320" cy="274320"/>
          </a:xfrm>
          <a:prstGeom prst="ellipse">
            <a:avLst/>
          </a:prstGeom>
          <a:solidFill>
            <a:schemeClr val="tx2"/>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E8E6D1AB-9248-49A4-BC64-93211CD96864}"/>
              </a:ext>
            </a:extLst>
          </p:cNvPr>
          <p:cNvSpPr/>
          <p:nvPr/>
        </p:nvSpPr>
        <p:spPr>
          <a:xfrm>
            <a:off x="4434841" y="1842838"/>
            <a:ext cx="274320" cy="274320"/>
          </a:xfrm>
          <a:prstGeom prst="ellipse">
            <a:avLst/>
          </a:prstGeom>
          <a:solidFill>
            <a:schemeClr val="tx2"/>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55E519D-B0E5-4239-BE82-9B15A31B1C76}"/>
              </a:ext>
            </a:extLst>
          </p:cNvPr>
          <p:cNvSpPr txBox="1"/>
          <p:nvPr/>
        </p:nvSpPr>
        <p:spPr>
          <a:xfrm>
            <a:off x="3446929" y="3749867"/>
            <a:ext cx="2286000"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600" b="1" i="0" u="none" strike="noStrike" kern="1200" cap="none" spc="0" normalizeH="0" baseline="0" noProof="0" dirty="0">
                <a:ln>
                  <a:noFill/>
                </a:ln>
                <a:solidFill>
                  <a:schemeClr val="tx2"/>
                </a:solidFill>
                <a:effectLst/>
                <a:uLnTx/>
                <a:uFillTx/>
                <a:latin typeface="Calibri"/>
                <a:ea typeface="+mn-ea"/>
                <a:cs typeface="Arial"/>
              </a:rPr>
              <a:t>Strengths</a:t>
            </a:r>
            <a:r>
              <a:rPr kumimoji="0" lang="en-US" sz="1600" i="0" u="none" strike="noStrike" kern="1200" cap="none" spc="0" normalizeH="0" baseline="0" noProof="0" dirty="0">
                <a:ln>
                  <a:noFill/>
                </a:ln>
                <a:effectLst/>
                <a:uLnTx/>
                <a:uFillTx/>
                <a:latin typeface="Calibri"/>
                <a:ea typeface="+mn-ea"/>
                <a:cs typeface="Arial"/>
              </a:rPr>
              <a:t> and </a:t>
            </a:r>
            <a:r>
              <a:rPr kumimoji="0" lang="en-US" sz="1600" b="1" i="0" u="none" strike="noStrike" kern="1200" cap="none" spc="0" normalizeH="0" baseline="0" noProof="0" dirty="0">
                <a:ln>
                  <a:noFill/>
                </a:ln>
                <a:solidFill>
                  <a:schemeClr val="tx2"/>
                </a:solidFill>
                <a:effectLst/>
                <a:uLnTx/>
                <a:uFillTx/>
                <a:latin typeface="Calibri"/>
                <a:ea typeface="+mn-ea"/>
                <a:cs typeface="Arial"/>
              </a:rPr>
              <a:t>barriers</a:t>
            </a:r>
            <a:r>
              <a:rPr kumimoji="0" lang="en-US" sz="1600" i="0" u="none" strike="noStrike" kern="1200" cap="none" spc="0" normalizeH="0" baseline="0" noProof="0" dirty="0">
                <a:ln>
                  <a:noFill/>
                </a:ln>
                <a:effectLst/>
                <a:uLnTx/>
                <a:uFillTx/>
                <a:latin typeface="Calibri"/>
                <a:ea typeface="+mn-ea"/>
                <a:cs typeface="Arial"/>
              </a:rPr>
              <a:t> in the current state policy field, and </a:t>
            </a:r>
            <a:r>
              <a:rPr kumimoji="0" lang="en-US" sz="1600" b="1" i="0" u="none" strike="noStrike" kern="1200" cap="none" spc="0" normalizeH="0" baseline="0" noProof="0" dirty="0">
                <a:ln>
                  <a:noFill/>
                </a:ln>
                <a:solidFill>
                  <a:schemeClr val="tx2"/>
                </a:solidFill>
                <a:effectLst/>
                <a:uLnTx/>
                <a:uFillTx/>
                <a:latin typeface="Calibri"/>
                <a:ea typeface="+mn-ea"/>
                <a:cs typeface="Arial"/>
              </a:rPr>
              <a:t>opportunities</a:t>
            </a:r>
            <a:r>
              <a:rPr kumimoji="0" lang="en-US" sz="1600" i="0" u="none" strike="noStrike" kern="1200" cap="none" spc="0" normalizeH="0" baseline="0" noProof="0" dirty="0">
                <a:ln>
                  <a:noFill/>
                </a:ln>
                <a:effectLst/>
                <a:uLnTx/>
                <a:uFillTx/>
                <a:latin typeface="Calibri"/>
                <a:ea typeface="+mn-ea"/>
                <a:cs typeface="Arial"/>
              </a:rPr>
              <a:t> to fill unmet needs to support these students through policy and systems-change efforts  </a:t>
            </a:r>
          </a:p>
        </p:txBody>
      </p:sp>
      <p:sp>
        <p:nvSpPr>
          <p:cNvPr id="11" name="TextBox 10">
            <a:extLst>
              <a:ext uri="{FF2B5EF4-FFF2-40B4-BE49-F238E27FC236}">
                <a16:creationId xmlns:a16="http://schemas.microsoft.com/office/drawing/2014/main" id="{24056221-9714-448B-B8F7-5C6D0B36FB59}"/>
              </a:ext>
            </a:extLst>
          </p:cNvPr>
          <p:cNvSpPr txBox="1"/>
          <p:nvPr/>
        </p:nvSpPr>
        <p:spPr>
          <a:xfrm>
            <a:off x="304800" y="3745142"/>
            <a:ext cx="2286000"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600" b="1" i="0" u="none" strike="noStrike" kern="1200" cap="none" spc="0" normalizeH="0" baseline="0" noProof="0" dirty="0">
                <a:ln>
                  <a:noFill/>
                </a:ln>
                <a:solidFill>
                  <a:schemeClr val="tx2"/>
                </a:solidFill>
                <a:effectLst/>
                <a:uLnTx/>
                <a:uFillTx/>
                <a:latin typeface="Calibri"/>
                <a:ea typeface="+mn-ea"/>
                <a:cs typeface="Arial"/>
              </a:rPr>
              <a:t>Key terminology </a:t>
            </a:r>
            <a:r>
              <a:rPr kumimoji="0" lang="en-US" sz="1600" i="0" u="none" strike="noStrike" kern="1200" cap="none" spc="0" normalizeH="0" baseline="0" noProof="0" dirty="0">
                <a:ln>
                  <a:noFill/>
                </a:ln>
                <a:effectLst/>
                <a:uLnTx/>
                <a:uFillTx/>
                <a:latin typeface="Calibri"/>
                <a:ea typeface="+mn-ea"/>
                <a:cs typeface="Arial"/>
              </a:rPr>
              <a:t>used </a:t>
            </a:r>
            <a:r>
              <a:rPr lang="en-US" sz="1600" dirty="0">
                <a:latin typeface="Calibri"/>
                <a:cs typeface="Arial"/>
              </a:rPr>
              <a:t>to describe the education of these students,</a:t>
            </a:r>
            <a:r>
              <a:rPr kumimoji="0" lang="en-US" sz="1600" i="0" u="none" strike="noStrike" kern="1200" cap="none" spc="0" normalizeH="0" baseline="0" noProof="0" dirty="0">
                <a:ln>
                  <a:noFill/>
                </a:ln>
                <a:effectLst/>
                <a:uLnTx/>
                <a:uFillTx/>
                <a:latin typeface="Calibri"/>
                <a:ea typeface="+mn-ea"/>
                <a:cs typeface="Arial"/>
              </a:rPr>
              <a:t> </a:t>
            </a:r>
            <a:r>
              <a:rPr kumimoji="0" lang="en-US" sz="1600" b="1" i="0" u="none" strike="noStrike" kern="1200" cap="none" spc="0" normalizeH="0" baseline="0" noProof="0" dirty="0">
                <a:ln>
                  <a:noFill/>
                </a:ln>
                <a:solidFill>
                  <a:schemeClr val="tx2"/>
                </a:solidFill>
                <a:effectLst/>
                <a:uLnTx/>
                <a:uFillTx/>
                <a:latin typeface="Calibri"/>
                <a:ea typeface="+mn-ea"/>
                <a:cs typeface="Arial"/>
              </a:rPr>
              <a:t>data</a:t>
            </a:r>
            <a:r>
              <a:rPr kumimoji="0" lang="en-US" sz="1600" b="1" i="0" u="none" strike="noStrike" kern="1200" cap="none" spc="0" normalizeH="0" baseline="0" noProof="0" dirty="0">
                <a:ln>
                  <a:noFill/>
                </a:ln>
                <a:effectLst/>
                <a:uLnTx/>
                <a:uFillTx/>
                <a:latin typeface="Calibri"/>
                <a:ea typeface="+mn-ea"/>
                <a:cs typeface="Arial"/>
              </a:rPr>
              <a:t> </a:t>
            </a:r>
            <a:r>
              <a:rPr kumimoji="0" lang="en-US" sz="1600" i="0" u="none" strike="noStrike" kern="1200" cap="none" spc="0" normalizeH="0" baseline="0" noProof="0" dirty="0">
                <a:ln>
                  <a:noFill/>
                </a:ln>
                <a:effectLst/>
                <a:uLnTx/>
                <a:uFillTx/>
                <a:latin typeface="Calibri"/>
                <a:ea typeface="+mn-ea"/>
                <a:cs typeface="Arial"/>
              </a:rPr>
              <a:t>on their </a:t>
            </a:r>
            <a:r>
              <a:rPr kumimoji="0" lang="en-US" sz="1600" b="1" i="0" u="none" strike="noStrike" kern="1200" cap="none" spc="0" normalizeH="0" baseline="0" noProof="0" dirty="0">
                <a:ln>
                  <a:noFill/>
                </a:ln>
                <a:solidFill>
                  <a:schemeClr val="tx2"/>
                </a:solidFill>
                <a:effectLst/>
                <a:uLnTx/>
                <a:uFillTx/>
                <a:latin typeface="Calibri"/>
                <a:ea typeface="+mn-ea"/>
                <a:cs typeface="Arial"/>
              </a:rPr>
              <a:t>experiences</a:t>
            </a:r>
            <a:r>
              <a:rPr kumimoji="0" lang="en-US" sz="1600" i="0" u="none" strike="noStrike" kern="1200" cap="none" spc="0" normalizeH="0" baseline="0" noProof="0" dirty="0">
                <a:ln>
                  <a:noFill/>
                </a:ln>
                <a:solidFill>
                  <a:schemeClr val="tx2"/>
                </a:solidFill>
                <a:effectLst/>
                <a:uLnTx/>
                <a:uFillTx/>
                <a:latin typeface="Calibri"/>
                <a:ea typeface="+mn-ea"/>
                <a:cs typeface="Arial"/>
              </a:rPr>
              <a:t> </a:t>
            </a:r>
            <a:r>
              <a:rPr kumimoji="0" lang="en-US" sz="1600" b="1" i="0" u="none" strike="noStrike" kern="1200" cap="none" spc="0" normalizeH="0" baseline="0" noProof="0" dirty="0">
                <a:ln>
                  <a:noFill/>
                </a:ln>
                <a:solidFill>
                  <a:schemeClr val="tx2"/>
                </a:solidFill>
                <a:effectLst/>
                <a:uLnTx/>
                <a:uFillTx/>
                <a:latin typeface="Calibri"/>
                <a:ea typeface="+mn-ea"/>
                <a:cs typeface="Arial"/>
              </a:rPr>
              <a:t>and outcomes</a:t>
            </a:r>
            <a:r>
              <a:rPr kumimoji="0" lang="en-US" sz="1600" i="0" u="none" strike="noStrike" kern="1200" cap="none" spc="0" normalizeH="0" baseline="0" noProof="0" dirty="0">
                <a:ln>
                  <a:noFill/>
                </a:ln>
                <a:solidFill>
                  <a:schemeClr val="tx2"/>
                </a:solidFill>
                <a:effectLst/>
                <a:uLnTx/>
                <a:uFillTx/>
                <a:latin typeface="Calibri"/>
                <a:ea typeface="+mn-ea"/>
                <a:cs typeface="Arial"/>
              </a:rPr>
              <a:t> </a:t>
            </a:r>
            <a:r>
              <a:rPr kumimoji="0" lang="en-US" sz="1600" i="0" u="none" strike="noStrike" kern="1200" cap="none" spc="0" normalizeH="0" baseline="0" noProof="0" dirty="0">
                <a:ln>
                  <a:noFill/>
                </a:ln>
                <a:effectLst/>
                <a:uLnTx/>
                <a:uFillTx/>
                <a:latin typeface="Calibri"/>
                <a:ea typeface="+mn-ea"/>
                <a:cs typeface="Arial"/>
              </a:rPr>
              <a:t>in the state’s early childhood and K12 systems, and </a:t>
            </a:r>
            <a:r>
              <a:rPr kumimoji="0" lang="en-US" sz="1600" b="1" i="0" u="none" strike="noStrike" kern="1200" cap="none" spc="0" normalizeH="0" baseline="0" noProof="0" dirty="0">
                <a:ln>
                  <a:noFill/>
                </a:ln>
                <a:solidFill>
                  <a:schemeClr val="tx2"/>
                </a:solidFill>
                <a:effectLst/>
                <a:uLnTx/>
                <a:uFillTx/>
                <a:latin typeface="Calibri"/>
                <a:ea typeface="+mn-ea"/>
                <a:cs typeface="Arial"/>
              </a:rPr>
              <a:t>additional information </a:t>
            </a:r>
            <a:r>
              <a:rPr kumimoji="0" lang="en-US" sz="1600" i="0" u="none" strike="noStrike" kern="1200" cap="none" spc="0" normalizeH="0" baseline="0" noProof="0" dirty="0">
                <a:ln>
                  <a:noFill/>
                </a:ln>
                <a:effectLst/>
                <a:uLnTx/>
                <a:uFillTx/>
                <a:latin typeface="Calibri"/>
                <a:ea typeface="+mn-ea"/>
                <a:cs typeface="Arial"/>
              </a:rPr>
              <a:t>about these students in </a:t>
            </a:r>
            <a:r>
              <a:rPr kumimoji="0" lang="en-US" sz="1600" b="1" i="0" u="none" strike="noStrike" kern="1200" cap="none" spc="0" normalizeH="0" baseline="0" noProof="0" dirty="0">
                <a:ln>
                  <a:noFill/>
                </a:ln>
                <a:solidFill>
                  <a:schemeClr val="tx2"/>
                </a:solidFill>
                <a:effectLst/>
                <a:uLnTx/>
                <a:uFillTx/>
                <a:latin typeface="Calibri"/>
                <a:ea typeface="+mn-ea"/>
                <a:cs typeface="Arial"/>
              </a:rPr>
              <a:t>public charter schools</a:t>
            </a:r>
          </a:p>
        </p:txBody>
      </p:sp>
      <p:cxnSp>
        <p:nvCxnSpPr>
          <p:cNvPr id="12" name="Straight Connector 11">
            <a:extLst>
              <a:ext uri="{FF2B5EF4-FFF2-40B4-BE49-F238E27FC236}">
                <a16:creationId xmlns:a16="http://schemas.microsoft.com/office/drawing/2014/main" id="{2E744F6A-563A-4E90-B19F-55928FF15A5D}"/>
              </a:ext>
            </a:extLst>
          </p:cNvPr>
          <p:cNvCxnSpPr/>
          <p:nvPr/>
        </p:nvCxnSpPr>
        <p:spPr>
          <a:xfrm>
            <a:off x="150876" y="3506832"/>
            <a:ext cx="8842248"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62489F7E-F5D6-440A-80C0-1905FA5F533C}"/>
              </a:ext>
            </a:extLst>
          </p:cNvPr>
          <p:cNvSpPr/>
          <p:nvPr/>
        </p:nvSpPr>
        <p:spPr>
          <a:xfrm>
            <a:off x="7559041" y="1842838"/>
            <a:ext cx="274320" cy="274320"/>
          </a:xfrm>
          <a:prstGeom prst="ellipse">
            <a:avLst/>
          </a:prstGeom>
          <a:solidFill>
            <a:schemeClr val="tx2"/>
          </a:solidFill>
          <a:ln w="28575">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25CC1E71-D58B-4260-84CC-94B59F5A3DC2}"/>
              </a:ext>
            </a:extLst>
          </p:cNvPr>
          <p:cNvSpPr/>
          <p:nvPr/>
        </p:nvSpPr>
        <p:spPr>
          <a:xfrm>
            <a:off x="6702077" y="2404791"/>
            <a:ext cx="1988247"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mn-ea"/>
                <a:cs typeface="+mn-cs"/>
              </a:rPr>
              <a:t>Recommendations for philanthropy to take action</a:t>
            </a:r>
          </a:p>
        </p:txBody>
      </p:sp>
      <p:sp>
        <p:nvSpPr>
          <p:cNvPr id="15" name="TextBox 14">
            <a:extLst>
              <a:ext uri="{FF2B5EF4-FFF2-40B4-BE49-F238E27FC236}">
                <a16:creationId xmlns:a16="http://schemas.microsoft.com/office/drawing/2014/main" id="{D47C7789-FD55-4C41-9E74-622998866119}"/>
              </a:ext>
            </a:extLst>
          </p:cNvPr>
          <p:cNvSpPr txBox="1"/>
          <p:nvPr/>
        </p:nvSpPr>
        <p:spPr>
          <a:xfrm>
            <a:off x="6553200" y="3745142"/>
            <a:ext cx="2286000"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600" b="1" i="0" u="none" strike="noStrike" kern="1200" cap="none" spc="0" normalizeH="0" baseline="0" noProof="0" dirty="0">
                <a:ln>
                  <a:noFill/>
                </a:ln>
                <a:solidFill>
                  <a:schemeClr val="tx2"/>
                </a:solidFill>
                <a:effectLst/>
                <a:uLnTx/>
                <a:uFillTx/>
                <a:latin typeface="Calibri"/>
                <a:ea typeface="+mn-ea"/>
                <a:cs typeface="Arial"/>
              </a:rPr>
              <a:t>Recommendations</a:t>
            </a:r>
            <a:r>
              <a:rPr kumimoji="0" lang="en-US" sz="1600" b="1" i="0" u="none" strike="noStrike" kern="1200" cap="none" spc="0" normalizeH="0" baseline="0" noProof="0" dirty="0">
                <a:ln>
                  <a:noFill/>
                </a:ln>
                <a:effectLst/>
                <a:uLnTx/>
                <a:uFillTx/>
                <a:latin typeface="Calibri"/>
                <a:ea typeface="+mn-ea"/>
                <a:cs typeface="Arial"/>
              </a:rPr>
              <a:t> </a:t>
            </a:r>
            <a:r>
              <a:rPr kumimoji="0" lang="en-US" sz="1600" b="0" i="0" u="none" strike="noStrike" kern="1200" cap="none" spc="0" normalizeH="0" baseline="0" noProof="0" dirty="0">
                <a:ln>
                  <a:noFill/>
                </a:ln>
                <a:effectLst/>
                <a:uLnTx/>
                <a:uFillTx/>
                <a:latin typeface="Calibri"/>
                <a:ea typeface="+mn-ea"/>
                <a:cs typeface="Arial"/>
              </a:rPr>
              <a:t>for </a:t>
            </a:r>
            <a:r>
              <a:rPr lang="en-US" sz="1600" dirty="0">
                <a:latin typeface="Calibri"/>
                <a:cs typeface="Arial"/>
              </a:rPr>
              <a:t>foundations currently working in California or interested in advancing California education to make </a:t>
            </a:r>
            <a:r>
              <a:rPr lang="en-US" sz="1600" b="1" dirty="0">
                <a:solidFill>
                  <a:schemeClr val="tx2"/>
                </a:solidFill>
                <a:latin typeface="Calibri"/>
                <a:cs typeface="Arial"/>
              </a:rPr>
              <a:t>investments with potential to improve outcomes</a:t>
            </a:r>
            <a:r>
              <a:rPr lang="en-US" sz="1600" dirty="0">
                <a:latin typeface="Calibri"/>
                <a:cs typeface="Arial"/>
              </a:rPr>
              <a:t> for these students </a:t>
            </a:r>
            <a:endParaRPr kumimoji="0" lang="en-US" sz="1600" b="1" i="0" u="none" strike="noStrike" kern="1200" cap="none" spc="0" normalizeH="0" baseline="0" noProof="0" dirty="0">
              <a:ln>
                <a:noFill/>
              </a:ln>
              <a:effectLst/>
              <a:uLnTx/>
              <a:uFillTx/>
              <a:latin typeface="Calibri"/>
              <a:cs typeface="Arial"/>
            </a:endParaRPr>
          </a:p>
        </p:txBody>
      </p:sp>
      <p:sp>
        <p:nvSpPr>
          <p:cNvPr id="16" name="Rectangle 15">
            <a:extLst>
              <a:ext uri="{FF2B5EF4-FFF2-40B4-BE49-F238E27FC236}">
                <a16:creationId xmlns:a16="http://schemas.microsoft.com/office/drawing/2014/main" id="{6D5371E0-591D-4802-9C4B-3797D1B27496}"/>
              </a:ext>
            </a:extLst>
          </p:cNvPr>
          <p:cNvSpPr/>
          <p:nvPr/>
        </p:nvSpPr>
        <p:spPr>
          <a:xfrm>
            <a:off x="3504438" y="2404791"/>
            <a:ext cx="2135124"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a:ea typeface="+mn-ea"/>
                <a:cs typeface="+mn-cs"/>
              </a:rPr>
              <a:t>Landscape of policies and systems </a:t>
            </a:r>
            <a:r>
              <a:rPr lang="en-US" b="1" dirty="0">
                <a:solidFill>
                  <a:schemeClr val="tx1"/>
                </a:solidFill>
                <a:latin typeface="Calibri"/>
              </a:rPr>
              <a:t>to support DLLs/ELs</a:t>
            </a:r>
            <a:endParaRPr kumimoji="0" lang="en-US" sz="1800" b="1"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34612367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p:txBody>
          <a:bodyPr/>
          <a:lstStyle/>
          <a:p>
            <a:r>
              <a:rPr lang="en-US" dirty="0"/>
              <a:t>Appendix B: </a:t>
            </a:r>
          </a:p>
          <a:p>
            <a:r>
              <a:rPr lang="en-US" dirty="0"/>
              <a:t>Research sources</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fld id="{F1A25517-7F86-4871-894F-626326501892}" type="slidenum">
              <a:rPr lang="en-US" smtClean="0"/>
              <a:t>130</a:t>
            </a:fld>
            <a:endParaRPr lang="en-US"/>
          </a:p>
        </p:txBody>
      </p:sp>
    </p:spTree>
    <p:extLst>
      <p:ext uri="{BB962C8B-B14F-4D97-AF65-F5344CB8AC3E}">
        <p14:creationId xmlns:p14="http://schemas.microsoft.com/office/powerpoint/2010/main" val="6930330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191082"/>
            <a:ext cx="8616462" cy="533401"/>
          </a:xfrm>
        </p:spPr>
        <p:txBody>
          <a:bodyPr/>
          <a:lstStyle/>
          <a:p>
            <a:r>
              <a:rPr lang="en-US" dirty="0"/>
              <a:t>Interviewees</a:t>
            </a:r>
          </a:p>
        </p:txBody>
      </p:sp>
      <p:sp>
        <p:nvSpPr>
          <p:cNvPr id="6" name="Rectangle 5"/>
          <p:cNvSpPr/>
          <p:nvPr/>
        </p:nvSpPr>
        <p:spPr>
          <a:xfrm>
            <a:off x="214459" y="702869"/>
            <a:ext cx="5098686" cy="263136"/>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Advocates</a:t>
            </a:r>
          </a:p>
        </p:txBody>
      </p:sp>
      <p:sp>
        <p:nvSpPr>
          <p:cNvPr id="3" name="Slide Number Placeholder 2"/>
          <p:cNvSpPr>
            <a:spLocks noGrp="1"/>
          </p:cNvSpPr>
          <p:nvPr>
            <p:ph type="sldNum" sz="quarter" idx="4"/>
          </p:nvPr>
        </p:nvSpPr>
        <p:spPr>
          <a:xfrm>
            <a:off x="8531352" y="6453317"/>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
        <p:nvSpPr>
          <p:cNvPr id="8" name="Rectangle 7"/>
          <p:cNvSpPr/>
          <p:nvPr/>
        </p:nvSpPr>
        <p:spPr>
          <a:xfrm>
            <a:off x="205656" y="966005"/>
            <a:ext cx="5107489" cy="53962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171442" lvl="1" indent="-171442" defTabSz="457200">
              <a:spcBef>
                <a:spcPts val="300"/>
              </a:spcBef>
              <a:buClr>
                <a:srgbClr val="91A226"/>
              </a:buClr>
              <a:buFont typeface="Wingdings" charset="2"/>
              <a:buChar char="§"/>
              <a:defRPr/>
            </a:pPr>
            <a:r>
              <a:rPr lang="en-US" sz="1200" dirty="0">
                <a:solidFill>
                  <a:srgbClr val="56585C"/>
                </a:solidFill>
              </a:rPr>
              <a:t>Erin Abshere, Managing Director, School Performance, Accountability and Research, </a:t>
            </a:r>
            <a:r>
              <a:rPr lang="en-US" sz="1200" b="1" dirty="0">
                <a:solidFill>
                  <a:srgbClr val="56585C"/>
                </a:solidFill>
              </a:rPr>
              <a:t>California Charter Schools Association</a:t>
            </a:r>
          </a:p>
          <a:p>
            <a:pPr marL="171442" lvl="1" indent="-171442" defTabSz="457200">
              <a:spcBef>
                <a:spcPts val="300"/>
              </a:spcBef>
              <a:buClr>
                <a:srgbClr val="91A226"/>
              </a:buClr>
              <a:buFont typeface="Wingdings" charset="2"/>
              <a:buChar char="§"/>
              <a:defRPr/>
            </a:pPr>
            <a:r>
              <a:rPr lang="en-US" sz="1200" dirty="0">
                <a:solidFill>
                  <a:srgbClr val="56585C"/>
                </a:solidFill>
              </a:rPr>
              <a:t>Jennifer Cano, Director of Education Programs and Policy, </a:t>
            </a:r>
            <a:r>
              <a:rPr lang="en-US" sz="1200" b="1" dirty="0">
                <a:solidFill>
                  <a:srgbClr val="56585C"/>
                </a:solidFill>
              </a:rPr>
              <a:t>United Way of Greater Los Angeles</a:t>
            </a:r>
          </a:p>
          <a:p>
            <a:pPr marL="171442" lvl="1" indent="-171442" defTabSz="457200">
              <a:spcBef>
                <a:spcPts val="300"/>
              </a:spcBef>
              <a:buClr>
                <a:srgbClr val="91A226"/>
              </a:buClr>
              <a:buFont typeface="Wingdings" charset="2"/>
              <a:buChar char="§"/>
              <a:defRPr/>
            </a:pPr>
            <a:r>
              <a:rPr lang="en-US" sz="1200" dirty="0">
                <a:solidFill>
                  <a:srgbClr val="56585C"/>
                </a:solidFill>
              </a:rPr>
              <a:t>Carolyne Crolotte, Senior Policy Analyst, </a:t>
            </a:r>
            <a:r>
              <a:rPr lang="en-US" sz="1200" b="1" dirty="0">
                <a:solidFill>
                  <a:srgbClr val="56585C"/>
                </a:solidFill>
              </a:rPr>
              <a:t>Early Edge California</a:t>
            </a:r>
            <a:endParaRPr lang="en-US" sz="1200" dirty="0">
              <a:solidFill>
                <a:srgbClr val="56585C"/>
              </a:solidFill>
            </a:endParaRPr>
          </a:p>
          <a:p>
            <a:pPr marL="171442" lvl="1" indent="-171442" defTabSz="457200">
              <a:spcBef>
                <a:spcPts val="300"/>
              </a:spcBef>
              <a:buClr>
                <a:srgbClr val="91A226"/>
              </a:buClr>
              <a:buFont typeface="Wingdings" charset="2"/>
              <a:buChar char="§"/>
              <a:defRPr/>
            </a:pPr>
            <a:r>
              <a:rPr lang="en-US" sz="1200" dirty="0">
                <a:solidFill>
                  <a:srgbClr val="56585C"/>
                </a:solidFill>
              </a:rPr>
              <a:t>Jan Gustafson Corea, Chief Executive Officer, </a:t>
            </a:r>
            <a:r>
              <a:rPr lang="en-US" sz="1200" b="1" dirty="0">
                <a:solidFill>
                  <a:srgbClr val="56585C"/>
                </a:solidFill>
              </a:rPr>
              <a:t>California Association for Bilingual Education</a:t>
            </a:r>
          </a:p>
          <a:p>
            <a:pPr marL="171442" lvl="1" indent="-171442" defTabSz="457200">
              <a:spcBef>
                <a:spcPts val="300"/>
              </a:spcBef>
              <a:buClr>
                <a:srgbClr val="91A226"/>
              </a:buClr>
              <a:buFont typeface="Wingdings" charset="2"/>
              <a:buChar char="§"/>
              <a:defRPr/>
            </a:pPr>
            <a:r>
              <a:rPr lang="en-US" sz="1200" dirty="0">
                <a:solidFill>
                  <a:srgbClr val="56585C"/>
                </a:solidFill>
              </a:rPr>
              <a:t>Carrie Hahnel, Senior Advisor, </a:t>
            </a:r>
            <a:r>
              <a:rPr lang="en-US" sz="1200" b="1" dirty="0">
                <a:solidFill>
                  <a:srgbClr val="56585C"/>
                </a:solidFill>
              </a:rPr>
              <a:t>Education Trust-West</a:t>
            </a:r>
          </a:p>
          <a:p>
            <a:pPr marL="171442" lvl="1" indent="-171442" defTabSz="457200">
              <a:spcBef>
                <a:spcPts val="300"/>
              </a:spcBef>
              <a:buClr>
                <a:srgbClr val="91A226"/>
              </a:buClr>
              <a:buFont typeface="Wingdings" charset="2"/>
              <a:buChar char="§"/>
              <a:defRPr/>
            </a:pPr>
            <a:r>
              <a:rPr lang="en-US" sz="1200" dirty="0">
                <a:solidFill>
                  <a:srgbClr val="56585C"/>
                </a:solidFill>
              </a:rPr>
              <a:t>Taryn Ishida, Executive Director, </a:t>
            </a:r>
            <a:r>
              <a:rPr lang="en-US" sz="1200" b="1" dirty="0">
                <a:solidFill>
                  <a:srgbClr val="56585C"/>
                </a:solidFill>
              </a:rPr>
              <a:t>Californians for Justice</a:t>
            </a:r>
          </a:p>
          <a:p>
            <a:pPr marL="171442" lvl="1" indent="-171442" defTabSz="457200">
              <a:spcBef>
                <a:spcPts val="300"/>
              </a:spcBef>
              <a:buClr>
                <a:srgbClr val="91A226"/>
              </a:buClr>
              <a:buFont typeface="Wingdings" charset="2"/>
              <a:buChar char="§"/>
              <a:defRPr/>
            </a:pPr>
            <a:r>
              <a:rPr lang="en-US" sz="1200" dirty="0">
                <a:solidFill>
                  <a:srgbClr val="56585C"/>
                </a:solidFill>
              </a:rPr>
              <a:t>Antonia Lopez</a:t>
            </a:r>
            <a:r>
              <a:rPr lang="en-US" sz="1200" b="1" dirty="0">
                <a:solidFill>
                  <a:srgbClr val="56585C"/>
                </a:solidFill>
              </a:rPr>
              <a:t>, </a:t>
            </a:r>
            <a:r>
              <a:rPr lang="en-US" sz="1200" dirty="0">
                <a:solidFill>
                  <a:srgbClr val="56585C"/>
                </a:solidFill>
              </a:rPr>
              <a:t>formerly with </a:t>
            </a:r>
            <a:r>
              <a:rPr lang="en-US" sz="1200" b="1" dirty="0">
                <a:solidFill>
                  <a:srgbClr val="56585C"/>
                </a:solidFill>
              </a:rPr>
              <a:t>NCLR/UnidosUS</a:t>
            </a:r>
          </a:p>
          <a:p>
            <a:pPr marL="171442" lvl="1" indent="-171442" defTabSz="457200">
              <a:spcBef>
                <a:spcPts val="300"/>
              </a:spcBef>
              <a:buClr>
                <a:srgbClr val="91A226"/>
              </a:buClr>
              <a:buFont typeface="Wingdings" charset="2"/>
              <a:buChar char="§"/>
              <a:defRPr/>
            </a:pPr>
            <a:r>
              <a:rPr lang="en-US" sz="1200" dirty="0">
                <a:solidFill>
                  <a:srgbClr val="56585C"/>
                </a:solidFill>
              </a:rPr>
              <a:t>Patricia Lozano, Executive Director, </a:t>
            </a:r>
            <a:r>
              <a:rPr lang="en-US" sz="1200" b="1" dirty="0">
                <a:solidFill>
                  <a:srgbClr val="56585C"/>
                </a:solidFill>
              </a:rPr>
              <a:t>Early Edge California</a:t>
            </a:r>
          </a:p>
          <a:p>
            <a:pPr marL="171442" lvl="1" indent="-171442" defTabSz="457200">
              <a:spcBef>
                <a:spcPts val="300"/>
              </a:spcBef>
              <a:buClr>
                <a:srgbClr val="91A226"/>
              </a:buClr>
              <a:buFont typeface="Wingdings" charset="2"/>
              <a:buChar char="§"/>
              <a:defRPr/>
            </a:pPr>
            <a:r>
              <a:rPr lang="en-US" sz="1200" dirty="0">
                <a:solidFill>
                  <a:srgbClr val="56585C"/>
                </a:solidFill>
              </a:rPr>
              <a:t>Maria Elena </a:t>
            </a:r>
            <a:r>
              <a:rPr lang="en-US" sz="1200" dirty="0" err="1">
                <a:solidFill>
                  <a:srgbClr val="56585C"/>
                </a:solidFill>
              </a:rPr>
              <a:t>Meraz</a:t>
            </a:r>
            <a:r>
              <a:rPr lang="en-US" sz="1200" dirty="0">
                <a:solidFill>
                  <a:srgbClr val="56585C"/>
                </a:solidFill>
              </a:rPr>
              <a:t>, Founder and CEO, </a:t>
            </a:r>
            <a:r>
              <a:rPr lang="en-US" sz="1200" b="1" dirty="0">
                <a:solidFill>
                  <a:srgbClr val="56585C"/>
                </a:solidFill>
              </a:rPr>
              <a:t>Parent Engagement Academy</a:t>
            </a:r>
          </a:p>
          <a:p>
            <a:pPr marL="171442" lvl="1" indent="-171442" defTabSz="457200">
              <a:spcBef>
                <a:spcPts val="300"/>
              </a:spcBef>
              <a:buClr>
                <a:srgbClr val="91A226"/>
              </a:buClr>
              <a:buFont typeface="Wingdings" charset="2"/>
              <a:buChar char="§"/>
              <a:defRPr/>
            </a:pPr>
            <a:r>
              <a:rPr lang="en-US" sz="1200" dirty="0">
                <a:solidFill>
                  <a:srgbClr val="56585C"/>
                </a:solidFill>
              </a:rPr>
              <a:t>Efrain Mercado, Director of Education, </a:t>
            </a:r>
            <a:r>
              <a:rPr lang="en-US" sz="1200" b="1" dirty="0">
                <a:solidFill>
                  <a:srgbClr val="56585C"/>
                </a:solidFill>
              </a:rPr>
              <a:t>Children Now</a:t>
            </a:r>
          </a:p>
          <a:p>
            <a:pPr marL="171442" lvl="1" indent="-171442" defTabSz="457200">
              <a:spcBef>
                <a:spcPts val="300"/>
              </a:spcBef>
              <a:buClr>
                <a:srgbClr val="91A226"/>
              </a:buClr>
              <a:buFont typeface="Wingdings" charset="2"/>
              <a:buChar char="§"/>
              <a:defRPr/>
            </a:pPr>
            <a:r>
              <a:rPr lang="en-US" sz="1200" dirty="0">
                <a:solidFill>
                  <a:srgbClr val="56585C"/>
                </a:solidFill>
              </a:rPr>
              <a:t>Patricia Mayer, Vice President of Program Development, </a:t>
            </a:r>
            <a:r>
              <a:rPr lang="en-US" sz="1200" b="1" dirty="0">
                <a:solidFill>
                  <a:srgbClr val="56585C"/>
                </a:solidFill>
              </a:rPr>
              <a:t>PIQE      </a:t>
            </a:r>
          </a:p>
          <a:p>
            <a:pPr marL="171442" lvl="1" indent="-171442" defTabSz="457200">
              <a:spcBef>
                <a:spcPts val="300"/>
              </a:spcBef>
              <a:buClr>
                <a:srgbClr val="91A226"/>
              </a:buClr>
              <a:buFont typeface="Wingdings" charset="2"/>
              <a:buChar char="§"/>
              <a:defRPr/>
            </a:pPr>
            <a:r>
              <a:rPr lang="en-US" sz="1200" dirty="0">
                <a:solidFill>
                  <a:srgbClr val="56585C"/>
                </a:solidFill>
              </a:rPr>
              <a:t>Karla Pleitéz Howell, Director of Educational Equity, </a:t>
            </a:r>
            <a:r>
              <a:rPr lang="en-US" sz="1200" b="1" dirty="0">
                <a:solidFill>
                  <a:srgbClr val="56585C"/>
                </a:solidFill>
              </a:rPr>
              <a:t>Advancement Project California</a:t>
            </a:r>
          </a:p>
          <a:p>
            <a:pPr marL="171442" lvl="1" indent="-171442" defTabSz="457200">
              <a:spcBef>
                <a:spcPts val="300"/>
              </a:spcBef>
              <a:buClr>
                <a:srgbClr val="91A226"/>
              </a:buClr>
              <a:buFont typeface="Wingdings" charset="2"/>
              <a:buChar char="§"/>
              <a:defRPr/>
            </a:pPr>
            <a:r>
              <a:rPr lang="en-US" sz="1200" dirty="0">
                <a:solidFill>
                  <a:srgbClr val="56585C"/>
                </a:solidFill>
              </a:rPr>
              <a:t>Vickie Ramos Harris, Associate Director of Education Policy, </a:t>
            </a:r>
            <a:r>
              <a:rPr lang="en-US" sz="1200" b="1" dirty="0">
                <a:solidFill>
                  <a:srgbClr val="56585C"/>
                </a:solidFill>
              </a:rPr>
              <a:t>Advancement Project California</a:t>
            </a:r>
            <a:endParaRPr lang="en-US" sz="1200" dirty="0">
              <a:solidFill>
                <a:srgbClr val="56585C"/>
              </a:solidFill>
            </a:endParaRPr>
          </a:p>
          <a:p>
            <a:pPr marL="171442" lvl="1" indent="-171442" defTabSz="457200">
              <a:spcBef>
                <a:spcPts val="300"/>
              </a:spcBef>
              <a:buClr>
                <a:srgbClr val="91A226"/>
              </a:buClr>
              <a:buFont typeface="Wingdings" charset="2"/>
              <a:buChar char="§"/>
              <a:defRPr/>
            </a:pPr>
            <a:r>
              <a:rPr lang="en-US" sz="1200" dirty="0">
                <a:solidFill>
                  <a:srgbClr val="56585C"/>
                </a:solidFill>
              </a:rPr>
              <a:t>Elizabeth Robitaille, Senior Vice President, School Performance, Development and Support, </a:t>
            </a:r>
            <a:r>
              <a:rPr lang="en-US" sz="1200" b="1" dirty="0">
                <a:solidFill>
                  <a:srgbClr val="56585C"/>
                </a:solidFill>
              </a:rPr>
              <a:t>California Charter Schools Association</a:t>
            </a:r>
          </a:p>
          <a:p>
            <a:pPr marL="171442" lvl="1" indent="-171442" defTabSz="457200">
              <a:spcBef>
                <a:spcPts val="300"/>
              </a:spcBef>
              <a:buClr>
                <a:srgbClr val="91A226"/>
              </a:buClr>
              <a:buFont typeface="Wingdings" charset="2"/>
              <a:buChar char="§"/>
              <a:defRPr/>
            </a:pPr>
            <a:r>
              <a:rPr lang="en-US" sz="1200" dirty="0">
                <a:solidFill>
                  <a:srgbClr val="56585C"/>
                </a:solidFill>
              </a:rPr>
              <a:t>Ivannia Soto, Project Coordinator, </a:t>
            </a:r>
            <a:r>
              <a:rPr lang="en-US" sz="1200" b="1" dirty="0">
                <a:solidFill>
                  <a:srgbClr val="56585C"/>
                </a:solidFill>
              </a:rPr>
              <a:t>California Association for Bilingual Education</a:t>
            </a:r>
          </a:p>
          <a:p>
            <a:pPr marL="171442" lvl="1" indent="-171442" defTabSz="457200">
              <a:spcBef>
                <a:spcPts val="300"/>
              </a:spcBef>
              <a:buClr>
                <a:srgbClr val="91A226"/>
              </a:buClr>
              <a:buFont typeface="Wingdings" charset="2"/>
              <a:buChar char="§"/>
              <a:defRPr/>
            </a:pPr>
            <a:r>
              <a:rPr lang="en-US" sz="1200" dirty="0">
                <a:solidFill>
                  <a:srgbClr val="56585C"/>
                </a:solidFill>
              </a:rPr>
              <a:t>Shelly Spiegel-Coleman, Executive Director, </a:t>
            </a:r>
            <a:r>
              <a:rPr lang="en-US" sz="1200" b="1" dirty="0">
                <a:solidFill>
                  <a:srgbClr val="56585C"/>
                </a:solidFill>
              </a:rPr>
              <a:t>Californians Together</a:t>
            </a:r>
          </a:p>
          <a:p>
            <a:pPr marL="171442" lvl="1" indent="-171442" defTabSz="457200">
              <a:spcBef>
                <a:spcPts val="300"/>
              </a:spcBef>
              <a:buClr>
                <a:srgbClr val="91A226"/>
              </a:buClr>
              <a:buFont typeface="Wingdings" charset="2"/>
              <a:buChar char="§"/>
              <a:defRPr/>
            </a:pPr>
            <a:r>
              <a:rPr lang="en-US" sz="1200" dirty="0">
                <a:solidFill>
                  <a:srgbClr val="56585C"/>
                </a:solidFill>
              </a:rPr>
              <a:t>Cynthia Vásquez Petitt, Deputy Director, </a:t>
            </a:r>
            <a:r>
              <a:rPr lang="en-US" sz="1200" b="1" dirty="0">
                <a:solidFill>
                  <a:srgbClr val="56585C"/>
                </a:solidFill>
              </a:rPr>
              <a:t>California Association for Bilingual Education</a:t>
            </a:r>
          </a:p>
          <a:p>
            <a:pPr marL="171442" lvl="1" indent="-171442" defTabSz="457200">
              <a:spcBef>
                <a:spcPts val="300"/>
              </a:spcBef>
              <a:buClr>
                <a:srgbClr val="91A226"/>
              </a:buClr>
              <a:buFont typeface="Wingdings" charset="2"/>
              <a:buChar char="§"/>
              <a:defRPr/>
            </a:pPr>
            <a:r>
              <a:rPr lang="en-US" sz="1200" dirty="0">
                <a:solidFill>
                  <a:srgbClr val="56585C"/>
                </a:solidFill>
              </a:rPr>
              <a:t>Leni Wolf, Senior Research and Policy Analyst, </a:t>
            </a:r>
            <a:r>
              <a:rPr lang="en-US" sz="1200" b="1" dirty="0">
                <a:solidFill>
                  <a:srgbClr val="56585C"/>
                </a:solidFill>
              </a:rPr>
              <a:t>Education Trust-West</a:t>
            </a:r>
          </a:p>
          <a:p>
            <a:pPr marL="171442" lvl="1" indent="-171442" defTabSz="457200">
              <a:spcBef>
                <a:spcPts val="300"/>
              </a:spcBef>
              <a:buClr>
                <a:srgbClr val="91A226"/>
              </a:buClr>
              <a:buFont typeface="Wingdings" charset="2"/>
              <a:buChar char="§"/>
              <a:defRPr/>
            </a:pPr>
            <a:endParaRPr lang="en-US" sz="1200" dirty="0">
              <a:solidFill>
                <a:srgbClr val="56585C"/>
              </a:solidFill>
            </a:endParaRPr>
          </a:p>
        </p:txBody>
      </p:sp>
      <p:sp>
        <p:nvSpPr>
          <p:cNvPr id="16" name="Rectangle 15"/>
          <p:cNvSpPr/>
          <p:nvPr/>
        </p:nvSpPr>
        <p:spPr>
          <a:xfrm>
            <a:off x="5518801" y="700953"/>
            <a:ext cx="3429000" cy="26505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Policy Leaders</a:t>
            </a:r>
          </a:p>
        </p:txBody>
      </p:sp>
      <p:sp>
        <p:nvSpPr>
          <p:cNvPr id="21" name="Rectangle 20"/>
          <p:cNvSpPr/>
          <p:nvPr/>
        </p:nvSpPr>
        <p:spPr>
          <a:xfrm>
            <a:off x="5518801" y="966005"/>
            <a:ext cx="3429000" cy="5588799"/>
          </a:xfrm>
          <a:prstGeom prst="rect">
            <a:avLst/>
          </a:prstGeom>
        </p:spPr>
        <p:txBody>
          <a:bodyPr wrap="square">
            <a:noAutofit/>
          </a:bodyPr>
          <a:lstStyle/>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Lupita Cortez Alcala, Chief Deputy Superintendent, </a:t>
            </a:r>
            <a:r>
              <a:rPr lang="en-US" sz="1200" b="1" dirty="0">
                <a:solidFill>
                  <a:srgbClr val="56585C"/>
                </a:solidFill>
              </a:rPr>
              <a:t>California Department of Education</a:t>
            </a:r>
            <a:endParaRPr lang="en-US" sz="1200" dirty="0">
              <a:solidFill>
                <a:srgbClr val="56585C"/>
              </a:solidFill>
            </a:endParaRP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David Dodds, Deputy Director, Evaluation, </a:t>
            </a:r>
            <a:r>
              <a:rPr lang="en-US" sz="1200" b="1" dirty="0">
                <a:solidFill>
                  <a:srgbClr val="56585C"/>
                </a:solidFill>
              </a:rPr>
              <a:t>First 5 California</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Tanya Lieberman, Chief Consultant, Committee on Education, </a:t>
            </a:r>
            <a:r>
              <a:rPr lang="en-US" sz="1200" b="1" dirty="0">
                <a:solidFill>
                  <a:srgbClr val="56585C"/>
                </a:solidFill>
              </a:rPr>
              <a:t>California State Assembly</a:t>
            </a:r>
            <a:endParaRPr lang="en-US" sz="1200" dirty="0">
              <a:solidFill>
                <a:srgbClr val="56585C"/>
              </a:solidFill>
            </a:endParaRP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Camille Maben, Executive Director, </a:t>
            </a:r>
            <a:r>
              <a:rPr lang="en-US" sz="1200" b="1" dirty="0">
                <a:solidFill>
                  <a:srgbClr val="56585C"/>
                </a:solidFill>
              </a:rPr>
              <a:t>First 5 California</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Sarah Neville-Morgan, Director, Early Education and Support Division, </a:t>
            </a:r>
            <a:r>
              <a:rPr lang="en-US" sz="1200" b="1" dirty="0">
                <a:solidFill>
                  <a:srgbClr val="56585C"/>
                </a:solidFill>
              </a:rPr>
              <a:t>California Department of Education</a:t>
            </a:r>
          </a:p>
          <a:p>
            <a:pPr marL="171450" indent="-171450" defTabSz="457200">
              <a:spcBef>
                <a:spcPts val="300"/>
              </a:spcBef>
              <a:buClr>
                <a:srgbClr val="91A226"/>
              </a:buClr>
              <a:buFont typeface="Wingdings" panose="05000000000000000000" pitchFamily="2" charset="2"/>
              <a:buChar char="§"/>
              <a:defRPr/>
            </a:pPr>
            <a:r>
              <a:rPr lang="en-US" sz="1200" dirty="0" err="1">
                <a:solidFill>
                  <a:srgbClr val="56585C"/>
                </a:solidFill>
              </a:rPr>
              <a:t>Feliza</a:t>
            </a:r>
            <a:r>
              <a:rPr lang="en-US" sz="1200" dirty="0">
                <a:solidFill>
                  <a:srgbClr val="56585C"/>
                </a:solidFill>
              </a:rPr>
              <a:t> Ortiz-</a:t>
            </a:r>
            <a:r>
              <a:rPr lang="en-US" sz="1200" dirty="0" err="1">
                <a:solidFill>
                  <a:srgbClr val="56585C"/>
                </a:solidFill>
              </a:rPr>
              <a:t>Licón</a:t>
            </a:r>
            <a:r>
              <a:rPr lang="en-US" sz="1200" dirty="0">
                <a:solidFill>
                  <a:srgbClr val="56585C"/>
                </a:solidFill>
              </a:rPr>
              <a:t>, Senior Director, K-16 Education Programs, </a:t>
            </a:r>
            <a:r>
              <a:rPr lang="en-US" sz="1200" b="1" dirty="0" err="1">
                <a:solidFill>
                  <a:srgbClr val="56585C"/>
                </a:solidFill>
              </a:rPr>
              <a:t>Unidos</a:t>
            </a:r>
            <a:r>
              <a:rPr lang="en-US" sz="1200" b="1" dirty="0">
                <a:solidFill>
                  <a:srgbClr val="56585C"/>
                </a:solidFill>
              </a:rPr>
              <a:t> US</a:t>
            </a:r>
            <a:r>
              <a:rPr lang="en-US" sz="1200" dirty="0">
                <a:solidFill>
                  <a:srgbClr val="56585C"/>
                </a:solidFill>
              </a:rPr>
              <a:t>; and Member of the </a:t>
            </a:r>
            <a:r>
              <a:rPr lang="en-US" sz="1200" b="1" dirty="0">
                <a:solidFill>
                  <a:srgbClr val="56585C"/>
                </a:solidFill>
              </a:rPr>
              <a:t>State Board of Education</a:t>
            </a:r>
          </a:p>
          <a:p>
            <a:pPr marL="171450" marR="0" lvl="0" indent="-171450" algn="l" defTabSz="457200" rtl="0" eaLnBrk="1" fontAlgn="auto" latinLnBrk="0" hangingPunct="1">
              <a:lnSpc>
                <a:spcPct val="100000"/>
              </a:lnSpc>
              <a:spcBef>
                <a:spcPts val="300"/>
              </a:spcBef>
              <a:spcAft>
                <a:spcPts val="0"/>
              </a:spcAft>
              <a:buClr>
                <a:srgbClr val="91A22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Giannina Pérez, Senior Policy Adviser for Early Childhood, </a:t>
            </a:r>
            <a:r>
              <a:rPr kumimoji="0" lang="en-US" sz="1200" b="1" i="0" u="none" strike="noStrike" kern="1200" cap="none" spc="0" normalizeH="0" baseline="0" noProof="0" dirty="0">
                <a:ln>
                  <a:noFill/>
                </a:ln>
                <a:solidFill>
                  <a:srgbClr val="56585C"/>
                </a:solidFill>
                <a:effectLst/>
                <a:uLnTx/>
                <a:uFillTx/>
                <a:latin typeface="Calibri"/>
                <a:ea typeface="+mn-ea"/>
                <a:cs typeface="+mn-cs"/>
              </a:rPr>
              <a:t>Office of Governor Gavin Newsom</a:t>
            </a:r>
          </a:p>
          <a:p>
            <a:pPr marL="171450" marR="0" lvl="0" indent="-171450" algn="l" defTabSz="457200" rtl="0" eaLnBrk="1" fontAlgn="auto" latinLnBrk="0" hangingPunct="1">
              <a:lnSpc>
                <a:spcPct val="100000"/>
              </a:lnSpc>
              <a:spcBef>
                <a:spcPts val="300"/>
              </a:spcBef>
              <a:spcAft>
                <a:spcPts val="0"/>
              </a:spcAft>
              <a:buClr>
                <a:srgbClr val="91A226"/>
              </a:buClr>
              <a:buSzTx/>
              <a:buFont typeface="Wingdings" panose="05000000000000000000" pitchFamily="2" charset="2"/>
              <a:buChar char="§"/>
              <a:tabLst/>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Kimberly Rodriguez, Chief Education Advisor, Office of Senate President pro Tempore, </a:t>
            </a:r>
            <a:r>
              <a:rPr kumimoji="0" lang="en-US" sz="1200" b="1" i="0" u="none" strike="noStrike" kern="1200" cap="none" spc="0" normalizeH="0" baseline="0" noProof="0" dirty="0">
                <a:ln>
                  <a:noFill/>
                </a:ln>
                <a:solidFill>
                  <a:srgbClr val="56585C"/>
                </a:solidFill>
                <a:effectLst/>
                <a:uLnTx/>
                <a:uFillTx/>
                <a:latin typeface="Calibri"/>
                <a:ea typeface="+mn-ea"/>
                <a:cs typeface="+mn-cs"/>
              </a:rPr>
              <a:t>California State Senate</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Debra Silverman, Education Administrator, Training and Continuous Quality Improvement, </a:t>
            </a:r>
            <a:r>
              <a:rPr lang="en-US" sz="1200" b="1" dirty="0">
                <a:solidFill>
                  <a:srgbClr val="56585C"/>
                </a:solidFill>
              </a:rPr>
              <a:t>First 5 California</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Chana Wynne-Swan, Child Development Consultant and DLL Pilot Project Lead, </a:t>
            </a:r>
            <a:r>
              <a:rPr lang="en-US" sz="1200" b="1" dirty="0">
                <a:solidFill>
                  <a:srgbClr val="56585C"/>
                </a:solidFill>
              </a:rPr>
              <a:t>First 5 California</a:t>
            </a:r>
          </a:p>
          <a:p>
            <a:pPr marL="171450" indent="-171450" defTabSz="457200">
              <a:spcBef>
                <a:spcPts val="300"/>
              </a:spcBef>
              <a:buClr>
                <a:srgbClr val="91A226"/>
              </a:buClr>
              <a:buFont typeface="Wingdings" panose="05000000000000000000" pitchFamily="2" charset="2"/>
              <a:buChar char="§"/>
              <a:defRPr/>
            </a:pPr>
            <a:endParaRPr lang="en-US" sz="1200" b="1" dirty="0">
              <a:solidFill>
                <a:srgbClr val="56585C"/>
              </a:solidFill>
            </a:endParaRPr>
          </a:p>
          <a:p>
            <a:pPr marL="171450" indent="-171450" defTabSz="457200">
              <a:spcBef>
                <a:spcPts val="300"/>
              </a:spcBef>
              <a:buClr>
                <a:srgbClr val="91A226"/>
              </a:buClr>
              <a:buFont typeface="Wingdings" panose="05000000000000000000" pitchFamily="2" charset="2"/>
              <a:buChar char="§"/>
              <a:defRPr/>
            </a:pPr>
            <a:endParaRPr lang="en-US" sz="1200" b="1" dirty="0">
              <a:solidFill>
                <a:srgbClr val="56585C"/>
              </a:solidFill>
            </a:endParaRPr>
          </a:p>
          <a:p>
            <a:pPr marL="171450" marR="0" lvl="0" indent="-171450" algn="l" defTabSz="457200" rtl="0" eaLnBrk="1" fontAlgn="auto" latinLnBrk="0" hangingPunct="1">
              <a:lnSpc>
                <a:spcPct val="100000"/>
              </a:lnSpc>
              <a:spcBef>
                <a:spcPts val="300"/>
              </a:spcBef>
              <a:spcAft>
                <a:spcPts val="0"/>
              </a:spcAft>
              <a:buClr>
                <a:srgbClr val="91A226"/>
              </a:buClr>
              <a:buSzTx/>
              <a:buFont typeface="Wingdings" panose="05000000000000000000" pitchFamily="2" charset="2"/>
              <a:buChar char="§"/>
              <a:tabLst/>
              <a:defRPr/>
            </a:pPr>
            <a:endParaRPr kumimoji="0" lang="en-US" sz="1200" b="1"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3046717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191082"/>
            <a:ext cx="8616462" cy="533401"/>
          </a:xfrm>
        </p:spPr>
        <p:txBody>
          <a:bodyPr/>
          <a:lstStyle/>
          <a:p>
            <a:r>
              <a:rPr lang="en-US" dirty="0"/>
              <a:t>Interviewees (continued)</a:t>
            </a:r>
          </a:p>
        </p:txBody>
      </p:sp>
      <p:sp>
        <p:nvSpPr>
          <p:cNvPr id="6" name="Rectangle 5"/>
          <p:cNvSpPr/>
          <p:nvPr/>
        </p:nvSpPr>
        <p:spPr>
          <a:xfrm>
            <a:off x="214459" y="702869"/>
            <a:ext cx="4297680" cy="26505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Practitioners</a:t>
            </a:r>
          </a:p>
        </p:txBody>
      </p:sp>
      <p:sp>
        <p:nvSpPr>
          <p:cNvPr id="3" name="Slide Number Placeholder 2"/>
          <p:cNvSpPr>
            <a:spLocks noGrp="1"/>
          </p:cNvSpPr>
          <p:nvPr>
            <p:ph type="sldNum" sz="quarter" idx="4"/>
          </p:nvPr>
        </p:nvSpPr>
        <p:spPr>
          <a:xfrm>
            <a:off x="8531352" y="6453317"/>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
        <p:nvSpPr>
          <p:cNvPr id="8" name="Rectangle 7"/>
          <p:cNvSpPr/>
          <p:nvPr/>
        </p:nvSpPr>
        <p:spPr>
          <a:xfrm>
            <a:off x="205656" y="966005"/>
            <a:ext cx="4297680" cy="13575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171442" marR="0" lvl="1" indent="-171442" algn="l" defTabSz="457200" rtl="0" eaLnBrk="1" fontAlgn="auto" latinLnBrk="0" hangingPunct="1">
              <a:lnSpc>
                <a:spcPct val="100000"/>
              </a:lnSpc>
              <a:spcBef>
                <a:spcPts val="300"/>
              </a:spcBef>
              <a:spcAft>
                <a:spcPts val="0"/>
              </a:spcAft>
              <a:buClr>
                <a:srgbClr val="91A226"/>
              </a:buClr>
              <a:buSzTx/>
              <a:buFont typeface="Wingdings" charset="2"/>
              <a:buChar char="§"/>
              <a:tabLst/>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Anya Hurwitz, Executive Director</a:t>
            </a:r>
            <a:r>
              <a:rPr lang="en-US" sz="1200" dirty="0">
                <a:solidFill>
                  <a:srgbClr val="56585C"/>
                </a:solidFill>
                <a:latin typeface="Calibri"/>
              </a:rPr>
              <a:t>, </a:t>
            </a:r>
            <a:r>
              <a:rPr kumimoji="0" lang="en-US" sz="1200" b="1" i="0" u="none" strike="noStrike" kern="1200" cap="none" spc="0" normalizeH="0" baseline="0" noProof="0" dirty="0">
                <a:ln>
                  <a:noFill/>
                </a:ln>
                <a:solidFill>
                  <a:srgbClr val="56585C"/>
                </a:solidFill>
                <a:effectLst/>
                <a:uLnTx/>
                <a:uFillTx/>
                <a:latin typeface="Calibri"/>
                <a:ea typeface="+mn-ea"/>
                <a:cs typeface="+mn-cs"/>
              </a:rPr>
              <a:t>Sobrato Early Academic Language Model</a:t>
            </a:r>
          </a:p>
          <a:p>
            <a:pPr marL="171442" lvl="1" indent="-171442" defTabSz="457200">
              <a:spcBef>
                <a:spcPts val="300"/>
              </a:spcBef>
              <a:buClr>
                <a:srgbClr val="91A226"/>
              </a:buClr>
              <a:buFont typeface="Wingdings" charset="2"/>
              <a:buChar char="§"/>
              <a:defRPr/>
            </a:pPr>
            <a:r>
              <a:rPr lang="en-US" sz="1200" dirty="0">
                <a:solidFill>
                  <a:srgbClr val="56585C"/>
                </a:solidFill>
              </a:rPr>
              <a:t>Lupe Jaime, Senior Director of Early Care and Education, </a:t>
            </a:r>
            <a:r>
              <a:rPr lang="en-US" sz="1200" b="1" dirty="0">
                <a:solidFill>
                  <a:srgbClr val="56585C"/>
                </a:solidFill>
              </a:rPr>
              <a:t>Fresno County Superintendent of Schools</a:t>
            </a:r>
          </a:p>
          <a:p>
            <a:pPr marL="171442" marR="0" lvl="1" indent="-171442" algn="l" defTabSz="457200" rtl="0" eaLnBrk="1" fontAlgn="auto" latinLnBrk="0" hangingPunct="1">
              <a:lnSpc>
                <a:spcPct val="100000"/>
              </a:lnSpc>
              <a:spcBef>
                <a:spcPts val="300"/>
              </a:spcBef>
              <a:spcAft>
                <a:spcPts val="0"/>
              </a:spcAft>
              <a:buClr>
                <a:srgbClr val="91A226"/>
              </a:buClr>
              <a:buSzTx/>
              <a:buFont typeface="Wingdings" charset="2"/>
              <a:buChar char="§"/>
              <a:tabLst/>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Martín Macías, Superintendent, </a:t>
            </a:r>
            <a:r>
              <a:rPr kumimoji="0" lang="en-US" sz="1200" b="1" i="0" u="none" strike="noStrike" kern="1200" cap="none" spc="0" normalizeH="0" baseline="0" noProof="0" dirty="0">
                <a:ln>
                  <a:noFill/>
                </a:ln>
                <a:solidFill>
                  <a:srgbClr val="56585C"/>
                </a:solidFill>
                <a:effectLst/>
                <a:uLnTx/>
                <a:uFillTx/>
                <a:latin typeface="Calibri"/>
                <a:ea typeface="+mn-ea"/>
                <a:cs typeface="+mn-cs"/>
              </a:rPr>
              <a:t>Golden Plains Unified School District	</a:t>
            </a:r>
          </a:p>
          <a:p>
            <a:pPr marL="171442" lvl="1" indent="-171442" defTabSz="457200">
              <a:spcBef>
                <a:spcPts val="300"/>
              </a:spcBef>
              <a:buClr>
                <a:srgbClr val="91A226"/>
              </a:buClr>
              <a:buFont typeface="Wingdings" charset="2"/>
              <a:buChar char="§"/>
              <a:defRPr/>
            </a:pPr>
            <a:r>
              <a:rPr lang="en-US" sz="1200" dirty="0">
                <a:solidFill>
                  <a:srgbClr val="56585C"/>
                </a:solidFill>
              </a:rPr>
              <a:t>Hilda Maldonado, Senior Executive Director of Diversity, Learning, and Instruction Education Department, </a:t>
            </a:r>
            <a:r>
              <a:rPr lang="en-US" sz="1200" b="1" dirty="0">
                <a:solidFill>
                  <a:srgbClr val="56585C"/>
                </a:solidFill>
              </a:rPr>
              <a:t>Los Angeles Unified School District </a:t>
            </a:r>
          </a:p>
          <a:p>
            <a:pPr marL="171442" marR="0" lvl="1" indent="-171442" algn="l" defTabSz="457200" rtl="0" eaLnBrk="1" fontAlgn="auto" latinLnBrk="0" hangingPunct="1">
              <a:lnSpc>
                <a:spcPct val="100000"/>
              </a:lnSpc>
              <a:spcBef>
                <a:spcPts val="300"/>
              </a:spcBef>
              <a:spcAft>
                <a:spcPts val="0"/>
              </a:spcAft>
              <a:buClr>
                <a:srgbClr val="91A226"/>
              </a:buClr>
              <a:buSzTx/>
              <a:buFont typeface="Wingdings" charset="2"/>
              <a:buChar char="§"/>
              <a:tabLst/>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Linda Montes, Director of English Learner Services, </a:t>
            </a:r>
            <a:r>
              <a:rPr kumimoji="0" lang="en-US" sz="1200" b="1" i="0" u="none" strike="noStrike" kern="1200" cap="none" spc="0" normalizeH="0" baseline="0" noProof="0" dirty="0">
                <a:ln>
                  <a:noFill/>
                </a:ln>
                <a:solidFill>
                  <a:srgbClr val="56585C"/>
                </a:solidFill>
                <a:effectLst/>
                <a:uLnTx/>
                <a:uFillTx/>
                <a:latin typeface="Calibri"/>
                <a:ea typeface="+mn-ea"/>
                <a:cs typeface="+mn-cs"/>
              </a:rPr>
              <a:t>Redwood City Unified School District</a:t>
            </a:r>
          </a:p>
          <a:p>
            <a:pPr marL="171442" lvl="1" indent="-171442" defTabSz="457200">
              <a:spcBef>
                <a:spcPts val="300"/>
              </a:spcBef>
              <a:buClr>
                <a:srgbClr val="91A226"/>
              </a:buClr>
              <a:buFont typeface="Wingdings" charset="2"/>
              <a:buChar char="§"/>
              <a:defRPr/>
            </a:pPr>
            <a:r>
              <a:rPr lang="en-US" sz="1200" dirty="0">
                <a:solidFill>
                  <a:srgbClr val="56585C"/>
                </a:solidFill>
              </a:rPr>
              <a:t>Laurie Olsen, Founder, </a:t>
            </a:r>
            <a:r>
              <a:rPr lang="en-US" sz="1200" b="1" dirty="0">
                <a:solidFill>
                  <a:srgbClr val="56585C"/>
                </a:solidFill>
              </a:rPr>
              <a:t>Sobrato Early Academic Language Model</a:t>
            </a:r>
          </a:p>
          <a:p>
            <a:pPr marL="171442" lvl="1" indent="-171442" defTabSz="457200">
              <a:spcBef>
                <a:spcPts val="300"/>
              </a:spcBef>
              <a:buClr>
                <a:srgbClr val="91A226"/>
              </a:buClr>
              <a:buFont typeface="Wingdings" charset="2"/>
              <a:buChar char="§"/>
              <a:defRPr/>
            </a:pPr>
            <a:r>
              <a:rPr lang="en-US" sz="1200" dirty="0">
                <a:solidFill>
                  <a:srgbClr val="56585C"/>
                </a:solidFill>
              </a:rPr>
              <a:t>Kylie Rector, Director of Language Instruction, </a:t>
            </a:r>
            <a:r>
              <a:rPr lang="en-US" sz="1200" b="1" dirty="0">
                <a:solidFill>
                  <a:srgbClr val="56585C"/>
                </a:solidFill>
              </a:rPr>
              <a:t>Camino Nuevo Charter Academy</a:t>
            </a:r>
          </a:p>
          <a:p>
            <a:pPr marL="171442" lvl="1" indent="-171442" defTabSz="457200">
              <a:spcBef>
                <a:spcPts val="300"/>
              </a:spcBef>
              <a:buClr>
                <a:srgbClr val="91A226"/>
              </a:buClr>
              <a:buFont typeface="Wingdings" charset="2"/>
              <a:buChar char="§"/>
              <a:defRPr/>
            </a:pPr>
            <a:r>
              <a:rPr lang="en-US" sz="1200" dirty="0">
                <a:solidFill>
                  <a:srgbClr val="56585C"/>
                </a:solidFill>
              </a:rPr>
              <a:t>Dean </a:t>
            </a:r>
            <a:r>
              <a:rPr lang="en-US" sz="1200" dirty="0" err="1">
                <a:solidFill>
                  <a:srgbClr val="56585C"/>
                </a:solidFill>
              </a:rPr>
              <a:t>Tagawa</a:t>
            </a:r>
            <a:r>
              <a:rPr lang="en-US" sz="1200" dirty="0">
                <a:solidFill>
                  <a:srgbClr val="56585C"/>
                </a:solidFill>
              </a:rPr>
              <a:t>, Executive Director, Early Childhood Education Division, </a:t>
            </a:r>
            <a:r>
              <a:rPr lang="en-US" sz="1200" b="1" dirty="0">
                <a:solidFill>
                  <a:srgbClr val="56585C"/>
                </a:solidFill>
              </a:rPr>
              <a:t>Los Angeles Unified School District  </a:t>
            </a:r>
          </a:p>
          <a:p>
            <a:pPr marL="171442" lvl="1" indent="-171442" defTabSz="457200">
              <a:spcBef>
                <a:spcPts val="300"/>
              </a:spcBef>
              <a:buClr>
                <a:srgbClr val="91A226"/>
              </a:buClr>
              <a:buFont typeface="Wingdings" charset="2"/>
              <a:buChar char="§"/>
              <a:defRPr/>
            </a:pPr>
            <a:r>
              <a:rPr lang="en-US" sz="1200" dirty="0">
                <a:solidFill>
                  <a:srgbClr val="56585C"/>
                </a:solidFill>
              </a:rPr>
              <a:t>Frances </a:t>
            </a:r>
            <a:r>
              <a:rPr lang="en-US" sz="1200" dirty="0" err="1">
                <a:solidFill>
                  <a:srgbClr val="56585C"/>
                </a:solidFill>
              </a:rPr>
              <a:t>Teso</a:t>
            </a:r>
            <a:r>
              <a:rPr lang="en-US" sz="1200" dirty="0">
                <a:solidFill>
                  <a:srgbClr val="56585C"/>
                </a:solidFill>
              </a:rPr>
              <a:t>, CEO, </a:t>
            </a:r>
            <a:r>
              <a:rPr lang="en-US" sz="1200" b="1" dirty="0">
                <a:solidFill>
                  <a:srgbClr val="56585C"/>
                </a:solidFill>
              </a:rPr>
              <a:t>Voices College-Bound Language Academy</a:t>
            </a:r>
          </a:p>
          <a:p>
            <a:pPr marL="171442" lvl="1" indent="-171442" defTabSz="457200">
              <a:spcBef>
                <a:spcPts val="300"/>
              </a:spcBef>
              <a:buClr>
                <a:srgbClr val="91A226"/>
              </a:buClr>
              <a:buFont typeface="Wingdings" charset="2"/>
              <a:buChar char="§"/>
              <a:defRPr/>
            </a:pPr>
            <a:r>
              <a:rPr lang="en-US" sz="1200" dirty="0">
                <a:solidFill>
                  <a:srgbClr val="56585C"/>
                </a:solidFill>
              </a:rPr>
              <a:t>Frederick </a:t>
            </a:r>
            <a:r>
              <a:rPr lang="en-US" sz="1200" dirty="0" err="1">
                <a:solidFill>
                  <a:srgbClr val="56585C"/>
                </a:solidFill>
              </a:rPr>
              <a:t>Uy</a:t>
            </a:r>
            <a:r>
              <a:rPr lang="en-US" sz="1200" dirty="0">
                <a:solidFill>
                  <a:srgbClr val="56585C"/>
                </a:solidFill>
              </a:rPr>
              <a:t>, Director, Education Preparation and Public Schools Program, </a:t>
            </a:r>
            <a:r>
              <a:rPr lang="en-US" sz="1200" b="1" dirty="0">
                <a:solidFill>
                  <a:srgbClr val="56585C"/>
                </a:solidFill>
              </a:rPr>
              <a:t>California State University Office of the Chancellor</a:t>
            </a:r>
          </a:p>
          <a:p>
            <a:pPr marL="171442" marR="0" lvl="1" indent="-171442" algn="l" defTabSz="457200" rtl="0" eaLnBrk="1" fontAlgn="auto" latinLnBrk="0" hangingPunct="1">
              <a:lnSpc>
                <a:spcPct val="100000"/>
              </a:lnSpc>
              <a:spcBef>
                <a:spcPts val="300"/>
              </a:spcBef>
              <a:spcAft>
                <a:spcPts val="0"/>
              </a:spcAft>
              <a:buClr>
                <a:srgbClr val="91A226"/>
              </a:buClr>
              <a:buSzTx/>
              <a:buFont typeface="Wingdings" charset="2"/>
              <a:buChar char="§"/>
              <a:tabLst/>
              <a:defRPr/>
            </a:pPr>
            <a:endParaRPr kumimoji="0" lang="en-US" sz="1200" b="1" i="0" u="none" strike="noStrike" kern="1200" cap="none" spc="0" normalizeH="0" baseline="0" noProof="0" dirty="0">
              <a:ln>
                <a:noFill/>
              </a:ln>
              <a:solidFill>
                <a:srgbClr val="56585C"/>
              </a:solidFill>
              <a:effectLst/>
              <a:uLnTx/>
              <a:uFillTx/>
              <a:latin typeface="Calibri"/>
              <a:ea typeface="+mn-ea"/>
              <a:cs typeface="+mn-cs"/>
            </a:endParaRPr>
          </a:p>
          <a:p>
            <a:pPr marL="171442" marR="0" lvl="1" indent="-171442" algn="l" defTabSz="457200" rtl="0" eaLnBrk="1" fontAlgn="auto" latinLnBrk="0" hangingPunct="1">
              <a:lnSpc>
                <a:spcPct val="100000"/>
              </a:lnSpc>
              <a:spcBef>
                <a:spcPts val="300"/>
              </a:spcBef>
              <a:spcAft>
                <a:spcPts val="0"/>
              </a:spcAft>
              <a:buClr>
                <a:srgbClr val="91A226"/>
              </a:buClr>
              <a:buSzTx/>
              <a:buFont typeface="Wingdings" charset="2"/>
              <a:buChar char="§"/>
              <a:tabLst/>
              <a:defRPr/>
            </a:pPr>
            <a:endParaRPr kumimoji="0" lang="en-US" sz="1200" b="0" i="0" u="none" strike="noStrike" kern="1200" cap="none" spc="0" normalizeH="0" baseline="0" noProof="0" dirty="0">
              <a:ln>
                <a:noFill/>
              </a:ln>
              <a:solidFill>
                <a:srgbClr val="56585C"/>
              </a:solidFill>
              <a:effectLst/>
              <a:uLnTx/>
              <a:uFillTx/>
              <a:latin typeface="Calibri"/>
              <a:ea typeface="Calibri" charset="0"/>
              <a:cs typeface="Calibri" charset="0"/>
            </a:endParaRPr>
          </a:p>
        </p:txBody>
      </p:sp>
      <p:sp>
        <p:nvSpPr>
          <p:cNvPr id="7" name="Rectangle 6">
            <a:extLst>
              <a:ext uri="{FF2B5EF4-FFF2-40B4-BE49-F238E27FC236}">
                <a16:creationId xmlns:a16="http://schemas.microsoft.com/office/drawing/2014/main" id="{3341C37D-6491-43B1-A7CF-CB04B351E623}"/>
              </a:ext>
            </a:extLst>
          </p:cNvPr>
          <p:cNvSpPr/>
          <p:nvPr/>
        </p:nvSpPr>
        <p:spPr>
          <a:xfrm>
            <a:off x="4662153" y="965024"/>
            <a:ext cx="4297680" cy="4145991"/>
          </a:xfrm>
          <a:prstGeom prst="rect">
            <a:avLst/>
          </a:prstGeom>
        </p:spPr>
        <p:txBody>
          <a:bodyPr wrap="square">
            <a:noAutofit/>
          </a:bodyPr>
          <a:lstStyle/>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Jessica Barajas, Research and Policy Associate, </a:t>
            </a:r>
            <a:r>
              <a:rPr lang="en-US" sz="1200" b="1" dirty="0">
                <a:solidFill>
                  <a:srgbClr val="56585C"/>
                </a:solidFill>
              </a:rPr>
              <a:t>Learning Policy Institute</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Linda Espinoza, </a:t>
            </a:r>
            <a:r>
              <a:rPr lang="en-US" sz="1200" b="1" dirty="0">
                <a:solidFill>
                  <a:srgbClr val="56585C"/>
                </a:solidFill>
              </a:rPr>
              <a:t>Consultant</a:t>
            </a:r>
            <a:r>
              <a:rPr lang="en-US" sz="1200" dirty="0">
                <a:solidFill>
                  <a:srgbClr val="56585C"/>
                </a:solidFill>
              </a:rPr>
              <a:t> and </a:t>
            </a:r>
            <a:r>
              <a:rPr lang="en-US" sz="1200" dirty="0"/>
              <a:t>Professor Emeritus of Early Childhood Education, </a:t>
            </a:r>
            <a:r>
              <a:rPr lang="en-US" sz="1200" b="1" dirty="0"/>
              <a:t>University of Missouri, Columbia</a:t>
            </a:r>
            <a:endParaRPr lang="en-US" sz="1200" b="1" dirty="0">
              <a:solidFill>
                <a:srgbClr val="56585C"/>
              </a:solidFill>
            </a:endParaRPr>
          </a:p>
          <a:p>
            <a:pPr marL="171450" lvl="0" indent="-171450" defTabSz="457200">
              <a:spcBef>
                <a:spcPts val="300"/>
              </a:spcBef>
              <a:buClr>
                <a:srgbClr val="91A226"/>
              </a:buClr>
              <a:buFont typeface="Wingdings" panose="05000000000000000000" pitchFamily="2" charset="2"/>
              <a:buChar char="§"/>
              <a:defRPr/>
            </a:pPr>
            <a:r>
              <a:rPr lang="en-US" sz="1200" dirty="0">
                <a:solidFill>
                  <a:srgbClr val="56585C"/>
                </a:solidFill>
              </a:rPr>
              <a:t>Patricia Gandara, Research Professor and Co-Director, The Civil Rights Project, </a:t>
            </a:r>
            <a:r>
              <a:rPr lang="en-US" sz="1200" b="1" dirty="0">
                <a:solidFill>
                  <a:srgbClr val="56585C"/>
                </a:solidFill>
              </a:rPr>
              <a:t>University of California, Los Angeles</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Amaya Garcia, Deputy Director, English Learner Education, Education Policy Program, </a:t>
            </a:r>
            <a:r>
              <a:rPr lang="en-US" sz="1200" b="1" dirty="0">
                <a:solidFill>
                  <a:srgbClr val="56585C"/>
                </a:solidFill>
              </a:rPr>
              <a:t>New America Foundation</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Jonathan Kaplan, Senior Policy Analyst, </a:t>
            </a:r>
            <a:r>
              <a:rPr lang="en-US" sz="1200" b="1" dirty="0">
                <a:solidFill>
                  <a:srgbClr val="56585C"/>
                </a:solidFill>
              </a:rPr>
              <a:t>California Budget and Policy Center</a:t>
            </a:r>
          </a:p>
          <a:p>
            <a:pPr marL="171450" lvl="0" indent="-171450" defTabSz="457200">
              <a:spcBef>
                <a:spcPts val="300"/>
              </a:spcBef>
              <a:buClr>
                <a:srgbClr val="91A226"/>
              </a:buClr>
              <a:buFont typeface="Wingdings" panose="05000000000000000000" pitchFamily="2" charset="2"/>
              <a:buChar char="§"/>
              <a:defRPr/>
            </a:pPr>
            <a:r>
              <a:rPr lang="en-US" sz="1200" dirty="0">
                <a:solidFill>
                  <a:srgbClr val="56585C"/>
                </a:solidFill>
              </a:rPr>
              <a:t>Tara </a:t>
            </a:r>
            <a:r>
              <a:rPr lang="en-US" sz="1200" dirty="0" err="1">
                <a:solidFill>
                  <a:srgbClr val="56585C"/>
                </a:solidFill>
              </a:rPr>
              <a:t>Kini</a:t>
            </a:r>
            <a:r>
              <a:rPr lang="en-US" sz="1200" dirty="0">
                <a:solidFill>
                  <a:srgbClr val="56585C"/>
                </a:solidFill>
              </a:rPr>
              <a:t>, Director of State Policy, </a:t>
            </a:r>
            <a:r>
              <a:rPr lang="en-US" sz="1200" b="1" dirty="0">
                <a:solidFill>
                  <a:srgbClr val="56585C"/>
                </a:solidFill>
              </a:rPr>
              <a:t>Learning Policy Institute</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Theresa </a:t>
            </a:r>
            <a:r>
              <a:rPr lang="en-US" sz="1200" dirty="0" err="1">
                <a:solidFill>
                  <a:srgbClr val="56585C"/>
                </a:solidFill>
              </a:rPr>
              <a:t>Montaño</a:t>
            </a:r>
            <a:r>
              <a:rPr lang="en-US" sz="1200" dirty="0">
                <a:solidFill>
                  <a:srgbClr val="56585C"/>
                </a:solidFill>
              </a:rPr>
              <a:t>, Vice President, </a:t>
            </a:r>
            <a:r>
              <a:rPr lang="en-US" sz="1200" b="1" dirty="0">
                <a:solidFill>
                  <a:srgbClr val="56585C"/>
                </a:solidFill>
              </a:rPr>
              <a:t>California Teachers Association</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Carola Oliva-Olson, Professor, </a:t>
            </a:r>
            <a:r>
              <a:rPr lang="en-US" sz="1200" b="1" dirty="0">
                <a:solidFill>
                  <a:srgbClr val="56585C"/>
                </a:solidFill>
              </a:rPr>
              <a:t>California State University Channel Islands</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David Patterson, Treasurer, </a:t>
            </a:r>
            <a:r>
              <a:rPr lang="en-US" sz="1200" b="1" dirty="0">
                <a:solidFill>
                  <a:srgbClr val="56585C"/>
                </a:solidFill>
              </a:rPr>
              <a:t>California Charter Authorizing Professionals             </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Marlene Zepeda, Professor Emeritus, Department of Child and Family Studies, </a:t>
            </a:r>
            <a:r>
              <a:rPr lang="en-US" sz="1200" b="1" dirty="0">
                <a:solidFill>
                  <a:srgbClr val="56585C"/>
                </a:solidFill>
              </a:rPr>
              <a:t>California State University, Los Angeles</a:t>
            </a:r>
          </a:p>
          <a:p>
            <a:pPr marL="171450" indent="-171450" defTabSz="457200">
              <a:spcBef>
                <a:spcPts val="300"/>
              </a:spcBef>
              <a:buClr>
                <a:srgbClr val="91A226"/>
              </a:buClr>
              <a:buFont typeface="Wingdings" panose="05000000000000000000" pitchFamily="2" charset="2"/>
              <a:buChar char="§"/>
              <a:defRPr/>
            </a:pPr>
            <a:endParaRPr lang="en-US" sz="1200" b="1" dirty="0">
              <a:solidFill>
                <a:srgbClr val="56585C"/>
              </a:solidFill>
            </a:endParaRPr>
          </a:p>
          <a:p>
            <a:pPr marL="171450" marR="0" lvl="0" indent="-171450" algn="l" defTabSz="457200" rtl="0" eaLnBrk="1" fontAlgn="auto" latinLnBrk="0" hangingPunct="1">
              <a:lnSpc>
                <a:spcPct val="100000"/>
              </a:lnSpc>
              <a:spcBef>
                <a:spcPts val="300"/>
              </a:spcBef>
              <a:spcAft>
                <a:spcPts val="0"/>
              </a:spcAft>
              <a:buClr>
                <a:srgbClr val="91A226"/>
              </a:buClr>
              <a:buSzTx/>
              <a:buFont typeface="Wingdings" panose="05000000000000000000" pitchFamily="2" charset="2"/>
              <a:buChar char="§"/>
              <a:tabLst/>
              <a:defRPr/>
            </a:pPr>
            <a:endParaRPr kumimoji="0" lang="en-US" sz="1200" b="1" i="0" u="none" strike="noStrike" kern="1200" cap="none" spc="0" normalizeH="0" baseline="0" noProof="0" dirty="0">
              <a:ln>
                <a:noFill/>
              </a:ln>
              <a:solidFill>
                <a:srgbClr val="56585C"/>
              </a:solidFill>
              <a:effectLst/>
              <a:uLnTx/>
              <a:uFillTx/>
              <a:latin typeface="Calibri"/>
              <a:ea typeface="+mn-ea"/>
              <a:cs typeface="+mn-cs"/>
            </a:endParaRPr>
          </a:p>
          <a:p>
            <a:pPr marL="0" marR="0" lvl="0" indent="0" algn="l" defTabSz="457200" rtl="0" eaLnBrk="1" fontAlgn="auto" latinLnBrk="0" hangingPunct="1">
              <a:lnSpc>
                <a:spcPct val="100000"/>
              </a:lnSpc>
              <a:spcBef>
                <a:spcPts val="300"/>
              </a:spcBef>
              <a:spcAft>
                <a:spcPts val="0"/>
              </a:spcAft>
              <a:buClr>
                <a:srgbClr val="91A226"/>
              </a:buClr>
              <a:buSzTx/>
              <a:buFontTx/>
              <a:buNone/>
              <a:tabLst/>
              <a:defRPr/>
            </a:pPr>
            <a:endParaRPr kumimoji="0" lang="en-US" sz="1200" b="0" i="0" u="none" strike="noStrike" kern="1200" cap="none" spc="0" normalizeH="0" baseline="0" noProof="0" dirty="0">
              <a:ln>
                <a:noFill/>
              </a:ln>
              <a:solidFill>
                <a:srgbClr val="56585C"/>
              </a:solidFill>
              <a:effectLst/>
              <a:uLnTx/>
              <a:uFillTx/>
              <a:latin typeface="Calibri"/>
              <a:ea typeface="+mn-ea"/>
              <a:cs typeface="+mn-cs"/>
            </a:endParaRPr>
          </a:p>
          <a:p>
            <a:pPr marL="171450" marR="0" lvl="0" indent="-171450" algn="l" defTabSz="457200" rtl="0" eaLnBrk="1" fontAlgn="auto" latinLnBrk="0" hangingPunct="1">
              <a:lnSpc>
                <a:spcPct val="100000"/>
              </a:lnSpc>
              <a:spcBef>
                <a:spcPts val="300"/>
              </a:spcBef>
              <a:spcAft>
                <a:spcPts val="0"/>
              </a:spcAft>
              <a:buClr>
                <a:srgbClr val="91A226"/>
              </a:buClr>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0608298B-3605-42E0-A8AD-C5C65805D11D}"/>
              </a:ext>
            </a:extLst>
          </p:cNvPr>
          <p:cNvSpPr/>
          <p:nvPr/>
        </p:nvSpPr>
        <p:spPr>
          <a:xfrm>
            <a:off x="4662153" y="700953"/>
            <a:ext cx="4297680" cy="265052"/>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Thought Leaders</a:t>
            </a:r>
          </a:p>
        </p:txBody>
      </p:sp>
      <p:sp>
        <p:nvSpPr>
          <p:cNvPr id="10" name="Rectangle 9">
            <a:extLst>
              <a:ext uri="{FF2B5EF4-FFF2-40B4-BE49-F238E27FC236}">
                <a16:creationId xmlns:a16="http://schemas.microsoft.com/office/drawing/2014/main" id="{B149BFC5-912B-456A-AD09-60A93FA107EE}"/>
              </a:ext>
            </a:extLst>
          </p:cNvPr>
          <p:cNvSpPr/>
          <p:nvPr/>
        </p:nvSpPr>
        <p:spPr>
          <a:xfrm>
            <a:off x="252045" y="5274650"/>
            <a:ext cx="8707787" cy="263136"/>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Technical Assistance Providers</a:t>
            </a:r>
          </a:p>
        </p:txBody>
      </p:sp>
      <p:sp>
        <p:nvSpPr>
          <p:cNvPr id="11" name="Rectangle 10">
            <a:extLst>
              <a:ext uri="{FF2B5EF4-FFF2-40B4-BE49-F238E27FC236}">
                <a16:creationId xmlns:a16="http://schemas.microsoft.com/office/drawing/2014/main" id="{4CB3BB89-ECF2-461F-A0F0-4CCF2224F05F}"/>
              </a:ext>
            </a:extLst>
          </p:cNvPr>
          <p:cNvSpPr/>
          <p:nvPr/>
        </p:nvSpPr>
        <p:spPr>
          <a:xfrm>
            <a:off x="252045" y="5545950"/>
            <a:ext cx="4260093" cy="1259115"/>
          </a:xfrm>
          <a:prstGeom prst="rect">
            <a:avLst/>
          </a:prstGeom>
        </p:spPr>
        <p:txBody>
          <a:bodyPr wrap="square">
            <a:noAutofit/>
          </a:bodyPr>
          <a:lstStyle/>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Teresa Alonzo, Associate Director of School Networks, Center for the Future of Teaching and Learning, </a:t>
            </a:r>
            <a:r>
              <a:rPr lang="en-US" sz="1200" b="1" dirty="0">
                <a:solidFill>
                  <a:srgbClr val="56585C"/>
                </a:solidFill>
              </a:rPr>
              <a:t>WestEd</a:t>
            </a: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Peter </a:t>
            </a:r>
            <a:r>
              <a:rPr lang="en-US" sz="1200" dirty="0" err="1">
                <a:solidFill>
                  <a:srgbClr val="56585C"/>
                </a:solidFill>
              </a:rPr>
              <a:t>Birdsall</a:t>
            </a:r>
            <a:r>
              <a:rPr lang="en-US" sz="1200" dirty="0">
                <a:solidFill>
                  <a:srgbClr val="56585C"/>
                </a:solidFill>
              </a:rPr>
              <a:t>, Executive Director, </a:t>
            </a:r>
            <a:r>
              <a:rPr lang="en-US" sz="1200" b="1" dirty="0">
                <a:solidFill>
                  <a:srgbClr val="56585C"/>
                </a:solidFill>
              </a:rPr>
              <a:t>California County Superintendents Educational Services Association       </a:t>
            </a:r>
            <a:endParaRPr kumimoji="0" lang="en-US" sz="12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CB3BB89-ECF2-461F-A0F0-4CCF2224F05F}"/>
              </a:ext>
            </a:extLst>
          </p:cNvPr>
          <p:cNvSpPr/>
          <p:nvPr/>
        </p:nvSpPr>
        <p:spPr>
          <a:xfrm>
            <a:off x="4662153" y="5545950"/>
            <a:ext cx="4297679" cy="1259115"/>
          </a:xfrm>
          <a:prstGeom prst="rect">
            <a:avLst/>
          </a:prstGeom>
        </p:spPr>
        <p:txBody>
          <a:bodyPr wrap="square">
            <a:noAutofit/>
          </a:bodyPr>
          <a:lstStyle/>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Elvira Armas, Director of Programs and Partnerships, </a:t>
            </a:r>
            <a:r>
              <a:rPr lang="en-US" sz="1200" b="1" dirty="0">
                <a:solidFill>
                  <a:srgbClr val="56585C"/>
                </a:solidFill>
              </a:rPr>
              <a:t>Center for Equity for English Learners at Loyola Marymount University</a:t>
            </a:r>
            <a:endParaRPr lang="en-US" sz="1200" dirty="0">
              <a:solidFill>
                <a:srgbClr val="56585C"/>
              </a:solidFill>
            </a:endParaRPr>
          </a:p>
          <a:p>
            <a:pPr marL="171450" indent="-171450" defTabSz="457200">
              <a:spcBef>
                <a:spcPts val="300"/>
              </a:spcBef>
              <a:buClr>
                <a:srgbClr val="91A226"/>
              </a:buClr>
              <a:buFont typeface="Wingdings" panose="05000000000000000000" pitchFamily="2" charset="2"/>
              <a:buChar char="§"/>
              <a:defRPr/>
            </a:pPr>
            <a:r>
              <a:rPr lang="en-US" sz="1200" dirty="0">
                <a:solidFill>
                  <a:srgbClr val="56585C"/>
                </a:solidFill>
              </a:rPr>
              <a:t>Magaly Lavadenz, Executive Director, </a:t>
            </a:r>
            <a:r>
              <a:rPr lang="en-US" sz="1200" b="1" dirty="0">
                <a:solidFill>
                  <a:srgbClr val="56585C"/>
                </a:solidFill>
              </a:rPr>
              <a:t>Center for Equity for English Learners at Loyola Marymount University</a:t>
            </a:r>
          </a:p>
          <a:p>
            <a:pPr marL="171450" lvl="0" indent="-171450" defTabSz="457200">
              <a:spcBef>
                <a:spcPts val="300"/>
              </a:spcBef>
              <a:buClr>
                <a:srgbClr val="91A226"/>
              </a:buClr>
              <a:buFont typeface="Wingdings" panose="05000000000000000000" pitchFamily="2" charset="2"/>
              <a:buChar char="§"/>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Robert Sheffield, Director, California Initiatives, </a:t>
            </a:r>
            <a:r>
              <a:rPr kumimoji="0" lang="en-US" sz="1200" b="1" i="0" u="none" strike="noStrike" kern="1200" cap="none" spc="0" normalizeH="0" baseline="0" noProof="0" dirty="0">
                <a:ln>
                  <a:noFill/>
                </a:ln>
                <a:solidFill>
                  <a:srgbClr val="56585C"/>
                </a:solidFill>
                <a:effectLst/>
                <a:uLnTx/>
                <a:uFillTx/>
                <a:latin typeface="Calibri"/>
                <a:ea typeface="+mn-ea"/>
                <a:cs typeface="+mn-cs"/>
              </a:rPr>
              <a:t>WestEd</a:t>
            </a:r>
          </a:p>
          <a:p>
            <a:pPr marL="171450" lvl="0" indent="-171450" defTabSz="457200">
              <a:spcBef>
                <a:spcPts val="300"/>
              </a:spcBef>
              <a:buClr>
                <a:srgbClr val="91A226"/>
              </a:buClr>
              <a:buFont typeface="Wingdings" panose="05000000000000000000" pitchFamily="2" charset="2"/>
              <a:buChar char="§"/>
              <a:defRPr/>
            </a:pPr>
            <a:endParaRPr kumimoji="0" lang="en-US" sz="1200" b="1" i="0" u="none" strike="noStrike" kern="1200" cap="none" spc="0" normalizeH="0" baseline="0" noProof="0" dirty="0">
              <a:ln>
                <a:noFill/>
              </a:ln>
              <a:solidFill>
                <a:srgbClr val="56585C"/>
              </a:solidFill>
              <a:effectLst/>
              <a:uLnTx/>
              <a:uFillTx/>
              <a:latin typeface="Calibri"/>
              <a:ea typeface="+mn-ea"/>
              <a:cs typeface="+mn-cs"/>
            </a:endParaRPr>
          </a:p>
          <a:p>
            <a:pPr marL="171450" marR="0" lvl="0" indent="-171450" algn="l" defTabSz="457200" rtl="0" eaLnBrk="1" fontAlgn="auto" latinLnBrk="0" hangingPunct="1">
              <a:lnSpc>
                <a:spcPct val="100000"/>
              </a:lnSpc>
              <a:spcBef>
                <a:spcPts val="300"/>
              </a:spcBef>
              <a:spcAft>
                <a:spcPts val="0"/>
              </a:spcAft>
              <a:buClr>
                <a:srgbClr val="91A226"/>
              </a:buClr>
              <a:buSzTx/>
              <a:buFont typeface="Wingdings" panose="05000000000000000000" pitchFamily="2" charset="2"/>
              <a:buChar char="§"/>
              <a:tabLst/>
              <a:defRPr/>
            </a:pPr>
            <a:endParaRPr kumimoji="0" lang="en-US" sz="1200" b="1" i="0" u="none" strike="noStrike" kern="1200" cap="none" spc="0" normalizeH="0" baseline="0" noProof="0" dirty="0">
              <a:ln>
                <a:noFill/>
              </a:ln>
              <a:solidFill>
                <a:srgbClr val="56585C"/>
              </a:solidFill>
              <a:effectLst/>
              <a:uLnTx/>
              <a:uFillTx/>
              <a:latin typeface="Calibri"/>
              <a:ea typeface="+mn-ea"/>
              <a:cs typeface="+mn-cs"/>
            </a:endParaRPr>
          </a:p>
          <a:p>
            <a:pPr marL="171450" marR="0" lvl="0" indent="-171450" algn="l" defTabSz="457200" rtl="0" eaLnBrk="1" fontAlgn="auto" latinLnBrk="0" hangingPunct="1">
              <a:lnSpc>
                <a:spcPct val="100000"/>
              </a:lnSpc>
              <a:spcBef>
                <a:spcPts val="300"/>
              </a:spcBef>
              <a:spcAft>
                <a:spcPts val="0"/>
              </a:spcAft>
              <a:buClr>
                <a:srgbClr val="91A226"/>
              </a:buClr>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3995447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59978" y="735218"/>
            <a:ext cx="8807822" cy="5868782"/>
          </a:xfrm>
        </p:spPr>
        <p:txBody>
          <a:bodyPr>
            <a:noAutofit/>
          </a:bodyPr>
          <a:lstStyle/>
          <a:p>
            <a:pPr>
              <a:buFont typeface="Wingdings" panose="05000000000000000000" pitchFamily="2" charset="2"/>
              <a:buChar char="§"/>
            </a:pPr>
            <a:r>
              <a:rPr lang="en-US" sz="1100" dirty="0"/>
              <a:t>BEL, Courtney A., Lucrecia </a:t>
            </a:r>
            <a:r>
              <a:rPr lang="en-US" sz="1100" dirty="0" err="1"/>
              <a:t>Santibañez</a:t>
            </a:r>
            <a:r>
              <a:rPr lang="en-US" sz="1100" dirty="0"/>
              <a:t> and Eric Taylor, Improving Teacher Practice, Getting Down to Facts II (Palo Alto: Stanford University and Policy Analysis for California Education, 2018).</a:t>
            </a:r>
          </a:p>
          <a:p>
            <a:r>
              <a:rPr lang="en-US" sz="1100" dirty="0"/>
              <a:t>California Commission on Teacher Credentialing, English Learner Authorization (n.d.), </a:t>
            </a:r>
            <a:r>
              <a:rPr lang="en-US" sz="1100" dirty="0">
                <a:hlinkClick r:id="rId2"/>
              </a:rPr>
              <a:t>https://www.ctc.ca.gov/educator-prep/ela</a:t>
            </a:r>
            <a:r>
              <a:rPr lang="en-US" sz="1100" dirty="0"/>
              <a:t>.  </a:t>
            </a:r>
          </a:p>
          <a:p>
            <a:r>
              <a:rPr lang="en-US" sz="1100" dirty="0"/>
              <a:t>California Department of Education Data and Reporting Office, “2017-18 Enrollment for charter and Non-Charter Schools” (2019), </a:t>
            </a:r>
            <a:r>
              <a:rPr lang="en-US" sz="1100" dirty="0">
                <a:hlinkClick r:id="rId3"/>
              </a:rPr>
              <a:t>https://dq.cde.ca.gov/dataquest/dqcensus/EnrCharterLevels.aspx?cds=00&amp;agglevel=state&amp;year=2017-18</a:t>
            </a:r>
            <a:r>
              <a:rPr lang="en-US" sz="1100" dirty="0"/>
              <a:t>.   </a:t>
            </a:r>
          </a:p>
          <a:p>
            <a:r>
              <a:rPr lang="en-US" sz="1100" dirty="0"/>
              <a:t>California Department of Education Data and Reporting Office, “English Learner Students by Language by Grade, State of California, 2018-19,” (2019), </a:t>
            </a:r>
            <a:r>
              <a:rPr lang="en-US" sz="1100" dirty="0">
                <a:hlinkClick r:id="rId4"/>
              </a:rPr>
              <a:t>https://dq.cde.ca.gov/dataquest/SpringData/StudentsByLanguage.aspx?Level=State&amp;TheYear=2018-19&amp;SubGroup=All&amp;ShortYear=1819&amp;GenderGroup=B&amp;CDSCode=00000000000000&amp;RecordType=EL</a:t>
            </a:r>
            <a:r>
              <a:rPr lang="en-US" sz="1100" dirty="0"/>
              <a:t>. </a:t>
            </a:r>
          </a:p>
          <a:p>
            <a:r>
              <a:rPr lang="en-US" sz="1100" dirty="0"/>
              <a:t>California Department of Education Data Quest, “2018-2019 Enrollment by Ethnicity and Grade,” (2019), </a:t>
            </a:r>
            <a:r>
              <a:rPr lang="en-US" sz="1100" dirty="0">
                <a:hlinkClick r:id="rId5"/>
              </a:rPr>
              <a:t>https://dq.cde.ca.gov/dataquest/dqcensus/EnrEthGrd.aspx?cds=00&amp;agglevel=state&amp;year=2018-19&amp;ro=y</a:t>
            </a:r>
            <a:r>
              <a:rPr lang="en-US" sz="1100" dirty="0"/>
              <a:t>. </a:t>
            </a:r>
          </a:p>
          <a:p>
            <a:r>
              <a:rPr lang="en-US" sz="1100" dirty="0"/>
              <a:t>California Department of Education Data Reporting Office, “2016-17 Enrollment by English Language Acquisition Status (ELAS) and Grade, Statewide Report,” (2019), </a:t>
            </a:r>
            <a:r>
              <a:rPr lang="en-US" sz="1100" dirty="0">
                <a:hlinkClick r:id="rId6"/>
              </a:rPr>
              <a:t>https://dq.cde.ca.gov/dataquest/longtermel/ELAS.aspx?cds=00&amp;agglevel=State&amp;year=2016-17</a:t>
            </a:r>
            <a:r>
              <a:rPr lang="en-US" sz="1100" dirty="0"/>
              <a:t>.  </a:t>
            </a:r>
          </a:p>
          <a:p>
            <a:r>
              <a:rPr lang="en-US" sz="1100" dirty="0"/>
              <a:t>California Department of Education, California’s State System of Support (n.d.), </a:t>
            </a:r>
            <a:r>
              <a:rPr lang="en-US" sz="1100" dirty="0">
                <a:hlinkClick r:id="rId7"/>
              </a:rPr>
              <a:t>https://www.cde.ca.gov/sp/sw/t1/csss.asp</a:t>
            </a:r>
            <a:r>
              <a:rPr lang="en-US" sz="1100" dirty="0"/>
              <a:t>.  </a:t>
            </a:r>
          </a:p>
          <a:p>
            <a:r>
              <a:rPr lang="en-US" sz="1100" dirty="0"/>
              <a:t>California Department of Education, </a:t>
            </a:r>
            <a:r>
              <a:rPr lang="en-US" sz="1100" i="1" dirty="0"/>
              <a:t>CALPADS Primary Disability Category Codes, </a:t>
            </a:r>
            <a:r>
              <a:rPr lang="en-US" sz="1100" dirty="0"/>
              <a:t>(2018), </a:t>
            </a:r>
            <a:r>
              <a:rPr lang="en-US" sz="1100" dirty="0">
                <a:hlinkClick r:id="rId8"/>
              </a:rPr>
              <a:t>https://www.cde.ca.gov/ta/tg/ca/disablecodes.asp</a:t>
            </a:r>
            <a:r>
              <a:rPr lang="en-US" sz="1100" dirty="0"/>
              <a:t>. </a:t>
            </a:r>
          </a:p>
          <a:p>
            <a:r>
              <a:rPr lang="en-US" sz="1100" dirty="0"/>
              <a:t>California Department of Education, "Definition of Homeless Children and Youths," (2018), </a:t>
            </a:r>
            <a:r>
              <a:rPr lang="en-US" sz="1100" dirty="0">
                <a:hlinkClick r:id="rId9"/>
              </a:rPr>
              <a:t>https://www.cde.ca.gov/sp/hs/homelessdef.asp</a:t>
            </a:r>
            <a:r>
              <a:rPr lang="en-US" sz="1100" dirty="0"/>
              <a:t>. </a:t>
            </a:r>
          </a:p>
          <a:p>
            <a:r>
              <a:rPr lang="en-US" sz="1100" dirty="0"/>
              <a:t>California Department of Education, “Facts About English Learners in California” (2018), </a:t>
            </a:r>
            <a:r>
              <a:rPr lang="en-US" sz="1100" dirty="0">
                <a:hlinkClick r:id="rId10"/>
              </a:rPr>
              <a:t>https://www.cde.ca.gov/ds/sd/cb/cefelfacts.asp</a:t>
            </a:r>
            <a:r>
              <a:rPr lang="en-US" sz="1100" dirty="0"/>
              <a:t>.    </a:t>
            </a:r>
          </a:p>
          <a:p>
            <a:r>
              <a:rPr lang="en-US" sz="1100" dirty="0"/>
              <a:t>California Department of Education, “Funding Rates and Information, Fiscal Year 2018—19” (2019), </a:t>
            </a:r>
            <a:r>
              <a:rPr lang="en-US" sz="1100" dirty="0">
                <a:hlinkClick r:id="rId11"/>
              </a:rPr>
              <a:t>https://www.cde.ca.gov/fg/aa/pa/pa1819rates.asp</a:t>
            </a:r>
            <a:r>
              <a:rPr lang="en-US" sz="1100" dirty="0"/>
              <a:t>.  </a:t>
            </a:r>
          </a:p>
          <a:p>
            <a:r>
              <a:rPr lang="en-US" sz="1100" dirty="0"/>
              <a:t>California Department of Education, "Overview of Migrant Education in California," (2018), </a:t>
            </a:r>
            <a:r>
              <a:rPr lang="en-US" sz="1100" dirty="0">
                <a:hlinkClick r:id="rId12"/>
              </a:rPr>
              <a:t>https://www.cde.ca.gov/sp/me/mt/overview.asp</a:t>
            </a:r>
            <a:r>
              <a:rPr lang="en-US" sz="1100" dirty="0"/>
              <a:t>. </a:t>
            </a:r>
          </a:p>
          <a:p>
            <a:r>
              <a:rPr lang="en-US" sz="1100" dirty="0"/>
              <a:t>California Department of Education, "Special Education - </a:t>
            </a:r>
            <a:r>
              <a:rPr lang="en-US" sz="1100" dirty="0" err="1"/>
              <a:t>CalEdFacts</a:t>
            </a:r>
            <a:r>
              <a:rPr lang="en-US" sz="1100" dirty="0"/>
              <a:t>," (2018), </a:t>
            </a:r>
            <a:r>
              <a:rPr lang="en-US" sz="1100" dirty="0">
                <a:hlinkClick r:id="rId13"/>
              </a:rPr>
              <a:t>https://www.cde.ca.gov/sp/se/sr/cefspeced.asp</a:t>
            </a:r>
            <a:r>
              <a:rPr lang="en-US" sz="1100" dirty="0"/>
              <a:t>. </a:t>
            </a:r>
          </a:p>
          <a:p>
            <a:r>
              <a:rPr lang="en-US" sz="1100" dirty="0"/>
              <a:t>California Department of Education, Updated Reclassification Guidance for 2018-19 (2019), </a:t>
            </a:r>
            <a:r>
              <a:rPr lang="en-US" sz="1100" dirty="0">
                <a:hlinkClick r:id="rId14"/>
              </a:rPr>
              <a:t>https://www.cde.ca.gov/sp/el/rd/reclassguide1819.asp</a:t>
            </a:r>
            <a:r>
              <a:rPr lang="en-US" sz="1100" dirty="0"/>
              <a:t>.  </a:t>
            </a:r>
          </a:p>
          <a:p>
            <a:r>
              <a:rPr lang="en-US" sz="1100" dirty="0"/>
              <a:t>California School Dashboard, “State Performance Overview: State of California” (2018), </a:t>
            </a:r>
            <a:r>
              <a:rPr lang="en-US" sz="1100" dirty="0">
                <a:hlinkClick r:id="rId15"/>
              </a:rPr>
              <a:t>https://www.caschooldashboard.org/reports/ca/2018</a:t>
            </a:r>
            <a:r>
              <a:rPr lang="en-US" sz="1100" dirty="0"/>
              <a:t>.  </a:t>
            </a:r>
          </a:p>
          <a:p>
            <a:r>
              <a:rPr lang="en-US" sz="1100" dirty="0"/>
              <a:t>California State Board of Education, California English Learner Roadmap State Board of Education Policy: Educational Programs and Services for English Learners, (2017).</a:t>
            </a:r>
          </a:p>
          <a:p>
            <a:r>
              <a:rPr lang="en-US" sz="1100" dirty="0" err="1"/>
              <a:t>Carnock</a:t>
            </a:r>
            <a:r>
              <a:rPr lang="en-US" sz="1100" dirty="0"/>
              <a:t>, Janie T., “Rating Program Quality for Dual Language Learners in Early Ed,” New America (2018), </a:t>
            </a:r>
            <a:r>
              <a:rPr lang="en-US" sz="1100" dirty="0">
                <a:hlinkClick r:id="rId16"/>
              </a:rPr>
              <a:t>https://www.newamerica.org/education-policy/edcentral/dll-data-gaps-3/</a:t>
            </a:r>
            <a:r>
              <a:rPr lang="en-US" sz="1100" dirty="0"/>
              <a:t>.</a:t>
            </a:r>
          </a:p>
          <a:p>
            <a:r>
              <a:rPr lang="en-US" sz="1100" dirty="0"/>
              <a:t>Chun, Diana and Chris Sciarrino, “Q&amp;A: Fresno Early Learning Leaders on Supporting Language and Culture,” The Early Learning Lab (2018), </a:t>
            </a:r>
            <a:r>
              <a:rPr lang="en-US" sz="1100" dirty="0">
                <a:hlinkClick r:id="rId17"/>
              </a:rPr>
              <a:t>https://earlylearninglab.org/qa-fresno-early-learning-leaders-on-supporting-childrens-language-and-culture/</a:t>
            </a:r>
            <a:r>
              <a:rPr lang="en-US" sz="1100" dirty="0"/>
              <a:t>.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345120700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259978" y="735218"/>
            <a:ext cx="8624047" cy="5868782"/>
          </a:xfrm>
        </p:spPr>
        <p:txBody>
          <a:bodyPr>
            <a:noAutofit/>
          </a:bodyPr>
          <a:lstStyle/>
          <a:p>
            <a:r>
              <a:rPr lang="en-US" sz="1100" dirty="0" err="1"/>
              <a:t>Crolotte</a:t>
            </a:r>
            <a:r>
              <a:rPr lang="en-US" sz="1100" dirty="0"/>
              <a:t>, Carolyne, “First 5 California Dual Language Learner (DLL) Pilot Update” (2018), Early Edge California, </a:t>
            </a:r>
            <a:r>
              <a:rPr lang="en-US" sz="1100" dirty="0">
                <a:hlinkClick r:id="rId2"/>
              </a:rPr>
              <a:t>https://earlyedgecalifornia.org/first-5-dll-pilot-update/</a:t>
            </a:r>
            <a:r>
              <a:rPr lang="en-US" sz="1100" dirty="0"/>
              <a:t>. </a:t>
            </a:r>
          </a:p>
          <a:p>
            <a:r>
              <a:rPr lang="en-US" sz="1100" dirty="0"/>
              <a:t>Early Edge California, “DLL Professional Development Funding,” 2019, </a:t>
            </a:r>
            <a:r>
              <a:rPr lang="en-US" sz="1100" dirty="0">
                <a:hlinkClick r:id="rId3"/>
              </a:rPr>
              <a:t>https://earlyedgecalifornia.org/dll-professional-development-funding-2018/</a:t>
            </a:r>
            <a:r>
              <a:rPr lang="en-US" sz="1100" dirty="0"/>
              <a:t>. </a:t>
            </a:r>
          </a:p>
          <a:p>
            <a:r>
              <a:rPr lang="en-US" sz="1100" dirty="0"/>
              <a:t>Early Edge California, "Who are Dual Language Learners?" (2018), </a:t>
            </a:r>
            <a:r>
              <a:rPr lang="en-US" sz="1100" dirty="0">
                <a:hlinkClick r:id="rId4"/>
              </a:rPr>
              <a:t>https://earlyedgecalifornia.org/wp-content/uploads/2018/08/Who-Are-Dual-Language-Learners.pdf</a:t>
            </a:r>
            <a:r>
              <a:rPr lang="en-US" sz="1100" dirty="0"/>
              <a:t>.  </a:t>
            </a:r>
          </a:p>
          <a:p>
            <a:r>
              <a:rPr lang="en-US" sz="1100" dirty="0" err="1"/>
              <a:t>EdSource</a:t>
            </a:r>
            <a:r>
              <a:rPr lang="en-US" sz="1100" dirty="0"/>
              <a:t> Report, </a:t>
            </a:r>
            <a:r>
              <a:rPr lang="en-US" sz="1100" i="1" dirty="0"/>
              <a:t>English Learners in California: What the Numbers Say </a:t>
            </a:r>
            <a:r>
              <a:rPr lang="en-US" sz="1100" dirty="0"/>
              <a:t>(Mountain View, CA: 2008), </a:t>
            </a:r>
            <a:r>
              <a:rPr lang="en-US" sz="1100" dirty="0">
                <a:hlinkClick r:id="rId5"/>
              </a:rPr>
              <a:t>https://edsource.org/wp-content/publications/ELStats0308.pdf</a:t>
            </a:r>
            <a:r>
              <a:rPr lang="en-US" sz="1100" dirty="0"/>
              <a:t>.  </a:t>
            </a:r>
          </a:p>
          <a:p>
            <a:r>
              <a:rPr lang="en-US" sz="1100" dirty="0" err="1"/>
              <a:t>EdSource</a:t>
            </a:r>
            <a:r>
              <a:rPr lang="en-US" sz="1100" dirty="0"/>
              <a:t>, Local Control Funding Formula Guide (Oakland: </a:t>
            </a:r>
            <a:r>
              <a:rPr lang="en-US" sz="1100" dirty="0" err="1"/>
              <a:t>EdSource</a:t>
            </a:r>
            <a:r>
              <a:rPr lang="en-US" sz="1100" dirty="0"/>
              <a:t>, 2016), </a:t>
            </a:r>
            <a:r>
              <a:rPr lang="en-US" sz="1100" dirty="0">
                <a:hlinkClick r:id="rId6"/>
              </a:rPr>
              <a:t>https://edsource.org/2016/local-control-funding-formula-guide-lcff/89272</a:t>
            </a:r>
            <a:r>
              <a:rPr lang="en-US" sz="1100" dirty="0"/>
              <a:t>.  </a:t>
            </a:r>
          </a:p>
          <a:p>
            <a:r>
              <a:rPr lang="en-US" sz="1100" dirty="0"/>
              <a:t>Education First, </a:t>
            </a:r>
            <a:r>
              <a:rPr lang="en-US" sz="1100" i="1" dirty="0"/>
              <a:t>How Funder Collaborations Flourish: Lessons from the Common Core Standards </a:t>
            </a:r>
            <a:r>
              <a:rPr lang="en-US" sz="1100" dirty="0"/>
              <a:t>(Seattle: Education First, 2016), </a:t>
            </a:r>
            <a:r>
              <a:rPr lang="en-US" sz="1100" dirty="0">
                <a:hlinkClick r:id="rId7"/>
              </a:rPr>
              <a:t>https://education-first.com/library/publication/how-funder-collaborations-flourish-lessons-from-the-common-core-standards/</a:t>
            </a:r>
            <a:endParaRPr lang="en-US" sz="1100" dirty="0"/>
          </a:p>
          <a:p>
            <a:r>
              <a:rPr lang="en-US" sz="1100" dirty="0"/>
              <a:t>"Educational Data Management Division, California Department of Education, ""CALPADS Data Guide,"" (2018), </a:t>
            </a:r>
            <a:r>
              <a:rPr lang="en-US" sz="1100" dirty="0">
                <a:hlinkClick r:id="rId8"/>
              </a:rPr>
              <a:t>https://www.cde.ca.gov/ds/sp/cl/documents/dataguidev101-20181201.docx</a:t>
            </a:r>
            <a:r>
              <a:rPr lang="en-US" sz="1100" dirty="0"/>
              <a:t>. </a:t>
            </a:r>
          </a:p>
          <a:p>
            <a:r>
              <a:rPr lang="en-US" sz="1100" dirty="0" err="1"/>
              <a:t>Ejel</a:t>
            </a:r>
            <a:r>
              <a:rPr lang="en-US" sz="1100" dirty="0"/>
              <a:t>, Benjy, “California now world’s fifth-largest economy, bigger than Britain” (2018), The Sacramento To Be, </a:t>
            </a:r>
            <a:r>
              <a:rPr lang="en-US" sz="1100" dirty="0">
                <a:hlinkClick r:id="rId9"/>
              </a:rPr>
              <a:t>https://www.sacbee.com/news/business/article210466514.html</a:t>
            </a:r>
            <a:r>
              <a:rPr lang="en-US" sz="1100" dirty="0"/>
              <a:t>.  </a:t>
            </a:r>
          </a:p>
          <a:p>
            <a:r>
              <a:rPr lang="en-US" sz="1100" dirty="0" err="1"/>
              <a:t>Freedberg</a:t>
            </a:r>
            <a:r>
              <a:rPr lang="en-US" sz="1100" dirty="0"/>
              <a:t>, Louis, “California’s school funding flaws make it difficult for districts to meet teacher demands,” </a:t>
            </a:r>
            <a:r>
              <a:rPr lang="en-US" sz="1100" dirty="0" err="1"/>
              <a:t>EdSource</a:t>
            </a:r>
            <a:r>
              <a:rPr lang="en-US" sz="1100" dirty="0"/>
              <a:t>, February 19, 2019, </a:t>
            </a:r>
            <a:r>
              <a:rPr lang="en-US" sz="1100" dirty="0">
                <a:hlinkClick r:id="rId10"/>
              </a:rPr>
              <a:t>https://edsource.org/2019/californias-school-funding-flaws-make-it-more-difficult-for-districts-to-meet-teacher-demands/608824</a:t>
            </a:r>
            <a:r>
              <a:rPr lang="en-US" sz="1100" dirty="0"/>
              <a:t>.  </a:t>
            </a:r>
          </a:p>
          <a:p>
            <a:r>
              <a:rPr lang="en-US" sz="1100" dirty="0" err="1"/>
              <a:t>Freedburg</a:t>
            </a:r>
            <a:r>
              <a:rPr lang="en-US" sz="1100" dirty="0"/>
              <a:t>, Louis, “Unlike California, many states have umbrella agency for early childhood programs,” (2018) </a:t>
            </a:r>
            <a:r>
              <a:rPr lang="en-US" sz="1100" dirty="0" err="1"/>
              <a:t>EdSource</a:t>
            </a:r>
            <a:r>
              <a:rPr lang="en-US" sz="1100" dirty="0"/>
              <a:t>, </a:t>
            </a:r>
            <a:r>
              <a:rPr lang="en-US" sz="1100" dirty="0">
                <a:hlinkClick r:id="rId11"/>
              </a:rPr>
              <a:t>https://edsource.org/2018/unlike-california-many-states-have-umbrella-agency-for-early-childhood-programs/595536</a:t>
            </a:r>
            <a:r>
              <a:rPr lang="en-US" sz="1100" dirty="0"/>
              <a:t>. </a:t>
            </a:r>
          </a:p>
          <a:p>
            <a:r>
              <a:rPr lang="en-US" sz="1100" dirty="0" err="1"/>
              <a:t>Grunow</a:t>
            </a:r>
            <a:r>
              <a:rPr lang="en-US" sz="1100" dirty="0"/>
              <a:t>, Alicia, Heather Hough, Sandra Park, Jason Willis and Kelsey </a:t>
            </a:r>
            <a:r>
              <a:rPr lang="en-US" sz="1100" dirty="0" err="1"/>
              <a:t>Krausen</a:t>
            </a:r>
            <a:r>
              <a:rPr lang="en-US" sz="1100" dirty="0"/>
              <a:t>, </a:t>
            </a:r>
            <a:r>
              <a:rPr lang="en-US" sz="1100" i="1" dirty="0"/>
              <a:t>Towards a Common Vision of Continuous Improvement for California, Getting Down to Facts II </a:t>
            </a:r>
            <a:r>
              <a:rPr lang="en-US" sz="1100" dirty="0"/>
              <a:t>(Palo Alto: Stanford University and Policy Analysis for California Education, 2018), </a:t>
            </a:r>
            <a:r>
              <a:rPr lang="en-US" sz="1100" dirty="0">
                <a:hlinkClick r:id="rId12"/>
              </a:rPr>
              <a:t>https://gettingdowntofacts.com/sites/default/files/GDTFII_Report_Grunow-Hough_0.pdf</a:t>
            </a:r>
            <a:r>
              <a:rPr lang="en-US" sz="1100" dirty="0"/>
              <a:t>.  </a:t>
            </a:r>
          </a:p>
          <a:p>
            <a:r>
              <a:rPr lang="en-US" sz="1100" dirty="0" err="1"/>
              <a:t>Hakuta</a:t>
            </a:r>
            <a:r>
              <a:rPr lang="en-US" sz="1100" dirty="0"/>
              <a:t>, Kenji, </a:t>
            </a:r>
            <a:r>
              <a:rPr lang="en-US" sz="1100" i="1" dirty="0"/>
              <a:t>California English Learner Roadmap: Strengthening Comprehensive Educational Policies, Programs, and Practices for English Learners </a:t>
            </a:r>
            <a:r>
              <a:rPr lang="en-US" sz="1100" dirty="0"/>
              <a:t>(Sacramento: California Department of Education, 2018), </a:t>
            </a:r>
            <a:r>
              <a:rPr lang="en-US" sz="1100" dirty="0">
                <a:hlinkClick r:id="rId13"/>
              </a:rPr>
              <a:t>http://cabe2018.gocabe.org/wp-content/uploads/2018/03/CDE_EL_Roadmap_Guidance.pdf</a:t>
            </a:r>
            <a:r>
              <a:rPr lang="en-US" sz="1100" dirty="0"/>
              <a:t>. </a:t>
            </a:r>
          </a:p>
          <a:p>
            <a:r>
              <a:rPr lang="en-US" sz="1100" dirty="0"/>
              <a:t>Harris, Vickie, </a:t>
            </a:r>
            <a:r>
              <a:rPr lang="en-US" sz="1100" i="1" dirty="0"/>
              <a:t>Uplifting the Assets of California's Dual Language Learners in the Early Years: Preparing California's Diverse Children for the Global Economy </a:t>
            </a:r>
            <a:r>
              <a:rPr lang="en-US" sz="1100" dirty="0"/>
              <a:t>(2018), Advancement Project, </a:t>
            </a:r>
            <a:r>
              <a:rPr lang="en-US" sz="1100" dirty="0">
                <a:hlinkClick r:id="rId14"/>
              </a:rPr>
              <a:t>https://www.advancementprojectca.org/wp-content/uploads/2018/04/AP-DLL-Policy-Brief-8.5-x-11-proof4-digital.pdf</a:t>
            </a:r>
            <a:r>
              <a:rPr lang="en-US" sz="1100" dirty="0"/>
              <a:t>.  </a:t>
            </a:r>
          </a:p>
          <a:p>
            <a:r>
              <a:rPr lang="en-US" sz="1100" dirty="0"/>
              <a:t>Hill, Laura E., Margaret Weston, and Joseph M. Hayes</a:t>
            </a:r>
            <a:r>
              <a:rPr lang="en-US" sz="1100" i="1" dirty="0"/>
              <a:t>, Reclassification of English Learner Students in California</a:t>
            </a:r>
            <a:r>
              <a:rPr lang="en-US" sz="1100" dirty="0"/>
              <a:t> (San Francisco: Public Policy Institute of California, 2014), </a:t>
            </a:r>
            <a:r>
              <a:rPr lang="en-US" sz="1100" dirty="0">
                <a:hlinkClick r:id="rId15"/>
              </a:rPr>
              <a:t>https://www.ppic.org/content/pubs/report/R_114LHR.pdf</a:t>
            </a:r>
            <a:r>
              <a:rPr lang="en-US" sz="1100" dirty="0"/>
              <a:t>.  </a:t>
            </a:r>
          </a:p>
          <a:p>
            <a:endParaRPr lang="en-US" sz="1100" dirty="0"/>
          </a:p>
          <a:p>
            <a:pPr marL="0" indent="0">
              <a:buNone/>
            </a:pPr>
            <a:endParaRPr lang="en-US" sz="11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39546609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259977" y="735218"/>
            <a:ext cx="8624047" cy="5852160"/>
          </a:xfrm>
        </p:spPr>
        <p:txBody>
          <a:bodyPr>
            <a:noAutofit/>
          </a:bodyPr>
          <a:lstStyle/>
          <a:p>
            <a:r>
              <a:rPr lang="en-US" sz="1100" dirty="0"/>
              <a:t>Hill, Laura, "K–12 Reforms and California’s English Learner Achievement Gap" (San Francisco: Public Policy Institute of California, 2018), </a:t>
            </a:r>
            <a:r>
              <a:rPr lang="en-US" sz="1100" dirty="0">
                <a:hlinkClick r:id="rId2"/>
              </a:rPr>
              <a:t>https://www.ppic.org/publication/k-12-reforms-and-californias-english-learner-achievement-gap/</a:t>
            </a:r>
            <a:r>
              <a:rPr lang="en-US" sz="1100" dirty="0"/>
              <a:t>.  </a:t>
            </a:r>
          </a:p>
          <a:p>
            <a:r>
              <a:rPr lang="en-US" sz="1100" dirty="0"/>
              <a:t>Hopkinson, Ashley, “A new era for bilingual education: explaining California’s Proposition 58” (2017), </a:t>
            </a:r>
            <a:r>
              <a:rPr lang="en-US" sz="1100" dirty="0" err="1"/>
              <a:t>EdSource</a:t>
            </a:r>
            <a:r>
              <a:rPr lang="en-US" sz="1100" dirty="0"/>
              <a:t>, </a:t>
            </a:r>
            <a:r>
              <a:rPr lang="en-US" sz="1100" dirty="0">
                <a:hlinkClick r:id="rId3"/>
              </a:rPr>
              <a:t>https://edsource.org/2017/a-new-era-for-bilingual-education-explaining-californias-proposition-58/574852</a:t>
            </a:r>
            <a:r>
              <a:rPr lang="en-US" sz="1100" dirty="0"/>
              <a:t>.    </a:t>
            </a:r>
          </a:p>
          <a:p>
            <a:r>
              <a:rPr lang="en-US" sz="1100" dirty="0"/>
              <a:t>Hough, Heather, Jason Willis, Alicia </a:t>
            </a:r>
            <a:r>
              <a:rPr lang="en-US" sz="1100" dirty="0" err="1"/>
              <a:t>Grunow</a:t>
            </a:r>
            <a:r>
              <a:rPr lang="en-US" sz="1100" dirty="0"/>
              <a:t>, Kelsey </a:t>
            </a:r>
            <a:r>
              <a:rPr lang="en-US" sz="1100" dirty="0" err="1"/>
              <a:t>Krausen</a:t>
            </a:r>
            <a:r>
              <a:rPr lang="en-US" sz="1100" dirty="0"/>
              <a:t>, Sylvia Kwon, Laura Steen </a:t>
            </a:r>
            <a:r>
              <a:rPr lang="en-US" sz="1100" dirty="0" err="1"/>
              <a:t>Mulfinger</a:t>
            </a:r>
            <a:r>
              <a:rPr lang="en-US" sz="1100" dirty="0"/>
              <a:t> and Sandra Park, </a:t>
            </a:r>
            <a:r>
              <a:rPr lang="en-US" sz="1100" i="1" dirty="0"/>
              <a:t>Continuous Improvement in Practice</a:t>
            </a:r>
            <a:r>
              <a:rPr lang="en-US" sz="1100" dirty="0"/>
              <a:t> (Palo Alto: Policy Analysis for California Education, 2017), </a:t>
            </a:r>
            <a:r>
              <a:rPr lang="en-US" sz="1100" dirty="0">
                <a:hlinkClick r:id="rId4"/>
              </a:rPr>
              <a:t>https://www.edpolicyinca.org/publications/continuous-improvement-in-practice</a:t>
            </a:r>
            <a:r>
              <a:rPr lang="en-US" sz="1100" dirty="0"/>
              <a:t>.</a:t>
            </a:r>
          </a:p>
          <a:p>
            <a:r>
              <a:rPr lang="en-US" sz="1100" dirty="0" err="1"/>
              <a:t>Hye-Jin</a:t>
            </a:r>
            <a:r>
              <a:rPr lang="en-US" sz="1100" dirty="0"/>
              <a:t> Kim and Michael Winter, “Language Education Evolves in U.S., California” (2016, San Francisco Public Press), accessed April 1</a:t>
            </a:r>
            <a:r>
              <a:rPr lang="en-US" sz="1100" baseline="30000" dirty="0"/>
              <a:t>st</a:t>
            </a:r>
            <a:r>
              <a:rPr lang="en-US" sz="1100" dirty="0"/>
              <a:t>, 2019, </a:t>
            </a:r>
            <a:r>
              <a:rPr lang="en-US" sz="1100" dirty="0">
                <a:hlinkClick r:id="rId5"/>
              </a:rPr>
              <a:t>https://sfpublicpress.org/bilingualschools/language-education-evolves-in-us-California</a:t>
            </a:r>
            <a:r>
              <a:rPr lang="en-US" sz="1100" dirty="0"/>
              <a:t>. </a:t>
            </a:r>
          </a:p>
          <a:p>
            <a:r>
              <a:rPr lang="en-US" sz="1100" dirty="0"/>
              <a:t>Jackson, Sarah, “How Educators in Fresno Are Working Together to Support Young, Dual Language Learners,” New America (2017), </a:t>
            </a:r>
            <a:r>
              <a:rPr lang="en-US" sz="1100" dirty="0">
                <a:hlinkClick r:id="rId6"/>
              </a:rPr>
              <a:t>https://www.newamerica.org/education-policy/edcentral/how-educators-fresno-are-working-together-support-young-dual-language-learners/</a:t>
            </a:r>
            <a:r>
              <a:rPr lang="en-US" sz="1100" dirty="0"/>
              <a:t>. </a:t>
            </a:r>
          </a:p>
          <a:p>
            <a:r>
              <a:rPr lang="en-US" sz="1100" dirty="0"/>
              <a:t>Johnson, Rucker, Paul Bruno and Sean Tanner, Effects of the Local Control Funding Formula on Revenues, Expenditures, and Student Outcomes, Getting Down to Facts II (Palo Alto: Stanford University and Policy Analysis for California Education, 2018), </a:t>
            </a:r>
            <a:r>
              <a:rPr lang="en-US" sz="1100" dirty="0">
                <a:hlinkClick r:id="rId7"/>
              </a:rPr>
              <a:t>https://gettingdowntofacts.com/publications/effects-local-control-funding-formula-revenues-expenditures-and-student-outcomes</a:t>
            </a:r>
            <a:r>
              <a:rPr lang="en-US" sz="1100" dirty="0"/>
              <a:t>.  </a:t>
            </a:r>
          </a:p>
          <a:p>
            <a:r>
              <a:rPr lang="en-US" sz="1100" dirty="0" err="1"/>
              <a:t>Koppich</a:t>
            </a:r>
            <a:r>
              <a:rPr lang="en-US" sz="1100" dirty="0"/>
              <a:t>, Julia E., Principals’ Perceptions: Implementing The Local Control Funding Formula (Palo Alto: Policy Analysis for California Education, 2019), </a:t>
            </a:r>
            <a:r>
              <a:rPr lang="en-US" sz="1100" dirty="0">
                <a:hlinkClick r:id="rId8"/>
              </a:rPr>
              <a:t>https://www.edpolicyinca.org/publications/principals-speak</a:t>
            </a:r>
            <a:r>
              <a:rPr lang="en-US" sz="1100" dirty="0"/>
              <a:t>.  </a:t>
            </a:r>
          </a:p>
          <a:p>
            <a:r>
              <a:rPr lang="en-US" sz="1100" dirty="0"/>
              <a:t>Lavadenz, Magaly, Elvira </a:t>
            </a:r>
            <a:r>
              <a:rPr lang="en-US" sz="1100" dirty="0" err="1"/>
              <a:t>Armas</a:t>
            </a:r>
            <a:r>
              <a:rPr lang="en-US" sz="1100" dirty="0"/>
              <a:t> and Sylvia </a:t>
            </a:r>
            <a:r>
              <a:rPr lang="en-US" sz="1100" dirty="0" err="1"/>
              <a:t>Jáuregui</a:t>
            </a:r>
            <a:r>
              <a:rPr lang="en-US" sz="1100" dirty="0"/>
              <a:t> Hodge</a:t>
            </a:r>
            <a:r>
              <a:rPr lang="en-US" sz="1100" i="1" dirty="0"/>
              <a:t>, Masking the Focus on English Learners: The Consequences of California’s Accountability System Dashboard Results on Year 4 Local Control and Accountability Plans (LCAPs)</a:t>
            </a:r>
            <a:r>
              <a:rPr lang="en-US" sz="1100" dirty="0"/>
              <a:t> (Los Angeles: Californians Together and The Center for Equity for English Learners at Loyola Marymount University, 2018), </a:t>
            </a:r>
            <a:r>
              <a:rPr lang="en-US" sz="1100" dirty="0">
                <a:hlinkClick r:id="rId9"/>
              </a:rPr>
              <a:t>https://www.californianstogether.org/wp-content/uploads/2018/08/21007-LCAP-Report-Web-12.pdf</a:t>
            </a:r>
            <a:r>
              <a:rPr lang="en-US" sz="1100" dirty="0"/>
              <a:t>.  </a:t>
            </a:r>
          </a:p>
          <a:p>
            <a:r>
              <a:rPr lang="en-US" sz="1100" dirty="0"/>
              <a:t>Legislative Analyst’s Office, California’s Education System: A 2019 Guide (Sacramento: Legislative Analyst’s Office, 2019).</a:t>
            </a:r>
          </a:p>
          <a:p>
            <a:r>
              <a:rPr lang="en-US" sz="1100" dirty="0"/>
              <a:t>Marian, </a:t>
            </a:r>
            <a:r>
              <a:rPr lang="en-US" sz="1100" dirty="0" err="1"/>
              <a:t>Viorica</a:t>
            </a:r>
            <a:r>
              <a:rPr lang="en-US" sz="1100" dirty="0"/>
              <a:t> and Anthony Shook, “The Cognitive Benefits of Being Bilingual,” Cerebrum (2012), </a:t>
            </a:r>
            <a:r>
              <a:rPr lang="en-US" sz="1100" dirty="0">
                <a:hlinkClick r:id="rId10"/>
              </a:rPr>
              <a:t>https://www.ncbi.nlm.nih.gov/pmc/articles/PMC3583091/</a:t>
            </a:r>
            <a:r>
              <a:rPr lang="en-US" sz="1100" dirty="0"/>
              <a:t>. </a:t>
            </a:r>
          </a:p>
          <a:p>
            <a:r>
              <a:rPr lang="en-US" sz="1100" dirty="0"/>
              <a:t>Marsh, Julie A., and Julia E. </a:t>
            </a:r>
            <a:r>
              <a:rPr lang="en-US" sz="1100" dirty="0" err="1"/>
              <a:t>Koppich</a:t>
            </a:r>
            <a:r>
              <a:rPr lang="en-US" sz="1100" dirty="0"/>
              <a:t>, Superintendents Speak: Implementing the Local Control Funding Formula (LCFF) (Palo Alto: Policy Analysis for California Education, 2018), </a:t>
            </a:r>
            <a:r>
              <a:rPr lang="en-US" sz="1100" dirty="0">
                <a:hlinkClick r:id="rId11"/>
              </a:rPr>
              <a:t>https://www.edpolicyinca.org/sites/default/files/LCFF_Superintendents_Survey.pdf</a:t>
            </a:r>
            <a:r>
              <a:rPr lang="en-US" sz="1100" dirty="0"/>
              <a:t>.  </a:t>
            </a:r>
          </a:p>
          <a:p>
            <a:r>
              <a:rPr lang="en-US" sz="1100" dirty="0"/>
              <a:t>Melnick, Hannah, Beth </a:t>
            </a:r>
            <a:r>
              <a:rPr lang="en-US" sz="1100" dirty="0" err="1"/>
              <a:t>Meloy</a:t>
            </a:r>
            <a:r>
              <a:rPr lang="en-US" sz="1100" dirty="0"/>
              <a:t>, Madelyn Gardner, Marjorie Wechsler and Anna Maier, </a:t>
            </a:r>
            <a:r>
              <a:rPr lang="en-US" sz="1100" i="1" dirty="0"/>
              <a:t>Building an early learning system that works: Next steps for California,</a:t>
            </a:r>
            <a:r>
              <a:rPr lang="en-US" sz="1100" dirty="0"/>
              <a:t> (Palo Alto, CA: Learning Policy Institute, 2018), </a:t>
            </a:r>
            <a:r>
              <a:rPr lang="en-US" sz="1100" dirty="0">
                <a:hlinkClick r:id="rId12"/>
              </a:rPr>
              <a:t>https://learningpolicyinstitute.org/sites/default/files/product-files/Building_Early_Learning_System_Works_CA_REPORT.pdf</a:t>
            </a:r>
            <a:r>
              <a:rPr lang="en-US" sz="1100" dirty="0"/>
              <a:t>. </a:t>
            </a:r>
          </a:p>
          <a:p>
            <a:r>
              <a:rPr lang="en-US" sz="1100" dirty="0"/>
              <a:t>Melnick, Hanna, Titilayo </a:t>
            </a:r>
            <a:r>
              <a:rPr lang="en-US" sz="1100" dirty="0" err="1"/>
              <a:t>Tinibu</a:t>
            </a:r>
            <a:r>
              <a:rPr lang="en-US" sz="1100" dirty="0"/>
              <a:t> Ali, Madelyn Gardner, Anna Maier and </a:t>
            </a:r>
            <a:r>
              <a:rPr lang="en-US" sz="1100" dirty="0" err="1"/>
              <a:t>Majorie</a:t>
            </a:r>
            <a:r>
              <a:rPr lang="en-US" sz="1100" dirty="0"/>
              <a:t> Wechsler, “Research Brief: Understanding California’s Early Care and Education System” (2017), Learning Policy Institute, </a:t>
            </a:r>
            <a:r>
              <a:rPr lang="en-US" sz="1100" dirty="0">
                <a:hlinkClick r:id="rId13"/>
              </a:rPr>
              <a:t>https://learningpolicyinstitute.org/sites/default/files/product-files/Understanding_CA_Early_Care_Education_System_BRIEF.pdf</a:t>
            </a:r>
            <a:r>
              <a:rPr lang="en-US" sz="1100" dirty="0"/>
              <a:t>.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6486229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259977" y="735218"/>
            <a:ext cx="8624047" cy="5931053"/>
          </a:xfrm>
        </p:spPr>
        <p:txBody>
          <a:bodyPr>
            <a:noAutofit/>
          </a:bodyPr>
          <a:lstStyle/>
          <a:p>
            <a:r>
              <a:rPr lang="en-US" sz="1100" dirty="0"/>
              <a:t>Migration Policy Institute, “Profile of the Unauthorized Population: California” (2019), </a:t>
            </a:r>
            <a:r>
              <a:rPr lang="en-US" sz="1100" dirty="0">
                <a:hlinkClick r:id="rId2"/>
              </a:rPr>
              <a:t>https://www.migrationpolicy.org/data/unauthorized-immigrant-population/state/CA</a:t>
            </a:r>
            <a:r>
              <a:rPr lang="en-US" sz="1100" dirty="0"/>
              <a:t>.  </a:t>
            </a:r>
          </a:p>
          <a:p>
            <a:r>
              <a:rPr lang="en-US" sz="1100" dirty="0"/>
              <a:t>National Academies of Sciences, Engineering, and Medicine, </a:t>
            </a:r>
            <a:r>
              <a:rPr lang="en-US" sz="1100" i="1" dirty="0"/>
              <a:t>Promoting the Educational Success of Children and Youth Learning English: Promising Futures, </a:t>
            </a:r>
            <a:r>
              <a:rPr lang="en-US" sz="1100" dirty="0"/>
              <a:t>(Washington, DC: The National Academies Press, 2017), </a:t>
            </a:r>
            <a:r>
              <a:rPr lang="en-US" sz="1100" dirty="0">
                <a:hlinkClick r:id="rId3"/>
              </a:rPr>
              <a:t>https://doi.org/10.17226/24677</a:t>
            </a:r>
            <a:r>
              <a:rPr lang="en-US" sz="1100" dirty="0"/>
              <a:t>. </a:t>
            </a:r>
          </a:p>
          <a:p>
            <a:r>
              <a:rPr lang="en-US" sz="1100" dirty="0"/>
              <a:t>New American Economy, “Demand for Bilingual Workers More than Doubled in 5 years, New Report Shows,” March 2017, </a:t>
            </a:r>
            <a:r>
              <a:rPr lang="en-US" sz="1100" dirty="0">
                <a:hlinkClick r:id="rId4"/>
              </a:rPr>
              <a:t>https://www.newamericaneconomy.org/press-release/demand-for-bilingual-workers-more-than-doubled-in-5-years-new-report-shows/</a:t>
            </a:r>
            <a:r>
              <a:rPr lang="en-US" sz="1100" dirty="0"/>
              <a:t>. </a:t>
            </a:r>
          </a:p>
          <a:p>
            <a:r>
              <a:rPr lang="en-US" sz="1100" dirty="0"/>
              <a:t>Oliva-Olson, Carola, Estrada Mari, Kelly L. </a:t>
            </a:r>
            <a:r>
              <a:rPr lang="en-US" sz="1100" dirty="0" err="1"/>
              <a:t>Edyburn</a:t>
            </a:r>
            <a:r>
              <a:rPr lang="en-US" sz="1100" dirty="0"/>
              <a:t>, </a:t>
            </a:r>
            <a:r>
              <a:rPr lang="en-US" sz="1100" i="1" dirty="0"/>
              <a:t>Preparing California’s Early Care and Education Workforce to Teach Young Dual Language Learners</a:t>
            </a:r>
            <a:r>
              <a:rPr lang="en-US" sz="1100" dirty="0"/>
              <a:t>, Issues in Teacher Education, 2017, </a:t>
            </a:r>
            <a:r>
              <a:rPr lang="en-US" sz="1100" dirty="0">
                <a:hlinkClick r:id="rId5"/>
              </a:rPr>
              <a:t>https://files.eric.ed.gov/fulltext/EJ1148252.pdf</a:t>
            </a:r>
            <a:r>
              <a:rPr lang="en-US" sz="1100" dirty="0"/>
              <a:t>.</a:t>
            </a:r>
          </a:p>
          <a:p>
            <a:r>
              <a:rPr lang="en-US" sz="1100" dirty="0"/>
              <a:t>Olsen, Laurie, </a:t>
            </a:r>
            <a:r>
              <a:rPr lang="en-US" sz="1100" i="1" dirty="0"/>
              <a:t>Reparable Harm: Fulfilling the Unkept Promise of Educational Opportunity for California’s Long Term English Learners </a:t>
            </a:r>
            <a:r>
              <a:rPr lang="en-US" sz="1100" dirty="0"/>
              <a:t>(Long Beach, CA: Californians Together, 2010), </a:t>
            </a:r>
            <a:r>
              <a:rPr lang="en-US" sz="1100" dirty="0">
                <a:hlinkClick r:id="rId6"/>
              </a:rPr>
              <a:t>http://www.ctdev.changeagentsproductions.org/wp-content/uploads/2015/01/ReparableHarm2ndedition.pdf</a:t>
            </a:r>
            <a:endParaRPr lang="en-US" sz="1100" dirty="0"/>
          </a:p>
          <a:p>
            <a:r>
              <a:rPr lang="en-US" sz="1100" dirty="0"/>
              <a:t>Olsen, </a:t>
            </a:r>
            <a:r>
              <a:rPr lang="en-US" sz="1100" i="1" dirty="0"/>
              <a:t>Meeting the Unique Needs of Long Term English Language Learners: A Guide for Educators </a:t>
            </a:r>
            <a:r>
              <a:rPr lang="en-US" sz="1100" dirty="0"/>
              <a:t>(2014, national education association), </a:t>
            </a:r>
            <a:r>
              <a:rPr lang="en-US" sz="1100" dirty="0">
                <a:hlinkClick r:id="rId7"/>
              </a:rPr>
              <a:t>http://www.ctdev.changeagentsproductions.org/wp-content/uploads/2015/04/LongTermEngLangLearner-NEA.pdf</a:t>
            </a:r>
            <a:r>
              <a:rPr lang="en-US" sz="1100" dirty="0"/>
              <a:t> </a:t>
            </a:r>
          </a:p>
          <a:p>
            <a:r>
              <a:rPr lang="en-US" sz="1100" dirty="0"/>
              <a:t>Olsen, Laurie, and Julie Maxwell-Jolly, English Learners in Focus: The English Learner Roadmap: Providing Direction for English Learner Success, CSBA Governance Brief (Sacramento: California School Boards Association, 2018), </a:t>
            </a:r>
            <a:r>
              <a:rPr lang="en-US" sz="1100" dirty="0">
                <a:hlinkClick r:id="rId8"/>
              </a:rPr>
              <a:t>https://www.csba.org/GovernanceAndPolicyResources/~/media/CSBA/Files/GovernanceResources/GovernanceBriefs/201802EnglishLearnerRoadmap.ashx</a:t>
            </a:r>
            <a:r>
              <a:rPr lang="en-US" sz="1100" dirty="0"/>
              <a:t>.  </a:t>
            </a:r>
          </a:p>
          <a:p>
            <a:r>
              <a:rPr lang="en-US" sz="1100" dirty="0"/>
              <a:t>Porter, William, Kelly James, Robert Medina and Barbara Chow, “Funder Collaborations—Flourish or Flounder?,” </a:t>
            </a:r>
            <a:r>
              <a:rPr lang="en-US" sz="1100" i="1" dirty="0"/>
              <a:t>Foundation Review</a:t>
            </a:r>
            <a:r>
              <a:rPr lang="en-US" sz="1100" dirty="0"/>
              <a:t> (2017)</a:t>
            </a:r>
            <a:r>
              <a:rPr lang="en-US" sz="1100" i="1" dirty="0"/>
              <a:t>, </a:t>
            </a:r>
            <a:r>
              <a:rPr lang="en-US" sz="1100" dirty="0">
                <a:hlinkClick r:id="rId9"/>
              </a:rPr>
              <a:t>https://scholarworks.gvsu.edu/tfr/vol9/iss4/10/</a:t>
            </a:r>
            <a:r>
              <a:rPr lang="en-US" sz="1100" dirty="0"/>
              <a:t>.</a:t>
            </a:r>
          </a:p>
          <a:p>
            <a:r>
              <a:rPr lang="en-US" sz="1100" dirty="0"/>
              <a:t>Plank, David, Jennifer O’Day and Benjamin Cottingham, Building a System of Support for School Improvement, Getting Down to Facts II (Palo Alto: Stanford University and Policy Analysis for California Education, 2018), </a:t>
            </a:r>
            <a:r>
              <a:rPr lang="en-US" sz="1100" dirty="0">
                <a:hlinkClick r:id="rId10"/>
              </a:rPr>
              <a:t>https://www.gettingdowntofacts.com/sites/default/files/2018-09/GDTFII_Report_Plank.pdf</a:t>
            </a:r>
            <a:r>
              <a:rPr lang="en-US" sz="1100" dirty="0"/>
              <a:t>.  </a:t>
            </a:r>
          </a:p>
          <a:p>
            <a:r>
              <a:rPr lang="en-US" sz="1100" dirty="0" err="1"/>
              <a:t>PolicyLink</a:t>
            </a:r>
            <a:r>
              <a:rPr lang="en-US" sz="1100" dirty="0"/>
              <a:t>, California’s Tomorrow: Equity is the Superior Growth Model (Oakland: </a:t>
            </a:r>
            <a:r>
              <a:rPr lang="en-US" sz="1100" dirty="0" err="1"/>
              <a:t>PolicyLink</a:t>
            </a:r>
            <a:r>
              <a:rPr lang="en-US" sz="1100" dirty="0"/>
              <a:t>, 2012), </a:t>
            </a:r>
            <a:r>
              <a:rPr lang="en-US" sz="1100" dirty="0">
                <a:hlinkClick r:id="rId11"/>
              </a:rPr>
              <a:t>http://nationalequityatlas.org/sites/default/files/CA_ESGM_FINAL.PDF</a:t>
            </a:r>
            <a:r>
              <a:rPr lang="en-US" sz="1100" dirty="0"/>
              <a:t>.  </a:t>
            </a:r>
          </a:p>
          <a:p>
            <a:r>
              <a:rPr lang="en-US" sz="1100" dirty="0"/>
              <a:t>Pre-Kindergarten Task Force, The Current state of Scientific Knowledge on Pre-Kindergarten Effects (Brookings Institute and Duke Center for Child and Family Policy, 2017), </a:t>
            </a:r>
            <a:r>
              <a:rPr lang="en-US" sz="1100" dirty="0">
                <a:hlinkClick r:id="rId12"/>
              </a:rPr>
              <a:t>https://www.brookings.edu/wp-content/uploads/2017/04/duke_prekstudy_final_4-4-17_hires.pdf</a:t>
            </a:r>
            <a:r>
              <a:rPr lang="en-US" sz="1100" dirty="0"/>
              <a:t>.  </a:t>
            </a:r>
          </a:p>
          <a:p>
            <a:r>
              <a:rPr lang="en-US" sz="1100" dirty="0"/>
              <a:t>Raymond, Macke, Kirsten </a:t>
            </a:r>
            <a:r>
              <a:rPr lang="en-US" sz="1100" dirty="0" err="1"/>
              <a:t>Slungaard</a:t>
            </a:r>
            <a:r>
              <a:rPr lang="en-US" sz="1100" dirty="0"/>
              <a:t> Mumma and Martin West (2018), “Charter Schools in California,” </a:t>
            </a:r>
            <a:r>
              <a:rPr lang="en-US" sz="1100" dirty="0">
                <a:hlinkClick r:id="rId13"/>
              </a:rPr>
              <a:t>https://gettingdowntofacts.com/publications/charter-schools-California</a:t>
            </a:r>
            <a:r>
              <a:rPr lang="en-US" sz="1100" dirty="0"/>
              <a:t>.   </a:t>
            </a:r>
          </a:p>
          <a:p>
            <a:r>
              <a:rPr lang="en-US" sz="1100" dirty="0" err="1"/>
              <a:t>Santibañez</a:t>
            </a:r>
            <a:r>
              <a:rPr lang="en-US" sz="1100" dirty="0"/>
              <a:t>, Lucrecia, and Christine Snyder, Teaching English Learners in California: How Teacher Credential Requirements in California Address their Needs, Getting Down to Facts II (Palo Alto: Stanford University and Policy Analysis for California Education, 2018), </a:t>
            </a:r>
            <a:r>
              <a:rPr lang="en-US" sz="1100" dirty="0">
                <a:hlinkClick r:id="rId14"/>
              </a:rPr>
              <a:t>https://www.gettingdowntofacts.com/publications/teaching-english-learners-california-how-teacher-credential-requirements-California</a:t>
            </a:r>
            <a:r>
              <a:rPr lang="en-US" sz="1100" dirty="0"/>
              <a:t>.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37755457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259977" y="735218"/>
            <a:ext cx="8624047" cy="5931053"/>
          </a:xfrm>
        </p:spPr>
        <p:txBody>
          <a:bodyPr>
            <a:noAutofit/>
          </a:bodyPr>
          <a:lstStyle/>
          <a:p>
            <a:r>
              <a:rPr lang="en-US" sz="1100" dirty="0" err="1"/>
              <a:t>Santibañez</a:t>
            </a:r>
            <a:r>
              <a:rPr lang="en-US" sz="1100" dirty="0"/>
              <a:t>, Lucrecia, and Ilana </a:t>
            </a:r>
            <a:r>
              <a:rPr lang="en-US" sz="1100" dirty="0" err="1"/>
              <a:t>Umansky</a:t>
            </a:r>
            <a:r>
              <a:rPr lang="en-US" sz="1100" dirty="0"/>
              <a:t>, English Learners: Charting Their Experiences and Mapping Their Futures in California Schools, Getting Down to Facts II (Palo Alto: Stanford University and Policy Analysis for California Education, 2018), </a:t>
            </a:r>
            <a:r>
              <a:rPr lang="en-US" sz="1100" dirty="0">
                <a:hlinkClick r:id="rId2"/>
              </a:rPr>
              <a:t>https://www.gettingdowntofacts.com/publications/english-learners-charting-their-experiences-and-mapping-their-futures-California</a:t>
            </a:r>
            <a:r>
              <a:rPr lang="en-US" sz="1100" dirty="0"/>
              <a:t>.  </a:t>
            </a:r>
          </a:p>
          <a:p>
            <a:r>
              <a:rPr lang="en-US" sz="1100" dirty="0" err="1"/>
              <a:t>Stavely</a:t>
            </a:r>
            <a:r>
              <a:rPr lang="en-US" sz="1100" dirty="0"/>
              <a:t>, </a:t>
            </a:r>
            <a:r>
              <a:rPr lang="en-US" sz="1100" dirty="0" err="1"/>
              <a:t>Zaidee</a:t>
            </a:r>
            <a:r>
              <a:rPr lang="en-US" sz="1100" dirty="0"/>
              <a:t>, “Gov. Newsom's early childhood advisor describes 'whole-child, whole-family, whole-community' strategy” (2019), </a:t>
            </a:r>
            <a:r>
              <a:rPr lang="en-US" sz="1100" dirty="0" err="1"/>
              <a:t>EdSource</a:t>
            </a:r>
            <a:r>
              <a:rPr lang="en-US" sz="1100" dirty="0"/>
              <a:t>, </a:t>
            </a:r>
            <a:r>
              <a:rPr lang="en-US" sz="1100" dirty="0">
                <a:hlinkClick r:id="rId3"/>
              </a:rPr>
              <a:t>https://edsource.org/2019/california-governors-early-childhood-advisor-says-vision-is-whole-child-whole-community/609701</a:t>
            </a:r>
            <a:r>
              <a:rPr lang="en-US" sz="1100" dirty="0"/>
              <a:t>.</a:t>
            </a:r>
          </a:p>
          <a:p>
            <a:r>
              <a:rPr lang="en-US" sz="1100" dirty="0" err="1"/>
              <a:t>Stavely</a:t>
            </a:r>
            <a:r>
              <a:rPr lang="en-US" sz="1100" dirty="0"/>
              <a:t>, </a:t>
            </a:r>
            <a:r>
              <a:rPr lang="en-US" sz="1100" dirty="0" err="1"/>
              <a:t>Zaidee</a:t>
            </a:r>
            <a:r>
              <a:rPr lang="en-US" sz="1100" dirty="0"/>
              <a:t>,” New training for California preschool teachers to help bilingual children prepare for kindergarten” (2019), </a:t>
            </a:r>
            <a:r>
              <a:rPr lang="en-US" sz="1100" dirty="0" err="1"/>
              <a:t>EdSource</a:t>
            </a:r>
            <a:r>
              <a:rPr lang="en-US" sz="1100" dirty="0"/>
              <a:t>, </a:t>
            </a:r>
            <a:r>
              <a:rPr lang="en-US" sz="1100" dirty="0">
                <a:hlinkClick r:id="rId4"/>
              </a:rPr>
              <a:t>https://edsource.org/2019/new-training-for-california-preschool-teachers-to-help-bilingual-children-prepare-for-kindergarten/610058</a:t>
            </a:r>
            <a:r>
              <a:rPr lang="en-US" sz="1100" dirty="0"/>
              <a:t>.</a:t>
            </a:r>
          </a:p>
          <a:p>
            <a:r>
              <a:rPr lang="en-US" sz="1100" dirty="0" err="1"/>
              <a:t>Sugarman</a:t>
            </a:r>
            <a:r>
              <a:rPr lang="en-US" sz="1100" dirty="0"/>
              <a:t>, Julie and Courtney Geary, “English Learners in California: Demographics, Outcomes, and State Accountability Policies” (2018), Migration Policy Institute, National Center on Immigrant Integration Policy, </a:t>
            </a:r>
            <a:r>
              <a:rPr lang="en-US" sz="1100" dirty="0">
                <a:hlinkClick r:id="rId5"/>
              </a:rPr>
              <a:t>https://www.migrationpolicy.org/sites/default/.../EL-factsheet2018-California_Final.pdf</a:t>
            </a:r>
            <a:r>
              <a:rPr lang="en-US" sz="1100" dirty="0"/>
              <a:t>.  </a:t>
            </a:r>
          </a:p>
          <a:p>
            <a:r>
              <a:rPr lang="en-US" sz="1100" dirty="0"/>
              <a:t>Taylor, Mac, </a:t>
            </a:r>
            <a:r>
              <a:rPr lang="en-US" sz="1100" i="1" dirty="0"/>
              <a:t>Updated: An Overview of the Local Control Funding Formula</a:t>
            </a:r>
            <a:r>
              <a:rPr lang="en-US" sz="1100" dirty="0"/>
              <a:t>, Legislative Analyst’s Office (2013), </a:t>
            </a:r>
            <a:r>
              <a:rPr lang="en-US" sz="1100" dirty="0">
                <a:hlinkClick r:id="rId6"/>
              </a:rPr>
              <a:t>https://lao.ca.gov/reports/2013/edu/lcff/lcff-072913.aspx</a:t>
            </a:r>
            <a:r>
              <a:rPr lang="en-US" sz="1100" dirty="0"/>
              <a:t>.</a:t>
            </a:r>
          </a:p>
          <a:p>
            <a:r>
              <a:rPr lang="en-US" sz="1100" dirty="0"/>
              <a:t>Taylor, Matt, Success for English Learners in Charter Schools (2015), California Charter School Association, </a:t>
            </a:r>
            <a:r>
              <a:rPr lang="en-US" sz="1100" dirty="0">
                <a:hlinkClick r:id="rId7"/>
              </a:rPr>
              <a:t>https://edsource.org/wp-content/publications/ELStats0308.pdf</a:t>
            </a:r>
            <a:r>
              <a:rPr lang="en-US" sz="1100" dirty="0"/>
              <a:t>.  </a:t>
            </a:r>
          </a:p>
          <a:p>
            <a:pPr>
              <a:buFont typeface="Wingdings" panose="05000000000000000000" pitchFamily="2" charset="2"/>
              <a:buChar char="§"/>
            </a:pPr>
            <a:r>
              <a:rPr lang="en-US" sz="1100" dirty="0"/>
              <a:t>The Education Trust-West, Learning the Ropes: Equity Opportunities in California School Funding and School Accountability (Oakland: The Education Trust-West, 2017), </a:t>
            </a:r>
            <a:r>
              <a:rPr lang="en-US" sz="1100" dirty="0">
                <a:hlinkClick r:id="rId8"/>
              </a:rPr>
              <a:t>https://west.edtrust.org/wp-content/uploads/sites/3/2015/11/LCFF-Powerpoint_05.25.2017_FINAL.pdf</a:t>
            </a:r>
            <a:r>
              <a:rPr lang="en-US" sz="1100" dirty="0"/>
              <a:t>.  </a:t>
            </a:r>
          </a:p>
          <a:p>
            <a:pPr>
              <a:buFont typeface="Wingdings" panose="05000000000000000000" pitchFamily="2" charset="2"/>
              <a:buChar char="§"/>
            </a:pPr>
            <a:r>
              <a:rPr lang="en-US" sz="1100" dirty="0"/>
              <a:t>The Glossary of Education Reform, "Alphabetical Search" (2019), </a:t>
            </a:r>
            <a:r>
              <a:rPr lang="en-US" sz="1100" dirty="0">
                <a:hlinkClick r:id="rId9"/>
              </a:rPr>
              <a:t>https://www.edglossary.org/</a:t>
            </a:r>
            <a:r>
              <a:rPr lang="en-US" sz="1100" dirty="0"/>
              <a:t>.  </a:t>
            </a:r>
          </a:p>
          <a:p>
            <a:pPr>
              <a:buFont typeface="Wingdings" panose="05000000000000000000" pitchFamily="2" charset="2"/>
              <a:buChar char="§"/>
            </a:pPr>
            <a:r>
              <a:rPr lang="en-US" sz="1100" dirty="0"/>
              <a:t>Ugo, </a:t>
            </a:r>
            <a:r>
              <a:rPr lang="en-US" sz="1100" dirty="0" err="1"/>
              <a:t>Iwunze</a:t>
            </a:r>
            <a:r>
              <a:rPr lang="en-US" sz="1100" dirty="0"/>
              <a:t>, and Laura Hill, “Charter Schools and California’s Local Control Funding Formula”  (2017), </a:t>
            </a:r>
            <a:r>
              <a:rPr lang="en-US" sz="1100" dirty="0">
                <a:hlinkClick r:id="rId10"/>
              </a:rPr>
              <a:t>https://www.ppic.org/publication/charter-schools-and-californias-local-control-funding-formula/</a:t>
            </a:r>
            <a:r>
              <a:rPr lang="en-US" sz="1100" dirty="0"/>
              <a:t>. </a:t>
            </a:r>
          </a:p>
          <a:p>
            <a:pPr>
              <a:buFont typeface="Wingdings" panose="05000000000000000000" pitchFamily="2" charset="2"/>
              <a:buChar char="§"/>
            </a:pPr>
            <a:r>
              <a:rPr lang="en-US" sz="1100" dirty="0"/>
              <a:t>Ulloa, Jazmine, “Bilingual education has been absent from California public schools for almost 20 years. But that may soon change” (2018), Los Angeles Times, </a:t>
            </a:r>
            <a:r>
              <a:rPr lang="en-US" sz="1100" dirty="0">
                <a:hlinkClick r:id="rId11"/>
              </a:rPr>
              <a:t>https://www.latimes.com/politics/la-pol-ca-proposition-58-bilingual-education-20161012-snap-story.html</a:t>
            </a:r>
            <a:r>
              <a:rPr lang="en-US" sz="1100" dirty="0"/>
              <a:t>.  </a:t>
            </a:r>
          </a:p>
          <a:p>
            <a:pPr>
              <a:buFont typeface="Wingdings" panose="05000000000000000000" pitchFamily="2" charset="2"/>
              <a:buChar char="§"/>
            </a:pPr>
            <a:r>
              <a:rPr lang="en-US" sz="1100" dirty="0" err="1"/>
              <a:t>Umansky</a:t>
            </a:r>
            <a:r>
              <a:rPr lang="en-US" sz="1100" dirty="0"/>
              <a:t>, Ilana, State Policies to Advance English Learners’ Experiences and Outcomes in California’s Schools, Getting Down to Facts II (Palo Alto: Stanford University and Policy Analysis for California Education, 2018), </a:t>
            </a:r>
            <a:r>
              <a:rPr lang="en-US" sz="1100" dirty="0">
                <a:hlinkClick r:id="rId12"/>
              </a:rPr>
              <a:t>https://gettingdowntofacts.com/sites/default/files/2018-09/GDTFII_Report_Umansky.pdf</a:t>
            </a:r>
            <a:r>
              <a:rPr lang="en-US" sz="1100" dirty="0"/>
              <a:t>.  </a:t>
            </a:r>
          </a:p>
          <a:p>
            <a:pPr>
              <a:buFont typeface="Wingdings" panose="05000000000000000000" pitchFamily="2" charset="2"/>
              <a:buChar char="§"/>
            </a:pPr>
            <a:r>
              <a:rPr lang="en-US" sz="1100" dirty="0"/>
              <a:t>United Way: Greater Los Angeles, “The Walkout—How a Student Movement in 1968 Changed Schools Forever” (2018), accessed April 1</a:t>
            </a:r>
            <a:r>
              <a:rPr lang="en-US" sz="1100" baseline="30000" dirty="0"/>
              <a:t>st</a:t>
            </a:r>
            <a:r>
              <a:rPr lang="en-US" sz="1100" dirty="0"/>
              <a:t>, 2019, </a:t>
            </a:r>
            <a:r>
              <a:rPr lang="en-US" sz="1100" dirty="0">
                <a:hlinkClick r:id="rId13"/>
              </a:rPr>
              <a:t>https://www.unitedwayla.org/en/news-resources/blog/1968Walkouts/</a:t>
            </a:r>
            <a:endParaRPr lang="en-US" sz="1100" dirty="0"/>
          </a:p>
          <a:p>
            <a:pPr>
              <a:buFont typeface="Wingdings" panose="05000000000000000000" pitchFamily="2" charset="2"/>
              <a:buChar char="§"/>
            </a:pPr>
            <a:r>
              <a:rPr lang="en-US" sz="1100" dirty="0"/>
              <a:t>University of Montana, “Defining Rural,” (2015), </a:t>
            </a:r>
            <a:r>
              <a:rPr lang="en-US" sz="1100" dirty="0">
                <a:hlinkClick r:id="rId14"/>
              </a:rPr>
              <a:t>http://rtc.ruralinstitute.umt.edu/resources/defining-rural/#omb</a:t>
            </a:r>
            <a:r>
              <a:rPr lang="en-US" sz="1100" dirty="0"/>
              <a:t>. </a:t>
            </a:r>
          </a:p>
          <a:p>
            <a:pPr>
              <a:buFont typeface="Wingdings" panose="05000000000000000000" pitchFamily="2" charset="2"/>
              <a:buChar char="§"/>
            </a:pPr>
            <a:r>
              <a:rPr lang="en-US" sz="1100" dirty="0"/>
              <a:t>Vote California, “Statement of Vote” (2016), </a:t>
            </a:r>
            <a:r>
              <a:rPr lang="en-US" sz="1100" dirty="0">
                <a:hlinkClick r:id="rId15"/>
              </a:rPr>
              <a:t>https://elections.cdn.sos.ca.gov/sov/2016-general/sov/2016-complete-sov.pdf</a:t>
            </a:r>
            <a:r>
              <a:rPr lang="en-US" sz="1100" dirty="0"/>
              <a:t>.  </a:t>
            </a:r>
          </a:p>
          <a:p>
            <a:pPr>
              <a:buFont typeface="Wingdings" panose="05000000000000000000" pitchFamily="2" charset="2"/>
              <a:buChar char="§"/>
            </a:pPr>
            <a:r>
              <a:rPr lang="en-US" sz="1100" dirty="0"/>
              <a:t>Zepeda, Marlene, An Advocacy Framework for Young Dual Language Learners, (California’s Gold: 2017), </a:t>
            </a:r>
            <a:r>
              <a:rPr lang="en-US" sz="1100" dirty="0">
                <a:hlinkClick r:id="rId16"/>
              </a:rPr>
              <a:t>https://dllframework.org/about-this-framework/</a:t>
            </a:r>
            <a:r>
              <a:rPr lang="en-US" sz="1100" dirty="0"/>
              <a:t>.  </a:t>
            </a:r>
          </a:p>
          <a:p>
            <a:pPr>
              <a:buFont typeface="Wingdings" panose="05000000000000000000" pitchFamily="2" charset="2"/>
              <a:buChar char="§"/>
            </a:pPr>
            <a:endParaRPr lang="en-US" sz="1100" dirty="0"/>
          </a:p>
          <a:p>
            <a:pPr>
              <a:buFont typeface="Wingdings" panose="05000000000000000000" pitchFamily="2" charset="2"/>
              <a:buChar char="§"/>
            </a:pPr>
            <a:endParaRPr lang="en-US" sz="1100" dirty="0"/>
          </a:p>
          <a:p>
            <a:pPr>
              <a:buFont typeface="Wingdings" panose="05000000000000000000" pitchFamily="2" charset="2"/>
              <a:buChar char="§"/>
            </a:pPr>
            <a:endParaRPr lang="en-US" sz="11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3317715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5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p:txBody>
          <a:bodyPr/>
          <a:lstStyle/>
          <a:p>
            <a:r>
              <a:rPr lang="en-US" dirty="0"/>
              <a:t>Key terminology</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3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lvl="0"/>
            <a:fld id="{F1A25517-7F86-4871-894F-626326501892}" type="slidenum">
              <a:rPr lang="en-US" noProof="0" smtClean="0"/>
              <a:pPr lvl="0"/>
              <a:t>14</a:t>
            </a:fld>
            <a:endParaRPr lang="en-US" noProof="0" dirty="0"/>
          </a:p>
        </p:txBody>
      </p:sp>
    </p:spTree>
    <p:extLst>
      <p:ext uri="{BB962C8B-B14F-4D97-AF65-F5344CB8AC3E}">
        <p14:creationId xmlns:p14="http://schemas.microsoft.com/office/powerpoint/2010/main" val="3224288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 y="6416279"/>
            <a:ext cx="8837676" cy="4310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defRPr/>
            </a:pPr>
            <a:r>
              <a:rPr lang="en-US" sz="900" baseline="30000" dirty="0">
                <a:solidFill>
                  <a:schemeClr val="tx1"/>
                </a:solidFill>
              </a:rPr>
              <a:t>1</a:t>
            </a:r>
            <a:r>
              <a:rPr lang="en-US" sz="900" dirty="0">
                <a:solidFill>
                  <a:schemeClr val="tx1"/>
                </a:solidFill>
              </a:rPr>
              <a:t>Advocates and others have noted that </a:t>
            </a:r>
            <a:r>
              <a:rPr lang="en-US" sz="900" dirty="0">
                <a:solidFill>
                  <a:srgbClr val="56585C"/>
                </a:solidFill>
              </a:rPr>
              <a:t>the term "English learners" is framed in a deficit-based way (students lacking English); however, we use the term in this report because it is the official designation in the K12 system. Sources</a:t>
            </a:r>
            <a:r>
              <a:rPr kumimoji="0" lang="en-US" sz="900" b="0" i="0" u="none" strike="noStrike" kern="1200" cap="none" spc="0" normalizeH="0" baseline="0" noProof="0" dirty="0">
                <a:ln>
                  <a:noFill/>
                </a:ln>
                <a:solidFill>
                  <a:srgbClr val="56585C"/>
                </a:solidFill>
                <a:effectLst/>
                <a:uLnTx/>
                <a:uFillTx/>
                <a:latin typeface="Calibri"/>
                <a:ea typeface="+mn-ea"/>
                <a:cs typeface="+mn-cs"/>
              </a:rPr>
              <a:t>: California Department of Education (2018); Harris (2018); Santibañez and Umansky (2018); The Glossary of Education Reform (2019).</a:t>
            </a:r>
          </a:p>
        </p:txBody>
      </p:sp>
      <p:sp>
        <p:nvSpPr>
          <p:cNvPr id="2" name="Title 1"/>
          <p:cNvSpPr>
            <a:spLocks noGrp="1"/>
          </p:cNvSpPr>
          <p:nvPr>
            <p:ph type="title"/>
          </p:nvPr>
        </p:nvSpPr>
        <p:spPr>
          <a:xfrm>
            <a:off x="259977" y="201817"/>
            <a:ext cx="8616876" cy="1134822"/>
          </a:xfrm>
        </p:spPr>
        <p:txBody>
          <a:bodyPr/>
          <a:lstStyle/>
          <a:p>
            <a:r>
              <a:rPr lang="en-US" dirty="0"/>
              <a:t>In this section, we provide an overview of key terminology used in the field related to DLLs/ELs and their schooling</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33" name="Rectangle 32"/>
          <p:cNvSpPr/>
          <p:nvPr/>
        </p:nvSpPr>
        <p:spPr>
          <a:xfrm>
            <a:off x="0" y="4052553"/>
            <a:ext cx="9144000" cy="2400764"/>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TextBox 9"/>
          <p:cNvSpPr txBox="1"/>
          <p:nvPr/>
        </p:nvSpPr>
        <p:spPr>
          <a:xfrm>
            <a:off x="1" y="5032319"/>
            <a:ext cx="9144000" cy="1305583"/>
          </a:xfrm>
          <a:prstGeom prst="rect">
            <a:avLst/>
          </a:prstGeom>
          <a:noFill/>
        </p:spPr>
        <p:txBody>
          <a:bodyPr wrap="square" lIns="91440" tIns="0" rIns="91440" bIns="0"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Calibri"/>
              </a:rPr>
              <a:t>In ECE, </a:t>
            </a:r>
            <a:r>
              <a:rPr kumimoji="0" lang="en-US" sz="1200" b="0" i="1" u="none" strike="noStrike" kern="1200" cap="none" spc="0" normalizeH="0" baseline="0" noProof="0" dirty="0">
                <a:ln>
                  <a:noFill/>
                </a:ln>
                <a:solidFill>
                  <a:srgbClr val="56585C"/>
                </a:solidFill>
                <a:effectLst/>
                <a:uLnTx/>
                <a:uFillTx/>
                <a:latin typeface="Calibri"/>
              </a:rPr>
              <a:t>all children </a:t>
            </a:r>
            <a:r>
              <a:rPr kumimoji="0" lang="en-US" sz="1200" b="0" i="0" u="none" strike="noStrike" kern="1200" cap="none" spc="0" normalizeH="0" baseline="0" noProof="0" dirty="0">
                <a:ln>
                  <a:noFill/>
                </a:ln>
                <a:solidFill>
                  <a:srgbClr val="56585C"/>
                </a:solidFill>
                <a:effectLst/>
                <a:uLnTx/>
                <a:uFillTx/>
                <a:latin typeface="Calibri"/>
              </a:rPr>
              <a:t>are learning and developing their home language. Hence, English learners in these settings are referred to as DLLs—they are learning both their home language and English simultaneously. T</a:t>
            </a:r>
            <a:r>
              <a:rPr lang="en-US" sz="1200" noProof="0" dirty="0">
                <a:solidFill>
                  <a:srgbClr val="56585C"/>
                </a:solidFill>
                <a:latin typeface="Calibri"/>
              </a:rPr>
              <a:t>here is no common methodology ECE providers in California use to classify students as DLLs; rather, each ECE provider uses their own approach (e.g., parent survey or parent conferences).</a:t>
            </a:r>
            <a:endParaRPr lang="en-US" sz="1200" dirty="0">
              <a:solidFill>
                <a:srgbClr val="56585C"/>
              </a:solidFill>
              <a:latin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400" dirty="0">
              <a:solidFill>
                <a:srgbClr val="56585C"/>
              </a:solidFill>
              <a:latin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Calibri"/>
              </a:rPr>
              <a:t>When children enter kindergarten, the DLLs from ECE are referred to as ELs.</a:t>
            </a:r>
            <a:r>
              <a:rPr kumimoji="0" lang="en-US" sz="1200" b="0" i="0" u="none" strike="noStrike" kern="1200" cap="none" spc="0" normalizeH="0" noProof="0" dirty="0">
                <a:ln>
                  <a:noFill/>
                </a:ln>
                <a:solidFill>
                  <a:srgbClr val="56585C"/>
                </a:solidFill>
                <a:effectLst/>
                <a:uLnTx/>
                <a:uFillTx/>
                <a:latin typeface="Calibri"/>
              </a:rPr>
              <a:t> The term EL denotes the K12</a:t>
            </a:r>
            <a:r>
              <a:rPr lang="en-US" sz="1200" dirty="0">
                <a:solidFill>
                  <a:srgbClr val="56585C"/>
                </a:solidFill>
                <a:latin typeface="Calibri"/>
              </a:rPr>
              <a:t> system’s</a:t>
            </a:r>
            <a:r>
              <a:rPr kumimoji="0" lang="en-US" sz="1200" b="0" i="0" u="none" strike="noStrike" kern="1200" cap="none" spc="0" normalizeH="0" baseline="0" noProof="0" dirty="0">
                <a:ln>
                  <a:noFill/>
                </a:ln>
                <a:solidFill>
                  <a:srgbClr val="56585C"/>
                </a:solidFill>
                <a:effectLst/>
                <a:uLnTx/>
                <a:uFillTx/>
                <a:latin typeface="Calibri"/>
              </a:rPr>
              <a:t> focus on</a:t>
            </a:r>
            <a:r>
              <a:rPr kumimoji="0" lang="en-US" sz="1200" b="0" i="0" u="none" strike="noStrike" kern="1200" cap="none" spc="0" normalizeH="0" noProof="0" dirty="0">
                <a:ln>
                  <a:noFill/>
                </a:ln>
                <a:solidFill>
                  <a:srgbClr val="56585C"/>
                </a:solidFill>
                <a:effectLst/>
                <a:uLnTx/>
                <a:uFillTx/>
                <a:latin typeface="Calibri"/>
              </a:rPr>
              <a:t> students’</a:t>
            </a:r>
            <a:r>
              <a:rPr kumimoji="0" lang="en-US" sz="1200" b="0" i="0" u="none" strike="noStrike" kern="1200" cap="none" spc="0" normalizeH="0" baseline="0" noProof="0" dirty="0">
                <a:ln>
                  <a:noFill/>
                </a:ln>
                <a:solidFill>
                  <a:srgbClr val="56585C"/>
                </a:solidFill>
                <a:effectLst/>
                <a:uLnTx/>
                <a:uFillTx/>
                <a:latin typeface="Calibri"/>
              </a:rPr>
              <a:t> English development. In the K12 system, the EL designation</a:t>
            </a:r>
            <a:r>
              <a:rPr lang="en-US" sz="1200" dirty="0">
                <a:solidFill>
                  <a:srgbClr val="56585C"/>
                </a:solidFill>
                <a:latin typeface="Calibri"/>
              </a:rPr>
              <a:t> is officially given to a student who: (a) lives in a family where a primary language other than English is spoken; (b) has completed an assessment of English language skills and been identified as needing extra support to learn English, and (c) has not yet been reclassified as fully English proficient. </a:t>
            </a:r>
            <a:endParaRPr kumimoji="0" lang="en-US" sz="1200" b="0" i="0" u="none" strike="noStrike" kern="1200" cap="none" spc="0" normalizeH="0" baseline="0" noProof="0" dirty="0">
              <a:ln>
                <a:noFill/>
              </a:ln>
              <a:solidFill>
                <a:srgbClr val="56585C"/>
              </a:solidFill>
              <a:effectLst/>
              <a:uLnTx/>
              <a:uFillTx/>
              <a:latin typeface="Calibri"/>
            </a:endParaRPr>
          </a:p>
        </p:txBody>
      </p:sp>
      <p:grpSp>
        <p:nvGrpSpPr>
          <p:cNvPr id="23" name="Group 22"/>
          <p:cNvGrpSpPr/>
          <p:nvPr/>
        </p:nvGrpSpPr>
        <p:grpSpPr>
          <a:xfrm>
            <a:off x="990614" y="4117919"/>
            <a:ext cx="7155602" cy="914400"/>
            <a:chOff x="-417503" y="5798913"/>
            <a:chExt cx="7155602" cy="914400"/>
          </a:xfrm>
        </p:grpSpPr>
        <p:pic>
          <p:nvPicPr>
            <p:cNvPr id="1026" name="Picture 2" descr="https://static.thenounproject.com/png/1574579-20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503" y="5847707"/>
              <a:ext cx="816812" cy="816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59976" y="5832925"/>
              <a:ext cx="2064178" cy="8463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1A226"/>
                  </a:solidFill>
                  <a:effectLst/>
                  <a:uLnTx/>
                  <a:uFillTx/>
                  <a:latin typeface="Calibri"/>
                  <a:ea typeface="+mn-ea"/>
                  <a:cs typeface="+mn-cs"/>
                </a:rPr>
                <a:t>Dual language learners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1A226"/>
                  </a:solidFill>
                  <a:effectLst/>
                  <a:uLnTx/>
                  <a:uFillTx/>
                  <a:latin typeface="Calibri"/>
                  <a:ea typeface="+mn-ea"/>
                  <a:cs typeface="+mn-cs"/>
                </a:rPr>
                <a:t> </a:t>
              </a:r>
              <a:r>
                <a:rPr kumimoji="0" lang="en-US" sz="1400" b="1" i="0" u="none" strike="noStrike" kern="1200" cap="none" spc="0" normalizeH="0" baseline="0" noProof="0" dirty="0">
                  <a:ln>
                    <a:noFill/>
                  </a:ln>
                  <a:solidFill>
                    <a:srgbClr val="56585C"/>
                  </a:solidFill>
                  <a:effectLst/>
                  <a:uLnTx/>
                  <a:uFillTx/>
                  <a:latin typeface="Calibri"/>
                  <a:ea typeface="+mn-ea"/>
                  <a:cs typeface="+mn-cs"/>
                </a:rPr>
                <a:t>in early childhood education (ECE)</a:t>
              </a:r>
            </a:p>
          </p:txBody>
        </p:sp>
        <p:sp>
          <p:nvSpPr>
            <p:cNvPr id="12" name="Right Arrow 11"/>
            <p:cNvSpPr/>
            <p:nvPr/>
          </p:nvSpPr>
          <p:spPr>
            <a:xfrm>
              <a:off x="2324154" y="6019644"/>
              <a:ext cx="1142981" cy="434838"/>
            </a:xfrm>
            <a:prstGeom prst="rightArrow">
              <a:avLst>
                <a:gd name="adj1" fmla="val 54427"/>
                <a:gd name="adj2" fmla="val 74349"/>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2" name="Rectangle 21"/>
            <p:cNvSpPr/>
            <p:nvPr/>
          </p:nvSpPr>
          <p:spPr>
            <a:xfrm>
              <a:off x="4170129" y="5832925"/>
              <a:ext cx="2567970" cy="8463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kumimoji="0" lang="en-US" sz="1400" b="1" i="0" u="none" strike="noStrike" kern="1200" cap="none" spc="0" normalizeH="0" baseline="0" noProof="0" dirty="0">
                  <a:ln>
                    <a:noFill/>
                  </a:ln>
                  <a:solidFill>
                    <a:srgbClr val="324B8B"/>
                  </a:solidFill>
                  <a:effectLst/>
                  <a:uLnTx/>
                  <a:uFillTx/>
                  <a:latin typeface="Calibri"/>
                  <a:ea typeface="+mn-ea"/>
                  <a:cs typeface="+mn-cs"/>
                </a:rPr>
                <a:t>English learners</a:t>
              </a:r>
              <a:r>
                <a:rPr lang="en-US" sz="1200" baseline="30000" dirty="0">
                  <a:solidFill>
                    <a:schemeClr val="tx2"/>
                  </a:solidFill>
                </a:rPr>
                <a:t>1</a:t>
              </a:r>
              <a:endParaRPr kumimoji="0" lang="en-US" sz="1050" b="1" i="0" u="none" strike="noStrike" kern="1200" cap="none" spc="0" normalizeH="0" baseline="0" noProof="0" dirty="0">
                <a:ln>
                  <a:noFill/>
                </a:ln>
                <a:solidFill>
                  <a:schemeClr val="tx2"/>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1A226"/>
                  </a:solidFill>
                  <a:effectLst/>
                  <a:uLnTx/>
                  <a:uFillTx/>
                  <a:latin typeface="Calibri"/>
                  <a:ea typeface="+mn-ea"/>
                  <a:cs typeface="+mn-cs"/>
                </a:rPr>
                <a:t> </a:t>
              </a:r>
              <a:r>
                <a:rPr kumimoji="0" lang="en-US" sz="1400" b="1" i="0" u="none" strike="noStrike" kern="1200" cap="none" spc="0" normalizeH="0" baseline="0" noProof="0" dirty="0">
                  <a:ln>
                    <a:noFill/>
                  </a:ln>
                  <a:solidFill>
                    <a:srgbClr val="56585C"/>
                  </a:solidFill>
                  <a:effectLst/>
                  <a:uLnTx/>
                  <a:uFillTx/>
                  <a:latin typeface="Calibri"/>
                  <a:ea typeface="+mn-ea"/>
                  <a:cs typeface="+mn-cs"/>
                </a:rPr>
                <a:t>from kindergarten to 12</a:t>
              </a:r>
              <a:r>
                <a:rPr kumimoji="0" lang="en-US" sz="1400" b="1" i="0" u="none" strike="noStrike" kern="1200" cap="none" spc="0" normalizeH="0" baseline="30000" noProof="0" dirty="0">
                  <a:ln>
                    <a:noFill/>
                  </a:ln>
                  <a:solidFill>
                    <a:srgbClr val="56585C"/>
                  </a:solidFill>
                  <a:effectLst/>
                  <a:uLnTx/>
                  <a:uFillTx/>
                  <a:latin typeface="Calibri"/>
                  <a:ea typeface="+mn-ea"/>
                  <a:cs typeface="+mn-cs"/>
                </a:rPr>
                <a:t>th</a:t>
              </a:r>
              <a:r>
                <a:rPr kumimoji="0" lang="en-US" sz="1400" b="1" i="0" u="none" strike="noStrike" kern="1200" cap="none" spc="0" normalizeH="0" baseline="0" noProof="0" dirty="0">
                  <a:ln>
                    <a:noFill/>
                  </a:ln>
                  <a:solidFill>
                    <a:srgbClr val="56585C"/>
                  </a:solidFill>
                  <a:effectLst/>
                  <a:uLnTx/>
                  <a:uFillTx/>
                  <a:latin typeface="Calibri"/>
                  <a:ea typeface="+mn-ea"/>
                  <a:cs typeface="+mn-cs"/>
                </a:rPr>
                <a:t> grade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(K12)</a:t>
              </a:r>
            </a:p>
          </p:txBody>
        </p:sp>
        <p:pic>
          <p:nvPicPr>
            <p:cNvPr id="1028" name="Picture 4" descr="https://static.thenounproject.com/png/2087381-200.pn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7135" y="5798913"/>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Isosceles Triangle 33"/>
          <p:cNvSpPr/>
          <p:nvPr/>
        </p:nvSpPr>
        <p:spPr>
          <a:xfrm rot="10800000">
            <a:off x="2512197" y="2625411"/>
            <a:ext cx="5755250" cy="203735"/>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6" name="Group 45"/>
          <p:cNvGrpSpPr/>
          <p:nvPr/>
        </p:nvGrpSpPr>
        <p:grpSpPr>
          <a:xfrm>
            <a:off x="326951" y="1278773"/>
            <a:ext cx="7943575" cy="1290293"/>
            <a:chOff x="326951" y="1278773"/>
            <a:chExt cx="7943575" cy="1290293"/>
          </a:xfrm>
        </p:grpSpPr>
        <p:sp>
          <p:nvSpPr>
            <p:cNvPr id="5" name="TextBox 4"/>
            <p:cNvSpPr txBox="1"/>
            <p:nvPr/>
          </p:nvSpPr>
          <p:spPr>
            <a:xfrm>
              <a:off x="326951" y="1307062"/>
              <a:ext cx="1429174" cy="1258387"/>
            </a:xfrm>
            <a:prstGeom prst="rect">
              <a:avLst/>
            </a:prstGeom>
            <a:noFill/>
            <a:ln>
              <a:noFill/>
            </a:ln>
          </p:spPr>
          <p:txBody>
            <a:bodyPr wrap="square" lIns="91440" tIns="91440" rIns="91440" bIns="9144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There are three types of key terms in this section:</a:t>
              </a:r>
            </a:p>
          </p:txBody>
        </p:sp>
        <p:cxnSp>
          <p:nvCxnSpPr>
            <p:cNvPr id="32" name="Straight Connector 31"/>
            <p:cNvCxnSpPr/>
            <p:nvPr/>
          </p:nvCxnSpPr>
          <p:spPr>
            <a:xfrm flipH="1">
              <a:off x="1867885" y="1305319"/>
              <a:ext cx="0" cy="126187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2512195" y="1278773"/>
              <a:ext cx="5758331" cy="1290293"/>
              <a:chOff x="2299459" y="1313444"/>
              <a:chExt cx="5758331" cy="1290293"/>
            </a:xfrm>
          </p:grpSpPr>
          <p:sp>
            <p:nvSpPr>
              <p:cNvPr id="35" name="Rectangle 34"/>
              <p:cNvSpPr/>
              <p:nvPr/>
            </p:nvSpPr>
            <p:spPr>
              <a:xfrm>
                <a:off x="2299460" y="1313444"/>
                <a:ext cx="1856199" cy="12902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Classification of DLLs and ELs</a:t>
                </a:r>
              </a:p>
            </p:txBody>
          </p:sp>
          <p:sp>
            <p:nvSpPr>
              <p:cNvPr id="36" name="Rectangle 35"/>
              <p:cNvSpPr/>
              <p:nvPr/>
            </p:nvSpPr>
            <p:spPr>
              <a:xfrm>
                <a:off x="4250526" y="1313444"/>
                <a:ext cx="1856199" cy="12902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Types of instructional methods used for DLLs and ELs</a:t>
                </a:r>
              </a:p>
            </p:txBody>
          </p:sp>
          <p:sp>
            <p:nvSpPr>
              <p:cNvPr id="37" name="Rectangle 36"/>
              <p:cNvSpPr/>
              <p:nvPr/>
            </p:nvSpPr>
            <p:spPr>
              <a:xfrm>
                <a:off x="6201591" y="1313444"/>
                <a:ext cx="1856199" cy="12902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Types of learning environments DLLs and ELs experience in school</a:t>
                </a:r>
              </a:p>
            </p:txBody>
          </p:sp>
          <p:sp>
            <p:nvSpPr>
              <p:cNvPr id="40" name="Rectangle 39"/>
              <p:cNvSpPr/>
              <p:nvPr/>
            </p:nvSpPr>
            <p:spPr>
              <a:xfrm>
                <a:off x="2299459" y="1313444"/>
                <a:ext cx="315265" cy="222014"/>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1</a:t>
                </a:r>
              </a:p>
            </p:txBody>
          </p:sp>
          <p:sp>
            <p:nvSpPr>
              <p:cNvPr id="41" name="Rectangle 40"/>
              <p:cNvSpPr/>
              <p:nvPr/>
            </p:nvSpPr>
            <p:spPr>
              <a:xfrm>
                <a:off x="4250525" y="1313444"/>
                <a:ext cx="315265" cy="222014"/>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2</a:t>
                </a:r>
              </a:p>
            </p:txBody>
          </p:sp>
          <p:sp>
            <p:nvSpPr>
              <p:cNvPr id="42" name="Rectangle 41"/>
              <p:cNvSpPr/>
              <p:nvPr/>
            </p:nvSpPr>
            <p:spPr>
              <a:xfrm>
                <a:off x="6201591" y="1313444"/>
                <a:ext cx="315265" cy="222014"/>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3</a:t>
                </a:r>
              </a:p>
            </p:txBody>
          </p:sp>
        </p:grpSp>
      </p:grpSp>
      <p:grpSp>
        <p:nvGrpSpPr>
          <p:cNvPr id="45" name="Group 44"/>
          <p:cNvGrpSpPr/>
          <p:nvPr/>
        </p:nvGrpSpPr>
        <p:grpSpPr>
          <a:xfrm>
            <a:off x="326951" y="2726510"/>
            <a:ext cx="8408550" cy="1261872"/>
            <a:chOff x="326950" y="3139142"/>
            <a:chExt cx="8408550" cy="1261872"/>
          </a:xfrm>
        </p:grpSpPr>
        <p:sp>
          <p:nvSpPr>
            <p:cNvPr id="7" name="TextBox 6"/>
            <p:cNvSpPr txBox="1"/>
            <p:nvPr/>
          </p:nvSpPr>
          <p:spPr>
            <a:xfrm>
              <a:off x="2005284" y="3150856"/>
              <a:ext cx="6730216" cy="1238444"/>
            </a:xfrm>
            <a:prstGeom prst="rect">
              <a:avLst/>
            </a:prstGeom>
            <a:noFill/>
            <a:ln>
              <a:noFill/>
            </a:ln>
          </p:spPr>
          <p:txBody>
            <a:bodyPr wrap="square" lIns="91440" tIns="0" rIns="0" bIns="0" rtlCol="0" anchor="ctr">
              <a:noAutofit/>
            </a:bodyP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terms in this section are commonly used in California and across the country. Understanding the differences in terms allows for a deeper understanding of the research and its implications for students. For example, a key difference in terminology is the use of “DLLs” vs. “ELs” (</a:t>
              </a:r>
              <a:r>
                <a:rPr kumimoji="0" lang="en-US" sz="1400" b="0" i="1" u="none" strike="noStrike" kern="1200" cap="none" spc="0" normalizeH="0" baseline="0" noProof="0" dirty="0">
                  <a:ln>
                    <a:noFill/>
                  </a:ln>
                  <a:solidFill>
                    <a:srgbClr val="56585C"/>
                  </a:solidFill>
                  <a:effectLst/>
                  <a:uLnTx/>
                  <a:uFillTx/>
                  <a:latin typeface="Calibri"/>
                  <a:ea typeface="+mn-ea"/>
                  <a:cs typeface="+mn-cs"/>
                </a:rPr>
                <a:t>see graphic below</a:t>
              </a:r>
              <a:r>
                <a:rPr kumimoji="0" lang="en-US" sz="1400" b="0" i="0" u="none" strike="noStrike" kern="1200" cap="none" spc="0" normalizeH="0" baseline="0" noProof="0" dirty="0">
                  <a:ln>
                    <a:noFill/>
                  </a:ln>
                  <a:solidFill>
                    <a:srgbClr val="56585C"/>
                  </a:solidFill>
                  <a:effectLst/>
                  <a:uLnTx/>
                  <a:uFillTx/>
                  <a:latin typeface="Calibri"/>
                  <a:ea typeface="+mn-ea"/>
                  <a:cs typeface="+mn-cs"/>
                </a:rPr>
                <a:t>).</a:t>
              </a:r>
              <a:endParaRPr kumimoji="0" lang="en-US" sz="1400" b="1" i="0" u="none" strike="noStrike" kern="1200" cap="none" spc="0" normalizeH="0" baseline="0" noProof="0" dirty="0">
                <a:ln>
                  <a:noFill/>
                </a:ln>
                <a:solidFill>
                  <a:srgbClr val="56585C"/>
                </a:solidFill>
                <a:effectLst/>
                <a:uLnTx/>
                <a:uFillTx/>
                <a:latin typeface="Calibri"/>
                <a:ea typeface="+mn-ea"/>
                <a:cs typeface="+mn-cs"/>
              </a:endParaRPr>
            </a:p>
          </p:txBody>
        </p:sp>
        <p:sp>
          <p:nvSpPr>
            <p:cNvPr id="43" name="TextBox 42"/>
            <p:cNvSpPr txBox="1"/>
            <p:nvPr/>
          </p:nvSpPr>
          <p:spPr>
            <a:xfrm>
              <a:off x="326950" y="3140885"/>
              <a:ext cx="1429173" cy="1258387"/>
            </a:xfrm>
            <a:prstGeom prst="rect">
              <a:avLst/>
            </a:prstGeom>
            <a:noFill/>
            <a:ln>
              <a:noFill/>
            </a:ln>
          </p:spPr>
          <p:txBody>
            <a:bodyPr wrap="square" lIns="91440" tIns="91440" rIns="91440" bIns="9144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Why is terminology important?</a:t>
              </a:r>
            </a:p>
          </p:txBody>
        </p:sp>
        <p:cxnSp>
          <p:nvCxnSpPr>
            <p:cNvPr id="44" name="Straight Connector 43"/>
            <p:cNvCxnSpPr/>
            <p:nvPr/>
          </p:nvCxnSpPr>
          <p:spPr>
            <a:xfrm flipH="1">
              <a:off x="1867884" y="3139142"/>
              <a:ext cx="0" cy="126187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1274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191082"/>
            <a:ext cx="8616462" cy="790695"/>
          </a:xfrm>
        </p:spPr>
        <p:txBody>
          <a:bodyPr/>
          <a:lstStyle/>
          <a:p>
            <a:r>
              <a:rPr lang="en-US" dirty="0"/>
              <a:t>The ECE and K12 systems have different classifications for DLLs/ELs as these students progress in their education</a:t>
            </a:r>
            <a:endParaRPr lang="en-US" b="0" dirty="0"/>
          </a:p>
        </p:txBody>
      </p:sp>
      <p:sp>
        <p:nvSpPr>
          <p:cNvPr id="13" name="Slide Number Placeholder 3"/>
          <p:cNvSpPr txBox="1">
            <a:spLocks/>
          </p:cNvSpPr>
          <p:nvPr/>
        </p:nvSpPr>
        <p:spPr>
          <a:xfrm>
            <a:off x="6790267" y="62886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rgbClr val="FFFFFF"/>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a:ea typeface="+mn-ea"/>
              <a:cs typeface="Arial"/>
            </a:endParaRPr>
          </a:p>
        </p:txBody>
      </p:sp>
      <p:sp>
        <p:nvSpPr>
          <p:cNvPr id="3" name="Slide Number Placeholder 2"/>
          <p:cNvSpPr>
            <a:spLocks noGrp="1"/>
          </p:cNvSpPr>
          <p:nvPr>
            <p:ph type="sldNum" sz="quarter" idx="4"/>
          </p:nvPr>
        </p:nvSpPr>
        <p:spPr>
          <a:xfrm>
            <a:off x="8531352" y="6453317"/>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35" name="Rectangle 34"/>
          <p:cNvSpPr/>
          <p:nvPr/>
        </p:nvSpPr>
        <p:spPr>
          <a:xfrm>
            <a:off x="227095" y="6484594"/>
            <a:ext cx="8610581" cy="3338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California Department of Education (2018); Harris (2018); Santibañez and Umansky (2018); The Glossary of Education Reform (2019).</a:t>
            </a:r>
          </a:p>
        </p:txBody>
      </p:sp>
      <p:graphicFrame>
        <p:nvGraphicFramePr>
          <p:cNvPr id="5" name="Table 4"/>
          <p:cNvGraphicFramePr>
            <a:graphicFrameLocks noGrp="1"/>
          </p:cNvGraphicFramePr>
          <p:nvPr>
            <p:extLst>
              <p:ext uri="{D42A27DB-BD31-4B8C-83A1-F6EECF244321}">
                <p14:modId xmlns:p14="http://schemas.microsoft.com/office/powerpoint/2010/main" val="3300620638"/>
              </p:ext>
            </p:extLst>
          </p:nvPr>
        </p:nvGraphicFramePr>
        <p:xfrm>
          <a:off x="263769" y="1053237"/>
          <a:ext cx="8616462" cy="5357542"/>
        </p:xfrm>
        <a:graphic>
          <a:graphicData uri="http://schemas.openxmlformats.org/drawingml/2006/table">
            <a:tbl>
              <a:tblPr firstRow="1" bandRow="1">
                <a:tableStyleId>{2D5ABB26-0587-4C30-8999-92F81FD0307C}</a:tableStyleId>
              </a:tblPr>
              <a:tblGrid>
                <a:gridCol w="1303708">
                  <a:extLst>
                    <a:ext uri="{9D8B030D-6E8A-4147-A177-3AD203B41FA5}">
                      <a16:colId xmlns:a16="http://schemas.microsoft.com/office/drawing/2014/main" val="2487450519"/>
                    </a:ext>
                  </a:extLst>
                </a:gridCol>
                <a:gridCol w="7312754">
                  <a:extLst>
                    <a:ext uri="{9D8B030D-6E8A-4147-A177-3AD203B41FA5}">
                      <a16:colId xmlns:a16="http://schemas.microsoft.com/office/drawing/2014/main" val="3663562813"/>
                    </a:ext>
                  </a:extLst>
                </a:gridCol>
              </a:tblGrid>
              <a:tr h="909771">
                <a:tc>
                  <a:txBody>
                    <a:bodyPr/>
                    <a:lstStyle/>
                    <a:p>
                      <a:pPr algn="ctr"/>
                      <a:r>
                        <a:rPr lang="en-US" sz="1400" b="1" dirty="0">
                          <a:solidFill>
                            <a:schemeClr val="bg1"/>
                          </a:solidFill>
                        </a:rPr>
                        <a:t>Dual Language Learner</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All children from birth to age five are developing their home language.</a:t>
                      </a:r>
                      <a:r>
                        <a:rPr kumimoji="0" lang="en-US" sz="1200" u="none" strike="noStrike" kern="1200" cap="none" spc="0" normalizeH="0" noProof="0" dirty="0">
                          <a:ln>
                            <a:noFill/>
                          </a:ln>
                          <a:effectLst/>
                          <a:uLnTx/>
                          <a:uFillTx/>
                        </a:rPr>
                        <a:t> I</a:t>
                      </a:r>
                      <a:r>
                        <a:rPr kumimoji="0" lang="en-US" sz="1200" u="none" strike="noStrike" kern="1200" cap="none" spc="0" normalizeH="0" baseline="0" noProof="0" dirty="0">
                          <a:ln>
                            <a:noFill/>
                          </a:ln>
                          <a:effectLst/>
                          <a:uLnTx/>
                          <a:uFillTx/>
                        </a:rPr>
                        <a:t>n the ECE system, ELs are classified as DLLs. These children are learning a second language while developing their home language.</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4239101"/>
                  </a:ext>
                </a:extLst>
              </a:tr>
              <a:tr h="909771">
                <a:tc>
                  <a:txBody>
                    <a:bodyPr/>
                    <a:lstStyle/>
                    <a:p>
                      <a:pPr algn="ctr"/>
                      <a:r>
                        <a:rPr lang="en-US" sz="1400" b="1" dirty="0">
                          <a:solidFill>
                            <a:schemeClr val="bg1"/>
                          </a:solidFill>
                        </a:rPr>
                        <a:t>English Learner</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An EL is a K12 student who</a:t>
                      </a:r>
                      <a:r>
                        <a:rPr kumimoji="0" lang="en-US" sz="1200" b="0" i="0" u="none" strike="noStrike" kern="1200" cap="none" spc="0" normalizeH="0" noProof="0" dirty="0">
                          <a:ln>
                            <a:noFill/>
                          </a:ln>
                          <a:solidFill>
                            <a:srgbClr val="56585C"/>
                          </a:solidFill>
                          <a:effectLst/>
                          <a:uLnTx/>
                          <a:uFillTx/>
                          <a:latin typeface="+mn-lt"/>
                          <a:ea typeface="+mn-ea"/>
                          <a:cs typeface="+mn-cs"/>
                        </a:rPr>
                        <a:t> </a:t>
                      </a:r>
                      <a:r>
                        <a:rPr kumimoji="0" lang="en-US" sz="1200" b="0" i="0" u="none" strike="noStrike" kern="1200" cap="none" spc="0" normalizeH="0" baseline="0" noProof="0" dirty="0">
                          <a:ln>
                            <a:noFill/>
                          </a:ln>
                          <a:solidFill>
                            <a:srgbClr val="56585C"/>
                          </a:solidFill>
                          <a:effectLst/>
                          <a:uLnTx/>
                          <a:uFillTx/>
                          <a:latin typeface="+mn-lt"/>
                          <a:ea typeface="+mn-ea"/>
                          <a:cs typeface="+mn-cs"/>
                        </a:rPr>
                        <a:t>has not yet developed listening, speaking, reading and writing proficiencies in English sufficient for participation in the regular school program, based on the results of the English</a:t>
                      </a:r>
                      <a:r>
                        <a:rPr kumimoji="0" lang="en-US" sz="1200" b="0" i="0" u="none" strike="noStrike" kern="1200" cap="none" spc="0" normalizeH="0" noProof="0" dirty="0">
                          <a:ln>
                            <a:noFill/>
                          </a:ln>
                          <a:solidFill>
                            <a:srgbClr val="56585C"/>
                          </a:solidFill>
                          <a:effectLst/>
                          <a:uLnTx/>
                          <a:uFillTx/>
                          <a:latin typeface="+mn-lt"/>
                          <a:ea typeface="+mn-ea"/>
                          <a:cs typeface="+mn-cs"/>
                        </a:rPr>
                        <a:t> Language Proficiency Assessments for California (ELPAC)</a:t>
                      </a:r>
                      <a:r>
                        <a:rPr kumimoji="0" lang="en-US" sz="1200" b="0" i="0" u="none" strike="noStrike" kern="1200" cap="none" spc="0" normalizeH="0" baseline="0" noProof="0" dirty="0">
                          <a:ln>
                            <a:noFill/>
                          </a:ln>
                          <a:solidFill>
                            <a:srgbClr val="56585C"/>
                          </a:solidFill>
                          <a:effectLst/>
                          <a:uLnTx/>
                          <a:uFillTx/>
                          <a:latin typeface="+mn-lt"/>
                          <a:ea typeface="+mn-ea"/>
                          <a:cs typeface="+mn-cs"/>
                        </a:rPr>
                        <a:t>. These students were previously referred to as Limited English Proficient (LEP).</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22268754"/>
                  </a:ext>
                </a:extLst>
              </a:tr>
              <a:tr h="1111942">
                <a:tc>
                  <a:txBody>
                    <a:bodyPr/>
                    <a:lstStyle/>
                    <a:p>
                      <a:pPr algn="ctr"/>
                      <a:r>
                        <a:rPr lang="en-US" sz="1400" b="1" dirty="0">
                          <a:solidFill>
                            <a:schemeClr val="bg1"/>
                          </a:solidFill>
                        </a:rPr>
                        <a:t>Newcomer</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Students who have recently arrived in the U.S. from another country are often loosely termed newcomers. Research underscores </a:t>
                      </a:r>
                      <a:r>
                        <a:rPr lang="en-US" sz="1200" dirty="0">
                          <a:solidFill>
                            <a:srgbClr val="56585C"/>
                          </a:solidFill>
                          <a:latin typeface="+mn-lt"/>
                        </a:rPr>
                        <a:t>that </a:t>
                      </a:r>
                      <a:r>
                        <a:rPr kumimoji="0" lang="en-US" sz="1200" b="0" i="0" u="none" strike="noStrike" kern="1200" cap="none" spc="0" normalizeH="0" baseline="0" noProof="0" dirty="0">
                          <a:ln>
                            <a:noFill/>
                          </a:ln>
                          <a:solidFill>
                            <a:srgbClr val="56585C"/>
                          </a:solidFill>
                          <a:effectLst/>
                          <a:uLnTx/>
                          <a:uFillTx/>
                          <a:latin typeface="+mn-lt"/>
                          <a:ea typeface="+mn-ea"/>
                          <a:cs typeface="+mn-cs"/>
                        </a:rPr>
                        <a:t>newcomers have unique needs compared to non-newcomer ELs.</a:t>
                      </a:r>
                      <a:r>
                        <a:rPr kumimoji="0" lang="en-US" sz="1200" b="0" i="0" u="none" strike="noStrike" kern="1200" cap="none" spc="0" normalizeH="0" noProof="0" dirty="0">
                          <a:ln>
                            <a:noFill/>
                          </a:ln>
                          <a:solidFill>
                            <a:srgbClr val="56585C"/>
                          </a:solidFill>
                          <a:effectLst/>
                          <a:uLnTx/>
                          <a:uFillTx/>
                          <a:latin typeface="+mn-lt"/>
                          <a:ea typeface="+mn-ea"/>
                          <a:cs typeface="+mn-cs"/>
                        </a:rPr>
                        <a:t> For example, students who recently immigrated are learning English, while also trying to adapt to a new country and a new education system with different norms and expectations, which may require differentiated support. </a:t>
                      </a:r>
                      <a:endParaRPr kumimoji="0" lang="en-US" sz="1200" b="0" i="0" u="none" strike="noStrike" kern="1200" cap="none" spc="0" normalizeH="0" baseline="0" noProof="0" dirty="0">
                        <a:ln>
                          <a:noFill/>
                        </a:ln>
                        <a:solidFill>
                          <a:srgbClr val="56585C"/>
                        </a:solidFill>
                        <a:effectLst/>
                        <a:uLnTx/>
                        <a:uFillTx/>
                        <a:latin typeface="+mn-lt"/>
                        <a:ea typeface="+mn-ea"/>
                        <a:cs typeface="+mn-cs"/>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63775388"/>
                  </a:ext>
                </a:extLst>
              </a:tr>
              <a:tr h="808686">
                <a:tc>
                  <a:txBody>
                    <a:bodyPr/>
                    <a:lstStyle/>
                    <a:p>
                      <a:pPr algn="ctr"/>
                      <a:r>
                        <a:rPr lang="en-US" sz="1400" b="1" dirty="0">
                          <a:solidFill>
                            <a:schemeClr val="bg1"/>
                          </a:solidFill>
                        </a:rPr>
                        <a:t>Initially Fully</a:t>
                      </a:r>
                      <a:r>
                        <a:rPr lang="en-US" sz="1400" b="1" baseline="0" dirty="0">
                          <a:solidFill>
                            <a:schemeClr val="bg1"/>
                          </a:solidFill>
                        </a:rPr>
                        <a:t> English Proficient</a:t>
                      </a:r>
                      <a:endParaRPr lang="en-US" sz="1400" b="1" dirty="0">
                        <a:solidFill>
                          <a:schemeClr val="bg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Students who speak a language other than English at home but demonstrate English proficiency when they first enter school. </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3338154"/>
                  </a:ext>
                </a:extLst>
              </a:tr>
              <a:tr h="808686">
                <a:tc>
                  <a:txBody>
                    <a:bodyPr/>
                    <a:lstStyle/>
                    <a:p>
                      <a:pPr algn="ctr"/>
                      <a:r>
                        <a:rPr lang="en-US" sz="1400" b="1" dirty="0">
                          <a:solidFill>
                            <a:schemeClr val="bg1"/>
                          </a:solidFill>
                        </a:rPr>
                        <a:t>Reclassified Fluent English Proficient</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Students who are initially classified as ELs but are exited out of the status once they demonstrate English proficiency and readiness to enter mainstream instructional services. (See </a:t>
                      </a:r>
                      <a:r>
                        <a:rPr kumimoji="0" lang="en-US" sz="1200" b="0" i="0" u="none" strike="noStrike" kern="1200" cap="none" spc="0" normalizeH="0" baseline="0" noProof="0" dirty="0">
                          <a:ln>
                            <a:noFill/>
                          </a:ln>
                          <a:solidFill>
                            <a:srgbClr val="56585C"/>
                          </a:solidFill>
                          <a:effectLst/>
                          <a:uLnTx/>
                          <a:uFillTx/>
                          <a:latin typeface="+mn-lt"/>
                          <a:ea typeface="+mn-ea"/>
                          <a:cs typeface="+mn-cs"/>
                          <a:hlinkClick r:id="rId3" action="ppaction://hlinksldjump"/>
                        </a:rPr>
                        <a:t>slides 120-121</a:t>
                      </a:r>
                      <a:r>
                        <a:rPr kumimoji="0" lang="en-US" sz="1200" b="0" i="0" u="none" strike="noStrike" kern="1200" cap="none" spc="0" normalizeH="0" baseline="0" noProof="0" dirty="0">
                          <a:ln>
                            <a:noFill/>
                          </a:ln>
                          <a:solidFill>
                            <a:srgbClr val="56585C"/>
                          </a:solidFill>
                          <a:effectLst/>
                          <a:uLnTx/>
                          <a:uFillTx/>
                          <a:latin typeface="+mn-lt"/>
                          <a:ea typeface="+mn-ea"/>
                          <a:cs typeface="+mn-cs"/>
                        </a:rPr>
                        <a:t> for more information on California’s reclassification policy.)</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82408777"/>
                  </a:ext>
                </a:extLst>
              </a:tr>
              <a:tr h="808686">
                <a:tc>
                  <a:txBody>
                    <a:bodyPr/>
                    <a:lstStyle/>
                    <a:p>
                      <a:pPr algn="ctr"/>
                      <a:r>
                        <a:rPr lang="en-US" sz="1400" b="1" dirty="0">
                          <a:solidFill>
                            <a:schemeClr val="bg1"/>
                          </a:solidFill>
                        </a:rPr>
                        <a:t>Long Term</a:t>
                      </a:r>
                      <a:r>
                        <a:rPr lang="en-US" sz="1400" b="1" baseline="0" dirty="0">
                          <a:solidFill>
                            <a:schemeClr val="bg1"/>
                          </a:solidFill>
                        </a:rPr>
                        <a:t> English Learner</a:t>
                      </a:r>
                      <a:endParaRPr lang="en-US" sz="1400" b="1" dirty="0">
                        <a:solidFill>
                          <a:schemeClr val="bg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ELs who have not met reclassification criteria within a timeframe considered typical (average is 5-7 years) are then classified as a Long-term English learner. Before</a:t>
                      </a:r>
                      <a:r>
                        <a:rPr kumimoji="0" lang="en-US" sz="1200" b="0" i="0" u="none" strike="noStrike" kern="1200" cap="none" spc="0" normalizeH="0" noProof="0" dirty="0">
                          <a:ln>
                            <a:noFill/>
                          </a:ln>
                          <a:solidFill>
                            <a:srgbClr val="56585C"/>
                          </a:solidFill>
                          <a:effectLst/>
                          <a:uLnTx/>
                          <a:uFillTx/>
                          <a:latin typeface="+mn-lt"/>
                          <a:ea typeface="+mn-ea"/>
                          <a:cs typeface="+mn-cs"/>
                        </a:rPr>
                        <a:t> students are </a:t>
                      </a:r>
                      <a:r>
                        <a:rPr lang="en-US" sz="1200" dirty="0">
                          <a:solidFill>
                            <a:srgbClr val="56585C"/>
                          </a:solidFill>
                          <a:latin typeface="+mn-lt"/>
                        </a:rPr>
                        <a:t>classified as a </a:t>
                      </a:r>
                      <a:r>
                        <a:rPr kumimoji="0" lang="en-US" sz="1200" b="0" i="0" u="none" strike="noStrike" kern="1200" cap="none" spc="0" normalizeH="0" baseline="0" noProof="0" dirty="0">
                          <a:ln>
                            <a:noFill/>
                          </a:ln>
                          <a:solidFill>
                            <a:srgbClr val="56585C"/>
                          </a:solidFill>
                          <a:effectLst/>
                          <a:uLnTx/>
                          <a:uFillTx/>
                          <a:latin typeface="+mn-lt"/>
                          <a:ea typeface="+mn-ea"/>
                          <a:cs typeface="+mn-cs"/>
                        </a:rPr>
                        <a:t>long-term English learner,</a:t>
                      </a:r>
                      <a:r>
                        <a:rPr kumimoji="0" lang="en-US" sz="1200" b="0" i="0" u="none" strike="noStrike" kern="1200" cap="none" spc="0" normalizeH="0" noProof="0" dirty="0">
                          <a:ln>
                            <a:noFill/>
                          </a:ln>
                          <a:solidFill>
                            <a:srgbClr val="56585C"/>
                          </a:solidFill>
                          <a:effectLst/>
                          <a:uLnTx/>
                          <a:uFillTx/>
                          <a:latin typeface="+mn-lt"/>
                          <a:ea typeface="+mn-ea"/>
                          <a:cs typeface="+mn-cs"/>
                        </a:rPr>
                        <a:t> o</a:t>
                      </a:r>
                      <a:r>
                        <a:rPr kumimoji="0" lang="en-US" sz="1200" b="0" i="0" u="none" strike="noStrike" kern="1200" cap="none" spc="0" normalizeH="0" baseline="0" noProof="0" dirty="0">
                          <a:ln>
                            <a:noFill/>
                          </a:ln>
                          <a:solidFill>
                            <a:srgbClr val="56585C"/>
                          </a:solidFill>
                          <a:effectLst/>
                          <a:uLnTx/>
                          <a:uFillTx/>
                          <a:latin typeface="+mn-lt"/>
                          <a:ea typeface="+mn-ea"/>
                          <a:cs typeface="+mn-cs"/>
                        </a:rPr>
                        <a:t>ther factors</a:t>
                      </a:r>
                      <a:r>
                        <a:rPr lang="en-US" sz="1200" dirty="0">
                          <a:solidFill>
                            <a:srgbClr val="56585C"/>
                          </a:solidFill>
                          <a:latin typeface="+mn-lt"/>
                        </a:rPr>
                        <a:t> are considered, such as</a:t>
                      </a:r>
                      <a:r>
                        <a:rPr kumimoji="0" lang="en-US" sz="1200" b="0" i="0" u="none" strike="noStrike" kern="1200" cap="none" spc="0" normalizeH="0" baseline="0" noProof="0" dirty="0">
                          <a:ln>
                            <a:noFill/>
                          </a:ln>
                          <a:solidFill>
                            <a:srgbClr val="56585C"/>
                          </a:solidFill>
                          <a:effectLst/>
                          <a:uLnTx/>
                          <a:uFillTx/>
                          <a:latin typeface="+mn-lt"/>
                          <a:ea typeface="+mn-ea"/>
                          <a:cs typeface="+mn-cs"/>
                        </a:rPr>
                        <a:t> grade level, advancement in English proficiency and ELA test scores. </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4514244"/>
                  </a:ext>
                </a:extLst>
              </a:tr>
            </a:tbl>
          </a:graphicData>
        </a:graphic>
      </p:graphicFrame>
    </p:spTree>
    <p:extLst>
      <p:ext uri="{BB962C8B-B14F-4D97-AF65-F5344CB8AC3E}">
        <p14:creationId xmlns:p14="http://schemas.microsoft.com/office/powerpoint/2010/main" val="1984762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191082"/>
            <a:ext cx="8616462" cy="790695"/>
          </a:xfrm>
        </p:spPr>
        <p:txBody>
          <a:bodyPr/>
          <a:lstStyle/>
          <a:p>
            <a:r>
              <a:rPr lang="en-US" dirty="0"/>
              <a:t>ELs may also be classified under other student subgroup designations</a:t>
            </a:r>
            <a:endParaRPr lang="en-US" b="0" dirty="0"/>
          </a:p>
        </p:txBody>
      </p:sp>
      <p:sp>
        <p:nvSpPr>
          <p:cNvPr id="13" name="Slide Number Placeholder 3"/>
          <p:cNvSpPr txBox="1">
            <a:spLocks/>
          </p:cNvSpPr>
          <p:nvPr/>
        </p:nvSpPr>
        <p:spPr>
          <a:xfrm>
            <a:off x="6790267" y="62886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rgbClr val="FFFFFF"/>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a:ea typeface="+mn-ea"/>
              <a:cs typeface="Arial"/>
            </a:endParaRPr>
          </a:p>
        </p:txBody>
      </p:sp>
      <p:sp>
        <p:nvSpPr>
          <p:cNvPr id="3" name="Slide Number Placeholder 2"/>
          <p:cNvSpPr>
            <a:spLocks noGrp="1"/>
          </p:cNvSpPr>
          <p:nvPr>
            <p:ph type="sldNum" sz="quarter" idx="4"/>
          </p:nvPr>
        </p:nvSpPr>
        <p:spPr>
          <a:xfrm>
            <a:off x="8531352" y="6453317"/>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260272075"/>
              </p:ext>
            </p:extLst>
          </p:nvPr>
        </p:nvGraphicFramePr>
        <p:xfrm>
          <a:off x="263769" y="1072575"/>
          <a:ext cx="8639599" cy="4999134"/>
        </p:xfrm>
        <a:graphic>
          <a:graphicData uri="http://schemas.openxmlformats.org/drawingml/2006/table">
            <a:tbl>
              <a:tblPr firstRow="1" bandRow="1">
                <a:tableStyleId>{2D5ABB26-0587-4C30-8999-92F81FD0307C}</a:tableStyleId>
              </a:tblPr>
              <a:tblGrid>
                <a:gridCol w="1307592">
                  <a:extLst>
                    <a:ext uri="{9D8B030D-6E8A-4147-A177-3AD203B41FA5}">
                      <a16:colId xmlns:a16="http://schemas.microsoft.com/office/drawing/2014/main" val="2487450519"/>
                    </a:ext>
                  </a:extLst>
                </a:gridCol>
                <a:gridCol w="7332007">
                  <a:extLst>
                    <a:ext uri="{9D8B030D-6E8A-4147-A177-3AD203B41FA5}">
                      <a16:colId xmlns:a16="http://schemas.microsoft.com/office/drawing/2014/main" val="3663562813"/>
                    </a:ext>
                  </a:extLst>
                </a:gridCol>
              </a:tblGrid>
              <a:tr h="1188471">
                <a:tc>
                  <a:txBody>
                    <a:bodyPr/>
                    <a:lstStyle/>
                    <a:p>
                      <a:pPr algn="ctr"/>
                      <a:r>
                        <a:rPr lang="en-US" sz="1400" b="1" dirty="0">
                          <a:solidFill>
                            <a:schemeClr val="bg1"/>
                          </a:solidFill>
                        </a:rPr>
                        <a:t>Foster</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Children and youth are considered “foster youth” when they are: (1) A child or youth who is the subject of a petition filed under Welfare and Institutions Code (WIC) Section 300; (2) A child or youth who is the subject of a petition filed under WIC Section 602; and (3) A youth between ages 18 and 21 who is enrolled in high school, is a non-minor dependent under the placement responsibility of child welfare, probation, or a tribal organization participating in an agreement pursuant to WIC Section 10553.1, and is participating in a transitional living case plan. </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4239101"/>
                  </a:ext>
                </a:extLst>
              </a:tr>
              <a:tr h="858773">
                <a:tc>
                  <a:txBody>
                    <a:bodyPr/>
                    <a:lstStyle/>
                    <a:p>
                      <a:pPr algn="ctr"/>
                      <a:r>
                        <a:rPr lang="en-US" sz="1400" b="1" dirty="0">
                          <a:solidFill>
                            <a:schemeClr val="bg1"/>
                          </a:solidFill>
                        </a:rPr>
                        <a:t>Migrant</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A child is considered "migratory" if the parent or guardian is a migratory worker in the agricultural, dairy, lumber or fishing industries and whose family has moved during the past three years. A young adult may also qualify if he or she has moved on his own within the past three years to engage in qualifying work or sought to obtain qualifying work (with a history of qualifying moves). </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22268754"/>
                  </a:ext>
                </a:extLst>
              </a:tr>
              <a:tr h="1049611">
                <a:tc>
                  <a:txBody>
                    <a:bodyPr/>
                    <a:lstStyle/>
                    <a:p>
                      <a:pPr algn="ctr"/>
                      <a:r>
                        <a:rPr lang="en-US" sz="1400" b="1" dirty="0">
                          <a:solidFill>
                            <a:schemeClr val="bg1"/>
                          </a:solidFill>
                        </a:rPr>
                        <a:t>Homeless</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The McKinney-Vento Act defines homeless children and youths as individuals who lack a fixed, regular and adequate nighttime residence.</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63775388"/>
                  </a:ext>
                </a:extLst>
              </a:tr>
              <a:tr h="1005630">
                <a:tc>
                  <a:txBody>
                    <a:bodyPr/>
                    <a:lstStyle/>
                    <a:p>
                      <a:pPr algn="ctr"/>
                      <a:r>
                        <a:rPr lang="en-US" sz="1400" b="1" dirty="0">
                          <a:solidFill>
                            <a:schemeClr val="bg1"/>
                          </a:solidFill>
                        </a:rPr>
                        <a:t>Special</a:t>
                      </a:r>
                      <a:r>
                        <a:rPr lang="en-US" sz="1400" b="1" baseline="0" dirty="0">
                          <a:solidFill>
                            <a:schemeClr val="bg1"/>
                          </a:solidFill>
                        </a:rPr>
                        <a:t> Education</a:t>
                      </a:r>
                      <a:endParaRPr lang="en-US" sz="1400" b="1" dirty="0">
                        <a:solidFill>
                          <a:schemeClr val="bg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A student can be qualified with a disability if any of the following disability codes apply to them: Intellectual Disability (ID), Hard of hearing (HH), Deafness (DEAF)/Hearing impairment (HI), Speech or language impairment (SLI), Visual impairment (VI), Emotional disturbance (ED), Orthopedic impairment (OI), Other health impairment (OHI), Established medical disability (EMD), Specific learning disability (SLD), Deaf-blindness (DB), Multiple disabilities (MD), Autism (AUT) or Traumatic brain injury (TBI).</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3338154"/>
                  </a:ext>
                </a:extLst>
              </a:tr>
              <a:tr h="896439">
                <a:tc>
                  <a:txBody>
                    <a:bodyPr/>
                    <a:lstStyle/>
                    <a:p>
                      <a:pPr algn="ctr"/>
                      <a:r>
                        <a:rPr lang="en-US" sz="1400" b="1" dirty="0">
                          <a:solidFill>
                            <a:schemeClr val="bg1"/>
                          </a:solidFill>
                        </a:rPr>
                        <a:t>Socio-economically</a:t>
                      </a:r>
                      <a:r>
                        <a:rPr lang="en-US" sz="1400" b="1" baseline="0" dirty="0">
                          <a:solidFill>
                            <a:schemeClr val="bg1"/>
                          </a:solidFill>
                        </a:rPr>
                        <a:t> Disadvantaged</a:t>
                      </a:r>
                      <a:endParaRPr lang="en-US" sz="1400" b="1" dirty="0">
                        <a:solidFill>
                          <a:schemeClr val="bg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mn-lt"/>
                          <a:ea typeface="+mn-ea"/>
                          <a:cs typeface="+mn-cs"/>
                        </a:rPr>
                        <a:t>These students are economically disadvantaged—eligible for Free or Reduced-Price Meals (FRPM) under the National School Lunch Program (NSLP)—or have parents who did not graduate from high school. </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88138227"/>
                  </a:ext>
                </a:extLst>
              </a:tr>
            </a:tbl>
          </a:graphicData>
        </a:graphic>
      </p:graphicFrame>
      <p:sp>
        <p:nvSpPr>
          <p:cNvPr id="7" name="Rectangle 6">
            <a:extLst>
              <a:ext uri="{FF2B5EF4-FFF2-40B4-BE49-F238E27FC236}">
                <a16:creationId xmlns:a16="http://schemas.microsoft.com/office/drawing/2014/main" id="{5E5C4FE1-6AE4-4DFC-BDD0-3C5D5A83178E}"/>
              </a:ext>
            </a:extLst>
          </p:cNvPr>
          <p:cNvSpPr/>
          <p:nvPr/>
        </p:nvSpPr>
        <p:spPr>
          <a:xfrm>
            <a:off x="93726" y="6144293"/>
            <a:ext cx="8743950" cy="646331"/>
          </a:xfrm>
          <a:prstGeom prst="rect">
            <a:avLst/>
          </a:prstGeom>
          <a:solidFill>
            <a:schemeClr val="bg1"/>
          </a:solidFill>
        </p:spPr>
        <p:txBody>
          <a:bodyPr wrap="square">
            <a:spAutoFit/>
          </a:bodyPr>
          <a:lstStyle/>
          <a:p>
            <a:pPr lvl="0">
              <a:defRPr/>
            </a:pPr>
            <a:r>
              <a:rPr kumimoji="0" lang="en-US" sz="900" b="1" i="0" u="none" strike="noStrike" kern="1200" cap="none" spc="0" normalizeH="0" baseline="0" noProof="0" dirty="0">
                <a:ln>
                  <a:noFill/>
                </a:ln>
                <a:solidFill>
                  <a:srgbClr val="324B8B"/>
                </a:solidFill>
                <a:effectLst/>
                <a:uLnTx/>
                <a:uFillTx/>
                <a:latin typeface="Calibri"/>
                <a:ea typeface="+mn-ea"/>
                <a:cs typeface="+mn-cs"/>
              </a:rPr>
              <a:t>*</a:t>
            </a:r>
            <a:r>
              <a:rPr kumimoji="0" lang="en-US" sz="900" b="0" i="0" u="sng" strike="noStrike" kern="1200" cap="none" spc="0" normalizeH="0" baseline="0" noProof="0" dirty="0">
                <a:ln>
                  <a:noFill/>
                </a:ln>
                <a:solidFill>
                  <a:srgbClr val="B100FF"/>
                </a:solidFill>
                <a:effectLst/>
                <a:uLnTx/>
                <a:uFillTx/>
                <a:latin typeface="Calibri"/>
                <a:ea typeface="+mn-ea"/>
                <a:cs typeface="+mn-cs"/>
                <a:hlinkClick r:id="rId3"/>
              </a:rPr>
              <a:t>DataQuest</a:t>
            </a:r>
            <a:r>
              <a:rPr kumimoji="0" lang="en-US" sz="900" b="0" i="0" u="none" strike="noStrike" kern="1200" cap="none" spc="0" normalizeH="0" baseline="0" noProof="0" dirty="0">
                <a:ln>
                  <a:noFill/>
                </a:ln>
                <a:solidFill>
                  <a:srgbClr val="000000"/>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is the California Department of Education’s web-based data reporting system for publicly reporting information about California students, teachers and schools. </a:t>
            </a:r>
            <a:r>
              <a:rPr lang="en-US" sz="900" dirty="0">
                <a:solidFill>
                  <a:srgbClr val="56585C"/>
                </a:solidFill>
              </a:rPr>
              <a:t>Data on English Learners in </a:t>
            </a:r>
            <a:r>
              <a:rPr lang="en-US" sz="900" dirty="0" err="1">
                <a:solidFill>
                  <a:srgbClr val="56585C"/>
                </a:solidFill>
              </a:rPr>
              <a:t>DataQuest</a:t>
            </a:r>
            <a:r>
              <a:rPr lang="en-US" sz="900" dirty="0">
                <a:solidFill>
                  <a:srgbClr val="56585C"/>
                </a:solidFill>
              </a:rPr>
              <a:t> can be filtered by these five main subgroups</a:t>
            </a:r>
            <a:r>
              <a:rPr lang="en-US" sz="900" dirty="0">
                <a:solidFill>
                  <a:srgbClr val="56585C"/>
                </a:solidFill>
                <a:latin typeface="Calibri"/>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California Department of Education </a:t>
            </a:r>
            <a:r>
              <a:rPr kumimoji="0" lang="en-US" sz="900" b="0" i="0" u="none" strike="noStrike" kern="1200" cap="none" spc="0" normalizeH="0" baseline="0" noProof="0" dirty="0">
                <a:ln>
                  <a:noFill/>
                </a:ln>
                <a:solidFill>
                  <a:srgbClr val="56585C"/>
                </a:solidFill>
                <a:effectLst/>
                <a:uLnTx/>
                <a:uFillTx/>
                <a:latin typeface="Calibri"/>
                <a:ea typeface="+mn-ea"/>
                <a:cs typeface="+mn-cs"/>
              </a:rPr>
              <a:t>(2018);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5"/>
              </a:rPr>
              <a:t>California Department of Education </a:t>
            </a:r>
            <a:r>
              <a:rPr kumimoji="0" lang="en-US" sz="900" b="0" i="0" u="none" strike="noStrike" kern="1200" cap="none" spc="0" normalizeH="0" baseline="0" noProof="0" dirty="0">
                <a:ln>
                  <a:noFill/>
                </a:ln>
                <a:solidFill>
                  <a:srgbClr val="56585C"/>
                </a:solidFill>
                <a:effectLst/>
                <a:uLnTx/>
                <a:uFillTx/>
                <a:latin typeface="Calibri"/>
                <a:ea typeface="+mn-ea"/>
                <a:cs typeface="+mn-cs"/>
              </a:rPr>
              <a:t>(2018);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6"/>
              </a:rPr>
              <a:t>California Department of Education </a:t>
            </a:r>
            <a:r>
              <a:rPr kumimoji="0" lang="en-US" sz="900" b="0" i="0" u="none" strike="noStrike" kern="1200" cap="none" spc="0" normalizeH="0" baseline="0" noProof="0" dirty="0">
                <a:ln>
                  <a:noFill/>
                </a:ln>
                <a:solidFill>
                  <a:srgbClr val="56585C"/>
                </a:solidFill>
                <a:effectLst/>
                <a:uLnTx/>
                <a:uFillTx/>
                <a:latin typeface="Calibri"/>
                <a:ea typeface="+mn-ea"/>
                <a:cs typeface="+mn-cs"/>
              </a:rPr>
              <a:t>(2018);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7"/>
              </a:rPr>
              <a:t>California Department of Education </a:t>
            </a:r>
            <a:r>
              <a:rPr kumimoji="0" lang="en-US" sz="900" b="0" i="0" u="none" strike="noStrike" kern="1200" cap="none" spc="0" normalizeH="0" baseline="0" noProof="0" dirty="0">
                <a:ln>
                  <a:noFill/>
                </a:ln>
                <a:solidFill>
                  <a:srgbClr val="56585C"/>
                </a:solidFill>
                <a:effectLst/>
                <a:uLnTx/>
                <a:uFillTx/>
                <a:latin typeface="Calibri"/>
                <a:ea typeface="+mn-ea"/>
                <a:cs typeface="+mn-cs"/>
              </a:rPr>
              <a:t>(2018);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8"/>
              </a:rPr>
              <a:t>Educational Data Management Division, California Department of Education (2018).  </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a:p>
            <a:pPr lvl="0">
              <a:defRPr/>
            </a:pP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240215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191082"/>
            <a:ext cx="8616462" cy="790695"/>
          </a:xfrm>
        </p:spPr>
        <p:txBody>
          <a:bodyPr/>
          <a:lstStyle/>
          <a:p>
            <a:r>
              <a:rPr lang="en-US" dirty="0"/>
              <a:t>In addition, there are different types of instructional methods ELs in K12 may experience during a school day</a:t>
            </a:r>
            <a:endParaRPr lang="en-US" b="0" dirty="0"/>
          </a:p>
        </p:txBody>
      </p:sp>
      <p:sp>
        <p:nvSpPr>
          <p:cNvPr id="13" name="Slide Number Placeholder 3"/>
          <p:cNvSpPr txBox="1">
            <a:spLocks/>
          </p:cNvSpPr>
          <p:nvPr/>
        </p:nvSpPr>
        <p:spPr>
          <a:xfrm>
            <a:off x="6790267" y="62886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rgbClr val="FFFFFF"/>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a:ea typeface="+mn-ea"/>
              <a:cs typeface="Arial"/>
            </a:endParaRPr>
          </a:p>
        </p:txBody>
      </p:sp>
      <p:sp>
        <p:nvSpPr>
          <p:cNvPr id="3" name="Slide Number Placeholder 2"/>
          <p:cNvSpPr>
            <a:spLocks noGrp="1"/>
          </p:cNvSpPr>
          <p:nvPr>
            <p:ph type="sldNum" sz="quarter" idx="4"/>
          </p:nvPr>
        </p:nvSpPr>
        <p:spPr>
          <a:xfrm>
            <a:off x="8531352" y="6453317"/>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35" name="Rectangle 34"/>
          <p:cNvSpPr/>
          <p:nvPr/>
        </p:nvSpPr>
        <p:spPr>
          <a:xfrm>
            <a:off x="227095" y="6426844"/>
            <a:ext cx="8610581" cy="3338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California Department of Education (2018); Harris (2018); Santibañez and Umansky (2018); The Glossary of Education Reform (2019).</a:t>
            </a:r>
          </a:p>
        </p:txBody>
      </p:sp>
      <p:graphicFrame>
        <p:nvGraphicFramePr>
          <p:cNvPr id="5" name="Table 4"/>
          <p:cNvGraphicFramePr>
            <a:graphicFrameLocks noGrp="1"/>
          </p:cNvGraphicFramePr>
          <p:nvPr>
            <p:extLst>
              <p:ext uri="{D42A27DB-BD31-4B8C-83A1-F6EECF244321}">
                <p14:modId xmlns:p14="http://schemas.microsoft.com/office/powerpoint/2010/main" val="3365956609"/>
              </p:ext>
            </p:extLst>
          </p:nvPr>
        </p:nvGraphicFramePr>
        <p:xfrm>
          <a:off x="263769" y="1338369"/>
          <a:ext cx="8616462" cy="4727079"/>
        </p:xfrm>
        <a:graphic>
          <a:graphicData uri="http://schemas.openxmlformats.org/drawingml/2006/table">
            <a:tbl>
              <a:tblPr firstRow="1" bandRow="1">
                <a:tableStyleId>{2D5ABB26-0587-4C30-8999-92F81FD0307C}</a:tableStyleId>
              </a:tblPr>
              <a:tblGrid>
                <a:gridCol w="1303708">
                  <a:extLst>
                    <a:ext uri="{9D8B030D-6E8A-4147-A177-3AD203B41FA5}">
                      <a16:colId xmlns:a16="http://schemas.microsoft.com/office/drawing/2014/main" val="2487450519"/>
                    </a:ext>
                  </a:extLst>
                </a:gridCol>
                <a:gridCol w="7312754">
                  <a:extLst>
                    <a:ext uri="{9D8B030D-6E8A-4147-A177-3AD203B41FA5}">
                      <a16:colId xmlns:a16="http://schemas.microsoft.com/office/drawing/2014/main" val="3663562813"/>
                    </a:ext>
                  </a:extLst>
                </a:gridCol>
              </a:tblGrid>
              <a:tr h="1108061">
                <a:tc>
                  <a:txBody>
                    <a:bodyPr/>
                    <a:lstStyle/>
                    <a:p>
                      <a:pPr algn="ctr"/>
                      <a:r>
                        <a:rPr lang="en-US" sz="1400" b="1" dirty="0">
                          <a:solidFill>
                            <a:schemeClr val="bg1"/>
                          </a:solidFill>
                        </a:rPr>
                        <a:t>Designated Instruction</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ELs are provided with </a:t>
                      </a:r>
                      <a:r>
                        <a:rPr lang="en-US" sz="1400" dirty="0">
                          <a:solidFill>
                            <a:srgbClr val="56585C"/>
                          </a:solidFill>
                          <a:latin typeface="+mn-lt"/>
                        </a:rPr>
                        <a:t>explicit instruction in English language development for </a:t>
                      </a:r>
                      <a:r>
                        <a:rPr kumimoji="0" lang="en-US" sz="1400" b="0" i="0" u="none" strike="noStrike" kern="1200" cap="none" spc="0" normalizeH="0" baseline="0" noProof="0" dirty="0">
                          <a:ln>
                            <a:noFill/>
                          </a:ln>
                          <a:solidFill>
                            <a:srgbClr val="56585C"/>
                          </a:solidFill>
                          <a:effectLst/>
                          <a:uLnTx/>
                          <a:uFillTx/>
                          <a:latin typeface="+mn-lt"/>
                          <a:ea typeface="+mn-ea"/>
                          <a:cs typeface="+mn-cs"/>
                        </a:rPr>
                        <a:t>a set period of time each day.</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4239101"/>
                  </a:ext>
                </a:extLst>
              </a:tr>
              <a:tr h="1108061">
                <a:tc>
                  <a:txBody>
                    <a:bodyPr/>
                    <a:lstStyle/>
                    <a:p>
                      <a:pPr algn="ctr"/>
                      <a:r>
                        <a:rPr lang="en-US" sz="1400" b="1" dirty="0">
                          <a:solidFill>
                            <a:schemeClr val="bg1"/>
                          </a:solidFill>
                        </a:rPr>
                        <a:t>Integrated Instruction</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English language development instruction is embedded within content area instruction such as science, math and English language arts.</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22268754"/>
                  </a:ext>
                </a:extLst>
              </a:tr>
              <a:tr h="1354296">
                <a:tc>
                  <a:txBody>
                    <a:bodyPr/>
                    <a:lstStyle/>
                    <a:p>
                      <a:pPr algn="ctr"/>
                      <a:r>
                        <a:rPr lang="en-US" sz="1400" b="1" dirty="0">
                          <a:solidFill>
                            <a:schemeClr val="bg1"/>
                          </a:solidFill>
                        </a:rPr>
                        <a:t>Sheltered Instruction</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Programs in which ELs are “sheltered” together to learn English and academic content simultaneously, either within a regular school or in a separate academy or building. Teachers are specially trained in sheltered instructional techniques (which may require a distinct licensure). There are many different sheltered models and instructional variations.</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63775388"/>
                  </a:ext>
                </a:extLst>
              </a:tr>
              <a:tr h="1156661">
                <a:tc>
                  <a:txBody>
                    <a:bodyPr/>
                    <a:lstStyle/>
                    <a:p>
                      <a:pPr algn="ctr"/>
                      <a:r>
                        <a:rPr lang="en-US" sz="1400" b="1" dirty="0">
                          <a:solidFill>
                            <a:schemeClr val="bg1"/>
                          </a:solidFill>
                        </a:rPr>
                        <a:t>English Language Mainstream</a:t>
                      </a: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A classroom setting for ELs who have acquired reasonable fluency in English, as defined by the school district. In addition to English language development instruction, ELs continue to receive additional and appropriate educational services in order to recoup any academic deficits that may have been incurred in other areas of the core curriculum as a result of language barriers.</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3338154"/>
                  </a:ext>
                </a:extLst>
              </a:tr>
            </a:tbl>
          </a:graphicData>
        </a:graphic>
      </p:graphicFrame>
    </p:spTree>
    <p:extLst>
      <p:ext uri="{BB962C8B-B14F-4D97-AF65-F5344CB8AC3E}">
        <p14:creationId xmlns:p14="http://schemas.microsoft.com/office/powerpoint/2010/main" val="297075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 y="191082"/>
            <a:ext cx="8616462" cy="790695"/>
          </a:xfrm>
        </p:spPr>
        <p:txBody>
          <a:bodyPr/>
          <a:lstStyle/>
          <a:p>
            <a:r>
              <a:rPr lang="en-US" dirty="0"/>
              <a:t>And these instructional methods may be delivered in a variety of learning environments in the K12 education system</a:t>
            </a:r>
            <a:endParaRPr lang="en-US" b="0" dirty="0"/>
          </a:p>
        </p:txBody>
      </p:sp>
      <p:sp>
        <p:nvSpPr>
          <p:cNvPr id="13" name="Slide Number Placeholder 3"/>
          <p:cNvSpPr txBox="1">
            <a:spLocks/>
          </p:cNvSpPr>
          <p:nvPr/>
        </p:nvSpPr>
        <p:spPr>
          <a:xfrm>
            <a:off x="6790267" y="62886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b="0" i="0" kern="1200">
                <a:solidFill>
                  <a:srgbClr val="FFFFFF"/>
                </a:solidFill>
                <a:latin typeface="+mn-lt"/>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a:ea typeface="+mn-ea"/>
              <a:cs typeface="Arial"/>
            </a:endParaRPr>
          </a:p>
        </p:txBody>
      </p:sp>
      <p:sp>
        <p:nvSpPr>
          <p:cNvPr id="3" name="Slide Number Placeholder 2"/>
          <p:cNvSpPr>
            <a:spLocks noGrp="1"/>
          </p:cNvSpPr>
          <p:nvPr>
            <p:ph type="sldNum" sz="quarter" idx="4"/>
          </p:nvPr>
        </p:nvSpPr>
        <p:spPr>
          <a:xfrm>
            <a:off x="8531352" y="6453317"/>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35" name="Rectangle 34"/>
          <p:cNvSpPr/>
          <p:nvPr/>
        </p:nvSpPr>
        <p:spPr>
          <a:xfrm>
            <a:off x="227095" y="6484594"/>
            <a:ext cx="8610581" cy="3338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California Department of Education (2018); Harris (2018); Santibañez and Umansky (2018); The Glossary of Education Reform (2019).</a:t>
            </a:r>
          </a:p>
        </p:txBody>
      </p:sp>
      <p:graphicFrame>
        <p:nvGraphicFramePr>
          <p:cNvPr id="5" name="Table 4"/>
          <p:cNvGraphicFramePr>
            <a:graphicFrameLocks noGrp="1"/>
          </p:cNvGraphicFramePr>
          <p:nvPr>
            <p:extLst>
              <p:ext uri="{D42A27DB-BD31-4B8C-83A1-F6EECF244321}">
                <p14:modId xmlns:p14="http://schemas.microsoft.com/office/powerpoint/2010/main" val="3117708154"/>
              </p:ext>
            </p:extLst>
          </p:nvPr>
        </p:nvGraphicFramePr>
        <p:xfrm>
          <a:off x="263769" y="1338369"/>
          <a:ext cx="8616462" cy="4727079"/>
        </p:xfrm>
        <a:graphic>
          <a:graphicData uri="http://schemas.openxmlformats.org/drawingml/2006/table">
            <a:tbl>
              <a:tblPr firstRow="1" bandRow="1">
                <a:tableStyleId>{2D5ABB26-0587-4C30-8999-92F81FD0307C}</a:tableStyleId>
              </a:tblPr>
              <a:tblGrid>
                <a:gridCol w="1303708">
                  <a:extLst>
                    <a:ext uri="{9D8B030D-6E8A-4147-A177-3AD203B41FA5}">
                      <a16:colId xmlns:a16="http://schemas.microsoft.com/office/drawing/2014/main" val="2487450519"/>
                    </a:ext>
                  </a:extLst>
                </a:gridCol>
                <a:gridCol w="7312754">
                  <a:extLst>
                    <a:ext uri="{9D8B030D-6E8A-4147-A177-3AD203B41FA5}">
                      <a16:colId xmlns:a16="http://schemas.microsoft.com/office/drawing/2014/main" val="3663562813"/>
                    </a:ext>
                  </a:extLst>
                </a:gridCol>
              </a:tblGrid>
              <a:tr h="1108061">
                <a:tc>
                  <a:txBody>
                    <a:bodyPr/>
                    <a:lstStyle/>
                    <a:p>
                      <a:pPr algn="ctr"/>
                      <a:r>
                        <a:rPr lang="en-US" sz="1400" b="1" dirty="0">
                          <a:solidFill>
                            <a:schemeClr val="bg1"/>
                          </a:solidFill>
                        </a:rPr>
                        <a:t>Bilingual Program</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Programs that serve language minority students and provide some instruction in English and students' home language.</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4239101"/>
                  </a:ext>
                </a:extLst>
              </a:tr>
              <a:tr h="1108061">
                <a:tc>
                  <a:txBody>
                    <a:bodyPr/>
                    <a:lstStyle/>
                    <a:p>
                      <a:pPr algn="ctr"/>
                      <a:r>
                        <a:rPr lang="en-US" sz="1400" b="1" dirty="0">
                          <a:solidFill>
                            <a:schemeClr val="bg1"/>
                          </a:solidFill>
                        </a:rPr>
                        <a:t>Dual Immersion</a:t>
                      </a:r>
                      <a:r>
                        <a:rPr lang="en-US" sz="1400" b="1" baseline="0" dirty="0">
                          <a:solidFill>
                            <a:schemeClr val="bg1"/>
                          </a:solidFill>
                        </a:rPr>
                        <a:t> Program</a:t>
                      </a:r>
                      <a:endParaRPr lang="en-US" sz="1400" b="1" dirty="0">
                        <a:solidFill>
                          <a:schemeClr val="bg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Programs that provide instruction in English and a target language and serve English-only students and students who speak the target language.</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22268754"/>
                  </a:ext>
                </a:extLst>
              </a:tr>
              <a:tr h="1354296">
                <a:tc>
                  <a:txBody>
                    <a:bodyPr/>
                    <a:lstStyle/>
                    <a:p>
                      <a:pPr algn="ctr"/>
                      <a:r>
                        <a:rPr lang="en-US" sz="1400" b="1" dirty="0">
                          <a:solidFill>
                            <a:schemeClr val="bg1"/>
                          </a:solidFill>
                        </a:rPr>
                        <a:t>English</a:t>
                      </a:r>
                      <a:r>
                        <a:rPr lang="en-US" sz="1400" b="1" baseline="0" dirty="0">
                          <a:solidFill>
                            <a:schemeClr val="bg1"/>
                          </a:solidFill>
                        </a:rPr>
                        <a:t> Immersion Program</a:t>
                      </a:r>
                      <a:endParaRPr lang="en-US" sz="1400" b="1" dirty="0">
                        <a:solidFill>
                          <a:schemeClr val="bg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Programs that serve</a:t>
                      </a:r>
                      <a:r>
                        <a:rPr kumimoji="0" lang="en-US" sz="1400" b="0" i="0" u="none" strike="noStrike" kern="1200" cap="none" spc="0" normalizeH="0" noProof="0" dirty="0">
                          <a:ln>
                            <a:noFill/>
                          </a:ln>
                          <a:solidFill>
                            <a:srgbClr val="56585C"/>
                          </a:solidFill>
                          <a:effectLst/>
                          <a:uLnTx/>
                          <a:uFillTx/>
                          <a:latin typeface="+mn-lt"/>
                          <a:ea typeface="+mn-ea"/>
                          <a:cs typeface="+mn-cs"/>
                        </a:rPr>
                        <a:t> </a:t>
                      </a:r>
                      <a:r>
                        <a:rPr kumimoji="0" lang="en-US" sz="1400" b="0" i="0" u="none" strike="noStrike" kern="1200" cap="none" spc="0" normalizeH="0" baseline="0" noProof="0" dirty="0">
                          <a:ln>
                            <a:noFill/>
                          </a:ln>
                          <a:solidFill>
                            <a:srgbClr val="56585C"/>
                          </a:solidFill>
                          <a:effectLst/>
                          <a:uLnTx/>
                          <a:uFillTx/>
                          <a:latin typeface="+mn-lt"/>
                          <a:ea typeface="+mn-ea"/>
                          <a:cs typeface="+mn-cs"/>
                        </a:rPr>
                        <a:t>all students (ELs and non-ELs) providing instruction in English with modifications and supports to increase ELs' access to and comprehension of English.</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63775388"/>
                  </a:ext>
                </a:extLst>
              </a:tr>
              <a:tr h="1156661">
                <a:tc>
                  <a:txBody>
                    <a:bodyPr/>
                    <a:lstStyle/>
                    <a:p>
                      <a:pPr algn="ctr"/>
                      <a:r>
                        <a:rPr lang="en-US" sz="1400" b="1" dirty="0">
                          <a:solidFill>
                            <a:schemeClr val="bg1"/>
                          </a:solidFill>
                        </a:rPr>
                        <a:t>Alternate</a:t>
                      </a:r>
                      <a:r>
                        <a:rPr lang="en-US" sz="1400" b="1" baseline="0" dirty="0">
                          <a:solidFill>
                            <a:schemeClr val="bg1"/>
                          </a:solidFill>
                        </a:rPr>
                        <a:t> Program</a:t>
                      </a:r>
                      <a:endParaRPr lang="en-US" sz="1400" b="1" dirty="0">
                        <a:solidFill>
                          <a:schemeClr val="bg1"/>
                        </a:solidFill>
                      </a:endParaRPr>
                    </a:p>
                  </a:txBody>
                  <a:tcPr anchor="ctr">
                    <a:lnL w="12700" cap="flat" cmpd="sng" algn="ctr">
                      <a:solidFill>
                        <a:schemeClr val="tx2"/>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mn-lt"/>
                          <a:ea typeface="+mn-ea"/>
                          <a:cs typeface="+mn-cs"/>
                        </a:rPr>
                        <a:t>A language acquisition process in which ELs receive English language development instruction targeted to their English proficiency level. Academic subjects are taught in the primary language, as defined by the school district. Placement in an alternative program is triggered by the parents through a parental exception waiver.</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313338154"/>
                  </a:ext>
                </a:extLst>
              </a:tr>
            </a:tbl>
          </a:graphicData>
        </a:graphic>
      </p:graphicFrame>
    </p:spTree>
    <p:extLst>
      <p:ext uri="{BB962C8B-B14F-4D97-AF65-F5344CB8AC3E}">
        <p14:creationId xmlns:p14="http://schemas.microsoft.com/office/powerpoint/2010/main" val="228496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2337-7088-4C8F-B469-6787F9758FBB}"/>
              </a:ext>
            </a:extLst>
          </p:cNvPr>
          <p:cNvSpPr>
            <a:spLocks noGrp="1"/>
          </p:cNvSpPr>
          <p:nvPr>
            <p:ph type="title"/>
          </p:nvPr>
        </p:nvSpPr>
        <p:spPr/>
        <p:txBody>
          <a:bodyPr/>
          <a:lstStyle/>
          <a:p>
            <a:r>
              <a:rPr lang="en-US" dirty="0"/>
              <a:t>Table of contents</a:t>
            </a:r>
          </a:p>
        </p:txBody>
      </p:sp>
      <p:sp>
        <p:nvSpPr>
          <p:cNvPr id="4" name="Slide Number Placeholder 3">
            <a:extLst>
              <a:ext uri="{FF2B5EF4-FFF2-40B4-BE49-F238E27FC236}">
                <a16:creationId xmlns:a16="http://schemas.microsoft.com/office/drawing/2014/main" id="{A6B76C01-AB2A-4272-99AE-174FFA8DDE18}"/>
              </a:ext>
            </a:extLst>
          </p:cNvPr>
          <p:cNvSpPr>
            <a:spLocks noGrp="1"/>
          </p:cNvSpPr>
          <p:nvPr>
            <p:ph type="sldNum" sz="quarter" idx="4"/>
          </p:nvPr>
        </p:nvSpPr>
        <p:spPr/>
        <p:txBody>
          <a:bodyPr/>
          <a:lstStyle/>
          <a:p>
            <a:fld id="{F1A25517-7F86-4871-894F-626326501892}" type="slidenum">
              <a:rPr lang="en-US" smtClean="0"/>
              <a:t>2</a:t>
            </a:fld>
            <a:endParaRPr lang="en-US" dirty="0"/>
          </a:p>
        </p:txBody>
      </p:sp>
      <p:graphicFrame>
        <p:nvGraphicFramePr>
          <p:cNvPr id="5" name="Group 817">
            <a:extLst>
              <a:ext uri="{FF2B5EF4-FFF2-40B4-BE49-F238E27FC236}">
                <a16:creationId xmlns:a16="http://schemas.microsoft.com/office/drawing/2014/main" id="{79FF6931-786A-41AC-A542-D1BFD3F0E764}"/>
              </a:ext>
            </a:extLst>
          </p:cNvPr>
          <p:cNvGraphicFramePr>
            <a:graphicFrameLocks/>
          </p:cNvGraphicFramePr>
          <p:nvPr>
            <p:extLst>
              <p:ext uri="{D42A27DB-BD31-4B8C-83A1-F6EECF244321}">
                <p14:modId xmlns:p14="http://schemas.microsoft.com/office/powerpoint/2010/main" val="902357494"/>
              </p:ext>
            </p:extLst>
          </p:nvPr>
        </p:nvGraphicFramePr>
        <p:xfrm>
          <a:off x="259346" y="605017"/>
          <a:ext cx="8625309" cy="5743079"/>
        </p:xfrm>
        <a:graphic>
          <a:graphicData uri="http://schemas.openxmlformats.org/drawingml/2006/table">
            <a:tbl>
              <a:tblPr>
                <a:tableStyleId>{10A1B5D5-9B99-4C35-A422-299274C87663}</a:tableStyleId>
              </a:tblPr>
              <a:tblGrid>
                <a:gridCol w="416974">
                  <a:extLst>
                    <a:ext uri="{9D8B030D-6E8A-4147-A177-3AD203B41FA5}">
                      <a16:colId xmlns:a16="http://schemas.microsoft.com/office/drawing/2014/main" val="20000"/>
                    </a:ext>
                  </a:extLst>
                </a:gridCol>
                <a:gridCol w="7464056">
                  <a:extLst>
                    <a:ext uri="{9D8B030D-6E8A-4147-A177-3AD203B41FA5}">
                      <a16:colId xmlns:a16="http://schemas.microsoft.com/office/drawing/2014/main" val="20001"/>
                    </a:ext>
                  </a:extLst>
                </a:gridCol>
                <a:gridCol w="744279">
                  <a:extLst>
                    <a:ext uri="{9D8B030D-6E8A-4147-A177-3AD203B41FA5}">
                      <a16:colId xmlns:a16="http://schemas.microsoft.com/office/drawing/2014/main" val="2668511011"/>
                    </a:ext>
                  </a:extLst>
                </a:gridCol>
              </a:tblGrid>
              <a:tr h="414596">
                <a:tc grid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Section</a:t>
                      </a:r>
                    </a:p>
                  </a:txBody>
                  <a:tcP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Slide</a:t>
                      </a:r>
                    </a:p>
                  </a:txBody>
                  <a:tcPr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8830834"/>
                  </a:ext>
                </a:extLst>
              </a:tr>
              <a:tr h="41459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1</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Executive summary</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3" action="ppaction://hlinksldjump"/>
                        </a:rPr>
                        <a:t>3</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0627315"/>
                  </a:ext>
                </a:extLst>
              </a:tr>
              <a:tr h="41459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2</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u="none" strike="noStrike" cap="none" normalizeH="0" baseline="0" dirty="0">
                          <a:ln>
                            <a:noFill/>
                          </a:ln>
                          <a:solidFill>
                            <a:schemeClr val="tx1"/>
                          </a:solidFill>
                          <a:effectLst/>
                          <a:latin typeface="Calibri"/>
                          <a:cs typeface="Calibri"/>
                        </a:rPr>
                        <a:t>Background and methodology</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4" action="ppaction://hlinksldjump"/>
                        </a:rPr>
                        <a:t>9</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459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3</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Key terminology</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5" action="ppaction://hlinksldjump"/>
                        </a:rPr>
                        <a:t>14</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896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4</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rPr>
                        <a:t>Dual language learners/English learners in California today</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6" action="ppaction://hlinksldjump"/>
                        </a:rPr>
                        <a:t>20</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896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5</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000" dirty="0"/>
                        <a:t>English learners in the</a:t>
                      </a:r>
                      <a:r>
                        <a:rPr lang="en-US" sz="2000" baseline="0" dirty="0"/>
                        <a:t> </a:t>
                      </a:r>
                      <a:r>
                        <a:rPr lang="en-US" sz="2000" dirty="0"/>
                        <a:t>charter sector</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7" action="ppaction://hlinksldjump"/>
                        </a:rPr>
                        <a:t>37</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13529"/>
                  </a:ext>
                </a:extLst>
              </a:tr>
              <a:tr h="438969">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6</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t>State of the policy field for Dual language learners</a:t>
                      </a:r>
                      <a:r>
                        <a:rPr lang="en-US" sz="2000" baseline="0" dirty="0"/>
                        <a:t>/</a:t>
                      </a:r>
                      <a:r>
                        <a:rPr lang="en-US" sz="2000" dirty="0"/>
                        <a:t>English learners</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8" action="ppaction://hlinksldjump"/>
                        </a:rPr>
                        <a:t>51</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793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t>A. Early childhood education system</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cs typeface="Calibri"/>
                          <a:hlinkClick r:id="rId9" action="ppaction://hlinksldjump"/>
                        </a:rPr>
                        <a:t>56</a:t>
                      </a:r>
                      <a:endParaRPr kumimoji="0" lang="en-US" sz="18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793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1800" dirty="0"/>
                        <a:t>B. Kindergarten-12</a:t>
                      </a:r>
                      <a:r>
                        <a:rPr lang="en-US" sz="1800" baseline="30000" dirty="0"/>
                        <a:t>th</a:t>
                      </a:r>
                      <a:r>
                        <a:rPr lang="en-US" sz="1800" baseline="0" dirty="0"/>
                        <a:t> grade education system</a:t>
                      </a:r>
                      <a:endParaRPr lang="en-US" sz="1800" dirty="0"/>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cs typeface="Calibri"/>
                          <a:hlinkClick r:id="rId10" action="ppaction://hlinksldjump"/>
                        </a:rPr>
                        <a:t>72</a:t>
                      </a:r>
                      <a:endParaRPr kumimoji="0" lang="en-US" sz="18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459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7</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t>Opportunities to improve California policies and systems</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11" action="ppaction://hlinksldjump"/>
                        </a:rPr>
                        <a:t>86</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459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8</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t>Recommendations for philanthropy</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12" action="ppaction://hlinksldjump"/>
                        </a:rPr>
                        <a:t>98</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004465"/>
                  </a:ext>
                </a:extLst>
              </a:tr>
              <a:tr h="414596">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a:ln>
                            <a:noFill/>
                          </a:ln>
                          <a:solidFill>
                            <a:schemeClr val="tx1"/>
                          </a:solidFill>
                          <a:effectLst/>
                          <a:latin typeface="Calibri"/>
                          <a:cs typeface="Calibri"/>
                        </a:rPr>
                        <a:t>9</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Conclusion</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13" action="ppaction://hlinksldjump"/>
                        </a:rPr>
                        <a:t>111</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9937188"/>
                  </a:ext>
                </a:extLst>
              </a:tr>
              <a:tr h="37692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Appendix A:</a:t>
                      </a:r>
                      <a:r>
                        <a:rPr lang="en-US" sz="2000" baseline="0" dirty="0"/>
                        <a:t> </a:t>
                      </a:r>
                      <a:r>
                        <a:rPr lang="en-US" sz="2000" dirty="0"/>
                        <a:t>Profiles of key state policies</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14" action="ppaction://hlinksldjump"/>
                        </a:rPr>
                        <a:t>114</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925130"/>
                  </a:ext>
                </a:extLst>
              </a:tr>
              <a:tr h="376924">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000" b="1"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Appendix B:</a:t>
                      </a:r>
                      <a:r>
                        <a:rPr lang="en-US" sz="2000" baseline="0" dirty="0"/>
                        <a:t> </a:t>
                      </a:r>
                      <a:r>
                        <a:rPr lang="en-US" sz="2000" dirty="0"/>
                        <a:t>Research sources</a:t>
                      </a: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tx1"/>
                          </a:solidFill>
                          <a:effectLst/>
                          <a:latin typeface="Calibri"/>
                          <a:cs typeface="Calibri"/>
                          <a:hlinkClick r:id="rId15" action="ppaction://hlinksldjump"/>
                        </a:rPr>
                        <a:t>130</a:t>
                      </a:r>
                      <a:endParaRPr kumimoji="0" lang="en-US" sz="2000" b="0" i="0" u="none" strike="noStrike" cap="none" normalizeH="0" baseline="0" dirty="0">
                        <a:ln>
                          <a:noFill/>
                        </a:ln>
                        <a:solidFill>
                          <a:schemeClr val="tx1"/>
                        </a:solidFill>
                        <a:effectLst/>
                        <a:latin typeface="Calibri"/>
                        <a:cs typeface="Calibri"/>
                      </a:endParaRPr>
                    </a:p>
                  </a:txBody>
                  <a:tcPr horzOverflow="overflow">
                    <a:lnL w="12700" cmpd="sng">
                      <a:noFill/>
                    </a:lnL>
                    <a:lnR w="12700" cap="flat" cmpd="sng" algn="ctr">
                      <a:noFill/>
                      <a:prstDash val="solid"/>
                      <a:round/>
                      <a:headEnd type="none" w="med" len="med"/>
                      <a:tailEnd type="none" w="med" len="med"/>
                    </a:lnR>
                    <a:lnT w="9525" cap="flat" cmpd="sng" algn="ctr">
                      <a:solidFill>
                        <a:srgbClr val="E7982E"/>
                      </a:solidFill>
                      <a:prstDash val="dot"/>
                      <a:round/>
                      <a:headEnd type="none" w="med" len="med"/>
                      <a:tailEnd type="none" w="med" len="med"/>
                    </a:lnT>
                    <a:lnB w="9525" cap="flat" cmpd="sng" algn="ctr">
                      <a:solidFill>
                        <a:srgbClr val="E7982E"/>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521585"/>
                  </a:ext>
                </a:extLst>
              </a:tr>
            </a:tbl>
          </a:graphicData>
        </a:graphic>
      </p:graphicFrame>
    </p:spTree>
    <p:extLst>
      <p:ext uri="{BB962C8B-B14F-4D97-AF65-F5344CB8AC3E}">
        <p14:creationId xmlns:p14="http://schemas.microsoft.com/office/powerpoint/2010/main" val="210762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a:xfrm>
            <a:off x="2211295" y="2800349"/>
            <a:ext cx="6557319" cy="1348139"/>
          </a:xfrm>
        </p:spPr>
        <p:txBody>
          <a:bodyPr/>
          <a:lstStyle/>
          <a:p>
            <a:r>
              <a:rPr lang="en-US" dirty="0"/>
              <a:t>Dual language learners/English learners in California today</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4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688781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6"/>
            <a:ext cx="8724535" cy="1410415"/>
          </a:xfrm>
        </p:spPr>
        <p:txBody>
          <a:bodyPr/>
          <a:lstStyle/>
          <a:p>
            <a:r>
              <a:rPr lang="en-US" dirty="0"/>
              <a:t>With the 5</a:t>
            </a:r>
            <a:r>
              <a:rPr lang="en-US" baseline="30000" dirty="0"/>
              <a:t>th</a:t>
            </a:r>
            <a:r>
              <a:rPr lang="en-US" dirty="0"/>
              <a:t> largest economy in the world—and millions of DLLs/ELs in school—California has the opportunity to pave the way toward a new, multilingual economy</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5" name="Rectangular Callout 4"/>
          <p:cNvSpPr/>
          <p:nvPr/>
        </p:nvSpPr>
        <p:spPr>
          <a:xfrm>
            <a:off x="495123" y="3540642"/>
            <a:ext cx="3683472" cy="2477528"/>
          </a:xfrm>
          <a:prstGeom prst="wedgeRectCallout">
            <a:avLst>
              <a:gd name="adj1" fmla="val 36110"/>
              <a:gd name="adj2" fmla="val 62500"/>
            </a:avLst>
          </a:prstGeom>
          <a:solidFill>
            <a:schemeClr val="bg1">
              <a:lumMod val="95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56585C"/>
                </a:solidFill>
                <a:effectLst/>
                <a:uLnTx/>
                <a:uFillTx/>
                <a:latin typeface="Calibri"/>
                <a:ea typeface="+mn-ea"/>
                <a:cs typeface="+mn-cs"/>
              </a:rPr>
              <a:t>“We can be the leader in the nation. California has an amazing economy. </a:t>
            </a:r>
            <a:r>
              <a:rPr kumimoji="0" lang="en-US" sz="1600" b="1" i="0" u="none" strike="noStrike" kern="1200" cap="none" spc="0" normalizeH="0" baseline="0" noProof="0" dirty="0">
                <a:ln>
                  <a:noFill/>
                </a:ln>
                <a:solidFill>
                  <a:schemeClr val="tx2"/>
                </a:solidFill>
                <a:effectLst/>
                <a:uLnTx/>
                <a:uFillTx/>
                <a:latin typeface="Calibri"/>
                <a:ea typeface="+mn-ea"/>
                <a:cs typeface="+mn-cs"/>
              </a:rPr>
              <a:t>We can lead the next era of a truly multilingual economy</a:t>
            </a:r>
            <a:r>
              <a:rPr kumimoji="0" lang="en-US" sz="1600" i="0" u="none" strike="noStrike" kern="1200" cap="none" spc="0" normalizeH="0" baseline="0" noProof="0" dirty="0">
                <a:ln>
                  <a:noFill/>
                </a:ln>
                <a:solidFill>
                  <a:srgbClr val="56585C"/>
                </a:solidFill>
                <a:effectLst/>
                <a:uLnTx/>
                <a:uFillTx/>
                <a:latin typeface="Calibri"/>
                <a:ea typeface="+mn-ea"/>
                <a:cs typeface="+mn-cs"/>
              </a:rPr>
              <a:t> that has a lot of people that are skilled and able to use more than one language. </a:t>
            </a:r>
            <a:r>
              <a:rPr kumimoji="0" lang="en-US" sz="1600" b="1" i="0" u="none" strike="noStrike" kern="1200" cap="none" spc="0" normalizeH="0" baseline="0" noProof="0" dirty="0">
                <a:ln>
                  <a:noFill/>
                </a:ln>
                <a:solidFill>
                  <a:schemeClr val="tx2"/>
                </a:solidFill>
                <a:effectLst/>
                <a:uLnTx/>
                <a:uFillTx/>
                <a:latin typeface="Calibri"/>
                <a:ea typeface="+mn-ea"/>
                <a:cs typeface="+mn-cs"/>
              </a:rPr>
              <a:t>We have to seize this and take advantage of the opportunity</a:t>
            </a:r>
            <a:r>
              <a:rPr kumimoji="0" lang="en-US" sz="1600" i="0" u="none" strike="noStrike" kern="1200" cap="none" spc="0" normalizeH="0" baseline="0" noProof="0" dirty="0">
                <a:ln>
                  <a:noFill/>
                </a:ln>
                <a:solidFill>
                  <a:srgbClr val="56585C"/>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56585C"/>
                </a:solidFill>
                <a:effectLst/>
                <a:uLnTx/>
                <a:uFillTx/>
                <a:latin typeface="Calibri"/>
                <a:ea typeface="+mn-ea"/>
                <a:cs typeface="+mn-cs"/>
              </a:rPr>
              <a:t> –Researcher </a:t>
            </a:r>
          </a:p>
        </p:txBody>
      </p:sp>
      <p:sp>
        <p:nvSpPr>
          <p:cNvPr id="7" name="Rectangular Callout 6"/>
          <p:cNvSpPr/>
          <p:nvPr/>
        </p:nvSpPr>
        <p:spPr>
          <a:xfrm>
            <a:off x="495123" y="1603067"/>
            <a:ext cx="3683472" cy="1516327"/>
          </a:xfrm>
          <a:prstGeom prst="wedgeRectCallout">
            <a:avLst>
              <a:gd name="adj1" fmla="val -33726"/>
              <a:gd name="adj2" fmla="val 61662"/>
            </a:avLst>
          </a:prstGeom>
          <a:solidFill>
            <a:schemeClr val="bg1">
              <a:lumMod val="95000"/>
            </a:schemeClr>
          </a:solidFill>
          <a:ln>
            <a:solidFill>
              <a:schemeClr val="accent2"/>
            </a:solidFill>
          </a:ln>
        </p:spPr>
        <p:style>
          <a:lnRef idx="2">
            <a:schemeClr val="accent3"/>
          </a:lnRef>
          <a:fillRef idx="1">
            <a:schemeClr val="lt1"/>
          </a:fillRef>
          <a:effectRef idx="0">
            <a:schemeClr val="accent3"/>
          </a:effectRef>
          <a:fontRef idx="minor">
            <a:schemeClr val="dk1"/>
          </a:fontRef>
        </p:style>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56585C"/>
                </a:solidFill>
                <a:effectLst/>
                <a:uLnTx/>
                <a:uFillTx/>
                <a:latin typeface="Calibri"/>
                <a:cs typeface="+mn-cs"/>
              </a:rPr>
              <a:t>“</a:t>
            </a:r>
            <a:r>
              <a:rPr kumimoji="0" lang="en-US" sz="1600" i="0" u="none" strike="noStrike" kern="1200" cap="none" spc="0" normalizeH="0" baseline="0" noProof="0" dirty="0">
                <a:ln>
                  <a:noFill/>
                </a:ln>
                <a:solidFill>
                  <a:srgbClr val="56585C"/>
                </a:solidFill>
                <a:effectLst/>
                <a:uLnTx/>
                <a:uFillTx/>
                <a:latin typeface="Calibri" panose="020F0502020204030204" pitchFamily="34" charset="0"/>
                <a:ea typeface="Times New Roman" panose="02020603050405020304" pitchFamily="18" charset="0"/>
                <a:cs typeface="+mn-cs"/>
              </a:rPr>
              <a:t>We are </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Times New Roman" panose="02020603050405020304" pitchFamily="18" charset="0"/>
                <a:cs typeface="+mn-cs"/>
              </a:rPr>
              <a:t>5</a:t>
            </a:r>
            <a:r>
              <a:rPr kumimoji="0" lang="en-US" sz="1600" b="1" i="0" u="none" strike="noStrike" kern="1200" cap="none" spc="0" normalizeH="0" baseline="30000" noProof="0" dirty="0">
                <a:ln>
                  <a:noFill/>
                </a:ln>
                <a:solidFill>
                  <a:schemeClr val="tx2"/>
                </a:solidFill>
                <a:effectLst/>
                <a:uLnTx/>
                <a:uFillTx/>
                <a:latin typeface="Calibri" panose="020F0502020204030204" pitchFamily="34" charset="0"/>
                <a:ea typeface="Times New Roman" panose="02020603050405020304" pitchFamily="18" charset="0"/>
                <a:cs typeface="+mn-cs"/>
              </a:rPr>
              <a:t>th</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Times New Roman" panose="02020603050405020304" pitchFamily="18" charset="0"/>
                <a:cs typeface="+mn-cs"/>
              </a:rPr>
              <a:t> largest economy in the world</a:t>
            </a:r>
            <a:r>
              <a:rPr kumimoji="0" lang="en-US" sz="1600" i="0" u="none" strike="noStrike" kern="1200" cap="none" spc="0" normalizeH="0" baseline="0" noProof="0" dirty="0">
                <a:ln>
                  <a:noFill/>
                </a:ln>
                <a:solidFill>
                  <a:srgbClr val="56585C"/>
                </a:solidFill>
                <a:effectLst/>
                <a:uLnTx/>
                <a:uFillTx/>
                <a:latin typeface="Calibri" panose="020F0502020204030204" pitchFamily="34" charset="0"/>
                <a:ea typeface="Times New Roman" panose="02020603050405020304" pitchFamily="18" charset="0"/>
                <a:cs typeface="+mn-cs"/>
              </a:rPr>
              <a:t> and the majority of other countries do not know more than one language. </a:t>
            </a:r>
            <a:r>
              <a:rPr kumimoji="0" lang="en-US" sz="1600" b="1" i="0" u="none" strike="noStrike" kern="1200" cap="none" spc="0" normalizeH="0" baseline="0" noProof="0" dirty="0">
                <a:ln>
                  <a:noFill/>
                </a:ln>
                <a:solidFill>
                  <a:schemeClr val="tx2"/>
                </a:solidFill>
                <a:effectLst/>
                <a:uLnTx/>
                <a:uFillTx/>
                <a:latin typeface="Calibri" panose="020F0502020204030204" pitchFamily="34" charset="0"/>
                <a:ea typeface="Times New Roman" panose="02020603050405020304" pitchFamily="18" charset="0"/>
                <a:cs typeface="+mn-cs"/>
              </a:rPr>
              <a:t>We need to capitalize on this</a:t>
            </a:r>
            <a:r>
              <a:rPr kumimoji="0" lang="en-US" sz="1600" i="0" u="none" strike="noStrike" kern="1200" cap="none" spc="0" normalizeH="0" baseline="0" noProof="0" dirty="0">
                <a:ln>
                  <a:noFill/>
                </a:ln>
                <a:solidFill>
                  <a:srgbClr val="56585C"/>
                </a:solidFill>
                <a:effectLst/>
                <a:uLnTx/>
                <a:uFillTx/>
                <a:latin typeface="Calibri" panose="020F0502020204030204" pitchFamily="34" charset="0"/>
                <a:ea typeface="Times New Roman" panose="020206030504050203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56585C"/>
                </a:solidFill>
                <a:effectLst/>
                <a:uLnTx/>
                <a:uFillTx/>
                <a:latin typeface="Calibri" panose="020F0502020204030204" pitchFamily="34" charset="0"/>
                <a:ea typeface="Times New Roman" panose="02020603050405020304" pitchFamily="18" charset="0"/>
                <a:cs typeface="+mn-cs"/>
              </a:rPr>
              <a:t> –Policy Leader</a:t>
            </a:r>
            <a:endParaRPr kumimoji="0" lang="en-US" sz="1600" i="0" u="none" strike="noStrike" kern="1200" cap="none" spc="0" normalizeH="0" baseline="0" noProof="0" dirty="0">
              <a:ln>
                <a:noFill/>
              </a:ln>
              <a:solidFill>
                <a:srgbClr val="56585C"/>
              </a:solidFill>
              <a:effectLst/>
              <a:uLnTx/>
              <a:uFillTx/>
              <a:latin typeface="Calibri"/>
              <a:cs typeface="+mn-cs"/>
            </a:endParaRPr>
          </a:p>
        </p:txBody>
      </p:sp>
      <p:sp>
        <p:nvSpPr>
          <p:cNvPr id="3" name="Rectangle 2"/>
          <p:cNvSpPr/>
          <p:nvPr/>
        </p:nvSpPr>
        <p:spPr>
          <a:xfrm>
            <a:off x="3133725" y="6578844"/>
            <a:ext cx="5703951" cy="2791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rPr>
              <a:t>Early Edge California (2018); Ejel (2018); </a:t>
            </a:r>
            <a:r>
              <a:rPr lang="en-US" sz="900" dirty="0">
                <a:solidFill>
                  <a:srgbClr val="56585C"/>
                </a:solidFill>
                <a:hlinkClick r:id="rId3"/>
              </a:rPr>
              <a:t>New American Economy </a:t>
            </a:r>
            <a:r>
              <a:rPr lang="en-US" sz="900" dirty="0">
                <a:solidFill>
                  <a:srgbClr val="56585C"/>
                </a:solidFill>
              </a:rPr>
              <a:t>(2017); Santibañez </a:t>
            </a:r>
            <a:r>
              <a:rPr kumimoji="0" lang="en-US" sz="900" b="0" i="0" u="none" strike="noStrike" kern="1200" cap="none" spc="0" normalizeH="0" baseline="0" noProof="0" dirty="0">
                <a:ln>
                  <a:noFill/>
                </a:ln>
                <a:solidFill>
                  <a:srgbClr val="56585C"/>
                </a:solidFill>
                <a:effectLst/>
                <a:uLnTx/>
                <a:uFillTx/>
                <a:latin typeface="Calibri"/>
                <a:ea typeface="+mn-ea"/>
                <a:cs typeface="+mn-cs"/>
              </a:rPr>
              <a:t>and Umansky (2018). </a:t>
            </a:r>
          </a:p>
        </p:txBody>
      </p:sp>
      <p:sp>
        <p:nvSpPr>
          <p:cNvPr id="8" name="Rectangle 7"/>
          <p:cNvSpPr/>
          <p:nvPr/>
        </p:nvSpPr>
        <p:spPr>
          <a:xfrm>
            <a:off x="4622057" y="5326403"/>
            <a:ext cx="4026820" cy="1015663"/>
          </a:xfrm>
          <a:prstGeom prst="rect">
            <a:avLst/>
          </a:prstGeom>
          <a:solidFill>
            <a:schemeClr val="bg1">
              <a:lumMod val="95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w Cen MT" pitchFamily="34" charset="0"/>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children enter California K12 education system as </a:t>
            </a:r>
            <a:r>
              <a:rPr kumimoji="0" lang="en-US" sz="1400" b="1" i="0" u="none" strike="noStrike" kern="1200" cap="none" spc="0" normalizeH="0" baseline="0" noProof="0" dirty="0">
                <a:ln>
                  <a:noFill/>
                </a:ln>
                <a:solidFill>
                  <a:schemeClr val="tx2"/>
                </a:solidFill>
                <a:effectLst/>
                <a:uLnTx/>
                <a:uFillTx/>
                <a:latin typeface="Calibri"/>
                <a:ea typeface="+mn-ea"/>
                <a:cs typeface="+mn-cs"/>
              </a:rPr>
              <a:t>English learners</a:t>
            </a:r>
          </a:p>
        </p:txBody>
      </p:sp>
      <p:sp>
        <p:nvSpPr>
          <p:cNvPr id="10" name="Rectangle 9"/>
          <p:cNvSpPr/>
          <p:nvPr/>
        </p:nvSpPr>
        <p:spPr>
          <a:xfrm>
            <a:off x="4622057" y="1601976"/>
            <a:ext cx="4026820" cy="1015663"/>
          </a:xfrm>
          <a:prstGeom prst="rect">
            <a:avLst/>
          </a:prstGeom>
          <a:solidFill>
            <a:schemeClr val="bg1">
              <a:lumMod val="95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w Cen MT" pitchFamily="34" charset="0"/>
                <a:ea typeface="+mn-ea"/>
                <a:cs typeface="+mn-cs"/>
              </a:rPr>
              <a:t>$2.74 trillion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California’s Gross State Product in 2017, ranking it as the </a:t>
            </a:r>
            <a:r>
              <a:rPr kumimoji="0" lang="en-US" sz="1400" b="1" i="0" u="none" strike="noStrike" kern="1200" cap="none" spc="0" normalizeH="0" baseline="0" noProof="0" dirty="0">
                <a:ln>
                  <a:noFill/>
                </a:ln>
                <a:solidFill>
                  <a:schemeClr val="tx2"/>
                </a:solidFill>
                <a:effectLst/>
                <a:uLnTx/>
                <a:uFillTx/>
                <a:latin typeface="Calibri"/>
                <a:ea typeface="+mn-ea"/>
                <a:cs typeface="+mn-cs"/>
              </a:rPr>
              <a:t>5</a:t>
            </a:r>
            <a:r>
              <a:rPr kumimoji="0" lang="en-US" sz="1400" b="1" i="0" u="none" strike="noStrike" kern="1200" cap="none" spc="0" normalizeH="0" baseline="30000" noProof="0" dirty="0">
                <a:ln>
                  <a:noFill/>
                </a:ln>
                <a:solidFill>
                  <a:schemeClr val="tx2"/>
                </a:solidFill>
                <a:effectLst/>
                <a:uLnTx/>
                <a:uFillTx/>
                <a:latin typeface="Calibri"/>
                <a:ea typeface="+mn-ea"/>
                <a:cs typeface="+mn-cs"/>
              </a:rPr>
              <a:t>th</a:t>
            </a:r>
            <a:r>
              <a:rPr kumimoji="0" lang="en-US" sz="1400" b="1" i="0" u="none" strike="noStrike" kern="1200" cap="none" spc="0" normalizeH="0" baseline="0" noProof="0" dirty="0">
                <a:ln>
                  <a:noFill/>
                </a:ln>
                <a:solidFill>
                  <a:schemeClr val="tx2"/>
                </a:solidFill>
                <a:effectLst/>
                <a:uLnTx/>
                <a:uFillTx/>
                <a:latin typeface="Calibri"/>
                <a:ea typeface="+mn-ea"/>
                <a:cs typeface="+mn-cs"/>
              </a:rPr>
              <a:t> largest economy in the world</a:t>
            </a:r>
          </a:p>
        </p:txBody>
      </p:sp>
      <p:sp>
        <p:nvSpPr>
          <p:cNvPr id="16" name="Rectangle 15"/>
          <p:cNvSpPr/>
          <p:nvPr/>
        </p:nvSpPr>
        <p:spPr>
          <a:xfrm>
            <a:off x="4622057" y="3941298"/>
            <a:ext cx="4026820" cy="1231106"/>
          </a:xfrm>
          <a:prstGeom prst="rect">
            <a:avLst/>
          </a:prstGeom>
          <a:solidFill>
            <a:schemeClr val="bg1">
              <a:lumMod val="95000"/>
            </a:schemeClr>
          </a:solidFill>
        </p:spPr>
        <p:txBody>
          <a:bodyPr wrap="square" anchor="ctr">
            <a:spAutoFit/>
          </a:bodyPr>
          <a:lstStyle/>
          <a:p>
            <a:pPr lvl="0" algn="ctr">
              <a:defRPr/>
            </a:pPr>
            <a:r>
              <a:rPr lang="en-US" altLang="en-US" sz="3200" b="1" dirty="0">
                <a:solidFill>
                  <a:schemeClr val="tx2"/>
                </a:solidFill>
                <a:latin typeface="Tw Cen MT" pitchFamily="34" charset="0"/>
              </a:rPr>
              <a:t>1,785,000</a:t>
            </a:r>
          </a:p>
          <a:p>
            <a:pPr lvl="0" algn="ctr">
              <a:defRPr/>
            </a:pPr>
            <a:r>
              <a:rPr kumimoji="0" lang="en-US" sz="1400" b="1" i="0" u="none" strike="noStrike" kern="1200" cap="none" spc="0" normalizeH="0" baseline="0" noProof="0" dirty="0">
                <a:ln>
                  <a:noFill/>
                </a:ln>
                <a:solidFill>
                  <a:schemeClr val="tx2"/>
                </a:solidFill>
                <a:effectLst/>
                <a:uLnTx/>
                <a:uFillTx/>
                <a:latin typeface="Calibri"/>
                <a:ea typeface="+mn-ea"/>
                <a:cs typeface="+mn-cs"/>
              </a:rPr>
              <a:t>Dual language learners</a:t>
            </a:r>
            <a:r>
              <a:rPr kumimoji="0" lang="en-US" sz="1400" b="1" i="0" u="none" strike="noStrike" kern="1200" cap="none" spc="0" normalizeH="0" noProof="0" dirty="0">
                <a:ln>
                  <a:noFill/>
                </a:ln>
                <a:solidFill>
                  <a:schemeClr val="tx2"/>
                </a:solidFill>
                <a:effectLst/>
                <a:uLnTx/>
                <a:uFillTx/>
                <a:latin typeface="Calibri"/>
                <a:ea typeface="+mn-ea"/>
                <a:cs typeface="+mn-cs"/>
              </a:rPr>
              <a:t> </a:t>
            </a:r>
            <a:r>
              <a:rPr kumimoji="0" lang="en-US" sz="1400" i="0" u="none" strike="noStrike" kern="1200" cap="none" spc="0" normalizeH="0" noProof="0" dirty="0">
                <a:ln>
                  <a:noFill/>
                </a:ln>
                <a:effectLst/>
                <a:uLnTx/>
                <a:uFillTx/>
                <a:latin typeface="Calibri"/>
                <a:ea typeface="+mn-ea"/>
                <a:cs typeface="+mn-cs"/>
              </a:rPr>
              <a:t>in California’s </a:t>
            </a:r>
            <a:r>
              <a:rPr kumimoji="0" lang="en-US" sz="1400" b="0" i="0" u="none" strike="noStrike" kern="1200" cap="none" spc="0" normalizeH="0" noProof="0" dirty="0">
                <a:ln>
                  <a:noFill/>
                </a:ln>
                <a:solidFill>
                  <a:srgbClr val="56585C"/>
                </a:solidFill>
                <a:effectLst/>
                <a:uLnTx/>
                <a:uFillTx/>
                <a:latin typeface="Calibri"/>
                <a:ea typeface="+mn-ea"/>
                <a:cs typeface="+mn-cs"/>
              </a:rPr>
              <a:t>early childhood education system, a number</a:t>
            </a:r>
            <a:r>
              <a:rPr kumimoji="0" lang="en-US" sz="1400" b="0" i="0" u="none" strike="noStrike" kern="1200" cap="none" spc="0" normalizeH="0" noProof="0" dirty="0">
                <a:ln>
                  <a:noFill/>
                </a:ln>
                <a:solidFill>
                  <a:schemeClr val="tx2"/>
                </a:solidFill>
                <a:effectLst/>
                <a:uLnTx/>
                <a:uFillTx/>
                <a:latin typeface="Calibri"/>
                <a:ea typeface="+mn-ea"/>
                <a:cs typeface="+mn-cs"/>
              </a:rPr>
              <a:t> </a:t>
            </a:r>
            <a:r>
              <a:rPr kumimoji="0" lang="en-US" sz="1400" b="1" i="0" u="none" strike="noStrike" kern="1200" cap="none" spc="0" normalizeH="0" noProof="0" dirty="0">
                <a:ln>
                  <a:noFill/>
                </a:ln>
                <a:solidFill>
                  <a:schemeClr val="tx2"/>
                </a:solidFill>
                <a:effectLst/>
                <a:uLnTx/>
                <a:uFillTx/>
                <a:latin typeface="Calibri"/>
                <a:ea typeface="+mn-ea"/>
                <a:cs typeface="+mn-cs"/>
              </a:rPr>
              <a:t>higher than any other state</a:t>
            </a:r>
            <a:endParaRPr kumimoji="0" lang="en-US" sz="1400" b="1" i="0" u="none" strike="noStrike" kern="1200" cap="none" spc="0" normalizeH="0" baseline="0" noProof="0" dirty="0">
              <a:ln>
                <a:noFill/>
              </a:ln>
              <a:solidFill>
                <a:schemeClr val="tx2"/>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1B7B4A3C-90EA-415E-A7E2-537BA71451C4}"/>
              </a:ext>
            </a:extLst>
          </p:cNvPr>
          <p:cNvSpPr/>
          <p:nvPr/>
        </p:nvSpPr>
        <p:spPr>
          <a:xfrm>
            <a:off x="4622057" y="2771637"/>
            <a:ext cx="4026820" cy="1015663"/>
          </a:xfrm>
          <a:prstGeom prst="rect">
            <a:avLst/>
          </a:prstGeom>
          <a:solidFill>
            <a:schemeClr val="bg1">
              <a:lumMod val="95000"/>
            </a:schemeClr>
          </a:solidFill>
        </p:spPr>
        <p:txBody>
          <a:bodyPr wrap="square" anchor="ctr">
            <a:spAutoFit/>
          </a:bodyPr>
          <a:lstStyle/>
          <a:p>
            <a:pPr lvl="0" algn="ctr">
              <a:defRPr/>
            </a:pPr>
            <a:r>
              <a:rPr lang="en-US" altLang="en-US" sz="3200" b="1" dirty="0">
                <a:solidFill>
                  <a:schemeClr val="tx2"/>
                </a:solidFill>
                <a:latin typeface="Tw Cen MT" pitchFamily="34" charset="0"/>
              </a:rPr>
              <a:t>19.4%</a:t>
            </a:r>
          </a:p>
          <a:p>
            <a:pPr lvl="0" algn="ctr">
              <a:defRPr/>
            </a:pPr>
            <a:r>
              <a:rPr lang="en-US" sz="1400" dirty="0">
                <a:latin typeface="Calibri"/>
              </a:rPr>
              <a:t>o</a:t>
            </a:r>
            <a:r>
              <a:rPr kumimoji="0" lang="en-US" sz="1400" i="0" u="none" strike="noStrike" kern="1200" cap="none" spc="0" normalizeH="0" baseline="0" noProof="0" dirty="0">
                <a:ln>
                  <a:noFill/>
                </a:ln>
                <a:effectLst/>
                <a:uLnTx/>
                <a:uFillTx/>
                <a:latin typeface="Calibri"/>
                <a:ea typeface="+mn-ea"/>
                <a:cs typeface="+mn-cs"/>
              </a:rPr>
              <a:t>f </a:t>
            </a:r>
            <a:r>
              <a:rPr kumimoji="0" lang="en-US" sz="1400" b="1" i="0" u="none" strike="noStrike" kern="1200" cap="none" spc="0" normalizeH="0" baseline="0" noProof="0" dirty="0">
                <a:ln>
                  <a:noFill/>
                </a:ln>
                <a:solidFill>
                  <a:schemeClr val="tx2"/>
                </a:solidFill>
                <a:effectLst/>
                <a:uLnTx/>
                <a:uFillTx/>
                <a:latin typeface="Calibri"/>
                <a:ea typeface="+mn-ea"/>
                <a:cs typeface="+mn-cs"/>
              </a:rPr>
              <a:t>job ads seeking bilingual workers </a:t>
            </a:r>
            <a:r>
              <a:rPr lang="en-US" sz="1400" dirty="0"/>
              <a:t>in the United States</a:t>
            </a:r>
            <a:r>
              <a:rPr kumimoji="0" lang="en-US" sz="1400" b="1" i="0" u="none" strike="noStrike" kern="1200" cap="none" spc="0" normalizeH="0" baseline="0" noProof="0" dirty="0">
                <a:ln>
                  <a:noFill/>
                </a:ln>
                <a:solidFill>
                  <a:schemeClr val="tx2"/>
                </a:solidFill>
                <a:effectLst/>
                <a:uLnTx/>
                <a:uFillTx/>
                <a:latin typeface="Calibri"/>
                <a:ea typeface="+mn-ea"/>
                <a:cs typeface="+mn-cs"/>
              </a:rPr>
              <a:t> </a:t>
            </a:r>
            <a:r>
              <a:rPr kumimoji="0" lang="en-US" sz="1400" i="0" u="none" strike="noStrike" kern="1200" cap="none" spc="0" normalizeH="0" baseline="0" noProof="0" dirty="0">
                <a:ln>
                  <a:noFill/>
                </a:ln>
                <a:effectLst/>
                <a:uLnTx/>
                <a:uFillTx/>
                <a:latin typeface="Calibri"/>
                <a:ea typeface="+mn-ea"/>
                <a:cs typeface="+mn-cs"/>
              </a:rPr>
              <a:t>are based in California</a:t>
            </a:r>
          </a:p>
        </p:txBody>
      </p:sp>
    </p:spTree>
    <p:extLst>
      <p:ext uri="{BB962C8B-B14F-4D97-AF65-F5344CB8AC3E}">
        <p14:creationId xmlns:p14="http://schemas.microsoft.com/office/powerpoint/2010/main" val="108120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679545D7-40FC-4541-9FD2-52B6946E2D0E}"/>
              </a:ext>
            </a:extLst>
          </p:cNvPr>
          <p:cNvCxnSpPr>
            <a:cxnSpLocks/>
          </p:cNvCxnSpPr>
          <p:nvPr/>
        </p:nvCxnSpPr>
        <p:spPr>
          <a:xfrm>
            <a:off x="4572000" y="3990507"/>
            <a:ext cx="0" cy="219121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59DE437C-CE55-443B-B55A-6B510DDD271A}"/>
              </a:ext>
            </a:extLst>
          </p:cNvPr>
          <p:cNvSpPr>
            <a:spLocks noGrp="1"/>
          </p:cNvSpPr>
          <p:nvPr>
            <p:ph type="title"/>
          </p:nvPr>
        </p:nvSpPr>
        <p:spPr>
          <a:xfrm>
            <a:off x="259977" y="201817"/>
            <a:ext cx="8624048" cy="1131900"/>
          </a:xfrm>
        </p:spPr>
        <p:txBody>
          <a:bodyPr/>
          <a:lstStyle/>
          <a:p>
            <a:r>
              <a:rPr lang="en-US" dirty="0"/>
              <a:t>On top of contributing to the state’s economic success, bilingual children and youth reap many cognitive benefits </a:t>
            </a:r>
          </a:p>
        </p:txBody>
      </p:sp>
      <p:sp>
        <p:nvSpPr>
          <p:cNvPr id="3" name="Content Placeholder 2">
            <a:extLst>
              <a:ext uri="{FF2B5EF4-FFF2-40B4-BE49-F238E27FC236}">
                <a16:creationId xmlns:a16="http://schemas.microsoft.com/office/drawing/2014/main" id="{3D7B6E68-D6DC-4602-9B93-60F85210B814}"/>
              </a:ext>
            </a:extLst>
          </p:cNvPr>
          <p:cNvSpPr>
            <a:spLocks noGrp="1"/>
          </p:cNvSpPr>
          <p:nvPr>
            <p:ph idx="1"/>
          </p:nvPr>
        </p:nvSpPr>
        <p:spPr>
          <a:xfrm>
            <a:off x="1135609" y="1447353"/>
            <a:ext cx="7360024" cy="1104879"/>
          </a:xfrm>
          <a:solidFill>
            <a:schemeClr val="accent2"/>
          </a:solidFill>
        </p:spPr>
        <p:txBody>
          <a:bodyPr anchor="ctr">
            <a:normAutofit/>
          </a:bodyPr>
          <a:lstStyle/>
          <a:p>
            <a:pPr marL="400050" lvl="1" indent="0" algn="ctr">
              <a:buNone/>
            </a:pPr>
            <a:r>
              <a:rPr lang="en-US" sz="1800" dirty="0">
                <a:solidFill>
                  <a:schemeClr val="bg1"/>
                </a:solidFill>
              </a:rPr>
              <a:t>Research shows that </a:t>
            </a:r>
            <a:r>
              <a:rPr lang="en-US" sz="1800" b="1" dirty="0">
                <a:solidFill>
                  <a:schemeClr val="bg1"/>
                </a:solidFill>
              </a:rPr>
              <a:t>knowing and using two languages enhances executive function</a:t>
            </a:r>
            <a:r>
              <a:rPr lang="en-US" sz="1800" dirty="0">
                <a:solidFill>
                  <a:schemeClr val="bg1"/>
                </a:solidFill>
              </a:rPr>
              <a:t>—a set of cognitive skills that allows individuals to plan, control their attention, regulate their behavior and think flexibly.</a:t>
            </a:r>
          </a:p>
        </p:txBody>
      </p:sp>
      <p:sp>
        <p:nvSpPr>
          <p:cNvPr id="4" name="Slide Number Placeholder 3">
            <a:extLst>
              <a:ext uri="{FF2B5EF4-FFF2-40B4-BE49-F238E27FC236}">
                <a16:creationId xmlns:a16="http://schemas.microsoft.com/office/drawing/2014/main" id="{7C578962-4493-476C-9758-1F549AC72127}"/>
              </a:ext>
            </a:extLst>
          </p:cNvPr>
          <p:cNvSpPr>
            <a:spLocks noGrp="1"/>
          </p:cNvSpPr>
          <p:nvPr>
            <p:ph type="sldNum" sz="quarter" idx="4"/>
          </p:nvPr>
        </p:nvSpPr>
        <p:spPr/>
        <p:txBody>
          <a:bodyPr/>
          <a:lstStyle/>
          <a:p>
            <a:fld id="{F1A25517-7F86-4871-894F-626326501892}" type="slidenum">
              <a:rPr lang="en-US" smtClean="0"/>
              <a:t>22</a:t>
            </a:fld>
            <a:endParaRPr lang="en-US" dirty="0"/>
          </a:p>
        </p:txBody>
      </p:sp>
      <p:grpSp>
        <p:nvGrpSpPr>
          <p:cNvPr id="29" name="Group 28">
            <a:extLst>
              <a:ext uri="{FF2B5EF4-FFF2-40B4-BE49-F238E27FC236}">
                <a16:creationId xmlns:a16="http://schemas.microsoft.com/office/drawing/2014/main" id="{04FA9591-44D5-4789-9FFB-97747552CC53}"/>
              </a:ext>
            </a:extLst>
          </p:cNvPr>
          <p:cNvGrpSpPr/>
          <p:nvPr/>
        </p:nvGrpSpPr>
        <p:grpSpPr>
          <a:xfrm>
            <a:off x="259977" y="1363512"/>
            <a:ext cx="1289684" cy="1289684"/>
            <a:chOff x="259977" y="1811187"/>
            <a:chExt cx="1289684" cy="1289684"/>
          </a:xfrm>
        </p:grpSpPr>
        <p:sp>
          <p:nvSpPr>
            <p:cNvPr id="13" name="Flowchart: Connector 12">
              <a:extLst>
                <a:ext uri="{FF2B5EF4-FFF2-40B4-BE49-F238E27FC236}">
                  <a16:creationId xmlns:a16="http://schemas.microsoft.com/office/drawing/2014/main" id="{FC192450-2989-45F0-8A42-240DBB2E4D73}"/>
                </a:ext>
              </a:extLst>
            </p:cNvPr>
            <p:cNvSpPr/>
            <p:nvPr/>
          </p:nvSpPr>
          <p:spPr>
            <a:xfrm>
              <a:off x="259977" y="1811187"/>
              <a:ext cx="1289684" cy="1289684"/>
            </a:xfrm>
            <a:prstGeom prst="flowChartConnector">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F3EF828E-5480-4572-AF01-F1C281E4C58E}"/>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80956" y="2020543"/>
              <a:ext cx="847726" cy="847726"/>
            </a:xfrm>
            <a:prstGeom prst="rect">
              <a:avLst/>
            </a:prstGeom>
          </p:spPr>
        </p:pic>
      </p:grpSp>
      <p:sp>
        <p:nvSpPr>
          <p:cNvPr id="23" name="Content Placeholder 2">
            <a:extLst>
              <a:ext uri="{FF2B5EF4-FFF2-40B4-BE49-F238E27FC236}">
                <a16:creationId xmlns:a16="http://schemas.microsoft.com/office/drawing/2014/main" id="{3847710C-91EE-445F-9C94-12444CF60B1A}"/>
              </a:ext>
            </a:extLst>
          </p:cNvPr>
          <p:cNvSpPr txBox="1">
            <a:spLocks/>
          </p:cNvSpPr>
          <p:nvPr/>
        </p:nvSpPr>
        <p:spPr>
          <a:xfrm>
            <a:off x="891988" y="5419020"/>
            <a:ext cx="7360024" cy="921886"/>
          </a:xfrm>
          <a:prstGeom prst="rect">
            <a:avLst/>
          </a:prstGeom>
          <a:solidFill>
            <a:schemeClr val="bg2">
              <a:lumMod val="20000"/>
              <a:lumOff val="80000"/>
            </a:schemeClr>
          </a:solidFill>
        </p:spPr>
        <p:txBody>
          <a:bodyPr vert="horz" lIns="91440" tIns="45720" rIns="91440" bIns="45720" rtlCol="0" anchor="ctr">
            <a:normAutofit/>
          </a:bodyPr>
          <a:lst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t>Bilingual individuals are better at </a:t>
            </a:r>
            <a:r>
              <a:rPr lang="en-US" sz="1500" b="1" dirty="0"/>
              <a:t>switching between two tasks</a:t>
            </a:r>
            <a:r>
              <a:rPr lang="en-US" sz="1500" dirty="0"/>
              <a:t>. A bilingual advantage in switching attention has been observed in DLLs as young as </a:t>
            </a:r>
            <a:r>
              <a:rPr lang="en-US" sz="1500" b="1" dirty="0"/>
              <a:t>7 months of age.</a:t>
            </a:r>
          </a:p>
        </p:txBody>
      </p:sp>
      <p:sp>
        <p:nvSpPr>
          <p:cNvPr id="24" name="Content Placeholder 2">
            <a:extLst>
              <a:ext uri="{FF2B5EF4-FFF2-40B4-BE49-F238E27FC236}">
                <a16:creationId xmlns:a16="http://schemas.microsoft.com/office/drawing/2014/main" id="{D3F6E9A8-4D09-4AF1-BD5B-97C83DFF5438}"/>
              </a:ext>
            </a:extLst>
          </p:cNvPr>
          <p:cNvSpPr txBox="1">
            <a:spLocks/>
          </p:cNvSpPr>
          <p:nvPr/>
        </p:nvSpPr>
        <p:spPr>
          <a:xfrm>
            <a:off x="891988" y="3181350"/>
            <a:ext cx="7360024" cy="924217"/>
          </a:xfrm>
          <a:prstGeom prst="rect">
            <a:avLst/>
          </a:prstGeom>
          <a:solidFill>
            <a:schemeClr val="bg2">
              <a:lumMod val="20000"/>
              <a:lumOff val="80000"/>
            </a:schemeClr>
          </a:solidFill>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t>Bilingual individuals exhibit a broad set of advantages that are related to the </a:t>
            </a:r>
            <a:r>
              <a:rPr lang="en-US" sz="1500" b="1" dirty="0"/>
              <a:t>ability to control their focus of attention</a:t>
            </a:r>
            <a:r>
              <a:rPr lang="en-US" sz="1500" dirty="0"/>
              <a:t>, which is rooted in their ability to focus on information about one language while reducing interference from the languages they already know.</a:t>
            </a:r>
          </a:p>
        </p:txBody>
      </p:sp>
      <p:sp>
        <p:nvSpPr>
          <p:cNvPr id="28" name="Content Placeholder 2">
            <a:extLst>
              <a:ext uri="{FF2B5EF4-FFF2-40B4-BE49-F238E27FC236}">
                <a16:creationId xmlns:a16="http://schemas.microsoft.com/office/drawing/2014/main" id="{A34A3470-F35F-4C85-841D-260DF28F1D83}"/>
              </a:ext>
            </a:extLst>
          </p:cNvPr>
          <p:cNvSpPr txBox="1">
            <a:spLocks/>
          </p:cNvSpPr>
          <p:nvPr/>
        </p:nvSpPr>
        <p:spPr>
          <a:xfrm>
            <a:off x="891988" y="4301350"/>
            <a:ext cx="7360024" cy="921886"/>
          </a:xfrm>
          <a:prstGeom prst="rect">
            <a:avLst/>
          </a:prstGeom>
          <a:solidFill>
            <a:schemeClr val="bg2">
              <a:lumMod val="20000"/>
              <a:lumOff val="80000"/>
            </a:schemeClr>
          </a:solidFill>
        </p:spPr>
        <p:txBody>
          <a:bodyPr vert="horz" lIns="91440" tIns="45720" rIns="91440" bIns="45720" rtlCol="0" anchor="ctr">
            <a:normAutofit/>
          </a:bodyPr>
          <a:lst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t>Bilingual individuals often </a:t>
            </a:r>
            <a:r>
              <a:rPr lang="en-US" sz="1500" b="1" dirty="0"/>
              <a:t>perform better on tasks that require conflict management </a:t>
            </a:r>
            <a:r>
              <a:rPr lang="en-US" sz="1500" dirty="0"/>
              <a:t>as they are better at tasks that tap into inhibitory control ability—the ability to ignore competing perceptual information and focus on the relevant aspects of an input.</a:t>
            </a:r>
            <a:endParaRPr lang="en-US" sz="1500" b="1" dirty="0"/>
          </a:p>
        </p:txBody>
      </p:sp>
      <p:sp>
        <p:nvSpPr>
          <p:cNvPr id="33" name="Rectangle 32">
            <a:extLst>
              <a:ext uri="{FF2B5EF4-FFF2-40B4-BE49-F238E27FC236}">
                <a16:creationId xmlns:a16="http://schemas.microsoft.com/office/drawing/2014/main" id="{1E96E721-9E15-4D46-897B-ADF5B43A5AD2}"/>
              </a:ext>
            </a:extLst>
          </p:cNvPr>
          <p:cNvSpPr/>
          <p:nvPr/>
        </p:nvSpPr>
        <p:spPr>
          <a:xfrm>
            <a:off x="3076575" y="6524199"/>
            <a:ext cx="5508246" cy="4046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lang="en-US" sz="900" dirty="0">
                <a:solidFill>
                  <a:srgbClr val="56585C"/>
                </a:solidFill>
              </a:rPr>
              <a:t>s: </a:t>
            </a:r>
            <a:r>
              <a:rPr lang="en-US" sz="900" dirty="0">
                <a:solidFill>
                  <a:srgbClr val="56585C"/>
                </a:solidFill>
                <a:hlinkClick r:id="rId3"/>
              </a:rPr>
              <a:t>Marian and Shook</a:t>
            </a:r>
            <a:r>
              <a:rPr lang="en-US" sz="900" dirty="0">
                <a:solidFill>
                  <a:srgbClr val="56585C"/>
                </a:solidFill>
              </a:rPr>
              <a:t> (2012); </a:t>
            </a:r>
            <a:r>
              <a:rPr lang="en-US" sz="900" dirty="0">
                <a:solidFill>
                  <a:srgbClr val="56585C"/>
                </a:solidFill>
                <a:hlinkClick r:id="rId4"/>
              </a:rPr>
              <a:t>National Academies of Sciences, Engineering, and Medicine</a:t>
            </a:r>
            <a:r>
              <a:rPr lang="en-US" sz="900" dirty="0">
                <a:solidFill>
                  <a:srgbClr val="56585C"/>
                </a:solidFill>
              </a:rPr>
              <a:t> (2017). </a:t>
            </a:r>
            <a:r>
              <a:rPr kumimoji="0" lang="en-US" sz="900" b="0" i="0" u="none" strike="noStrike" kern="1200" cap="none" spc="0" normalizeH="0" baseline="0" noProof="0" dirty="0">
                <a:ln>
                  <a:noFill/>
                </a:ln>
                <a:solidFill>
                  <a:srgbClr val="56585C"/>
                </a:solidFill>
                <a:effectLst/>
                <a:uLnTx/>
                <a:uFillTx/>
                <a:latin typeface="Calibri"/>
                <a:ea typeface="+mn-ea"/>
                <a:cs typeface="+mn-cs"/>
              </a:rPr>
              <a:t> </a:t>
            </a:r>
          </a:p>
        </p:txBody>
      </p:sp>
      <p:sp>
        <p:nvSpPr>
          <p:cNvPr id="16" name="Isosceles Triangle 15">
            <a:extLst>
              <a:ext uri="{FF2B5EF4-FFF2-40B4-BE49-F238E27FC236}">
                <a16:creationId xmlns:a16="http://schemas.microsoft.com/office/drawing/2014/main" id="{BDF83225-4426-4030-9027-9AD6C7EF3EBA}"/>
              </a:ext>
            </a:extLst>
          </p:cNvPr>
          <p:cNvSpPr/>
          <p:nvPr/>
        </p:nvSpPr>
        <p:spPr>
          <a:xfrm rot="10800000">
            <a:off x="1694375" y="2677678"/>
            <a:ext cx="5755250" cy="378226"/>
          </a:xfrm>
          <a:prstGeom prst="triangle">
            <a:avLst>
              <a:gd name="adj" fmla="val 49006"/>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239893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2196" y="2975231"/>
            <a:ext cx="2785396" cy="1127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98D50267-00FF-45F7-8B4A-D887CBBC923B}"/>
              </a:ext>
            </a:extLst>
          </p:cNvPr>
          <p:cNvSpPr/>
          <p:nvPr/>
        </p:nvSpPr>
        <p:spPr>
          <a:xfrm>
            <a:off x="2534835" y="2971790"/>
            <a:ext cx="914400" cy="1134822"/>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p:cNvSpPr/>
          <p:nvPr/>
        </p:nvSpPr>
        <p:spPr>
          <a:xfrm>
            <a:off x="5724778" y="2975231"/>
            <a:ext cx="2785396" cy="11279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51FBF22-633E-4D89-A488-48C136762C78}"/>
              </a:ext>
            </a:extLst>
          </p:cNvPr>
          <p:cNvSpPr/>
          <p:nvPr/>
        </p:nvSpPr>
        <p:spPr>
          <a:xfrm>
            <a:off x="5724778" y="2971790"/>
            <a:ext cx="914400" cy="1134822"/>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8" name="Picture 4" descr="https://static.thenounproject.com/png/2087381-200.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4778" y="308200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6639178" y="3116013"/>
            <a:ext cx="1651520" cy="8463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This icon indicates data on the slide relates to ELs in the K12 system</a:t>
            </a:r>
          </a:p>
        </p:txBody>
      </p:sp>
      <p:graphicFrame>
        <p:nvGraphicFramePr>
          <p:cNvPr id="16" name="Table 15"/>
          <p:cNvGraphicFramePr>
            <a:graphicFrameLocks noGrp="1"/>
          </p:cNvGraphicFramePr>
          <p:nvPr>
            <p:extLst>
              <p:ext uri="{D42A27DB-BD31-4B8C-83A1-F6EECF244321}">
                <p14:modId xmlns:p14="http://schemas.microsoft.com/office/powerpoint/2010/main" val="3393317334"/>
              </p:ext>
            </p:extLst>
          </p:nvPr>
        </p:nvGraphicFramePr>
        <p:xfrm>
          <a:off x="688404" y="4604652"/>
          <a:ext cx="8044434" cy="1647129"/>
        </p:xfrm>
        <a:graphic>
          <a:graphicData uri="http://schemas.openxmlformats.org/drawingml/2006/table">
            <a:tbl>
              <a:tblPr firstRow="1" bandRow="1">
                <a:tableStyleId>{2D5ABB26-0587-4C30-8999-92F81FD0307C}</a:tableStyleId>
              </a:tblPr>
              <a:tblGrid>
                <a:gridCol w="3619646">
                  <a:extLst>
                    <a:ext uri="{9D8B030D-6E8A-4147-A177-3AD203B41FA5}">
                      <a16:colId xmlns:a16="http://schemas.microsoft.com/office/drawing/2014/main" val="1463889379"/>
                    </a:ext>
                  </a:extLst>
                </a:gridCol>
                <a:gridCol w="4424788">
                  <a:extLst>
                    <a:ext uri="{9D8B030D-6E8A-4147-A177-3AD203B41FA5}">
                      <a16:colId xmlns:a16="http://schemas.microsoft.com/office/drawing/2014/main" val="1686097806"/>
                    </a:ext>
                  </a:extLst>
                </a:gridCol>
              </a:tblGrid>
              <a:tr h="336489">
                <a:tc>
                  <a:txBody>
                    <a:bodyPr/>
                    <a:lstStyle/>
                    <a:p>
                      <a:pPr algn="ctr"/>
                      <a:r>
                        <a:rPr lang="en-US" sz="1400" b="1" dirty="0">
                          <a:solidFill>
                            <a:schemeClr val="bg1"/>
                          </a:solidFill>
                        </a:rPr>
                        <a:t>What we know about DLLs/ELs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tc>
                  <a:txBody>
                    <a:bodyPr/>
                    <a:lstStyle/>
                    <a:p>
                      <a:pPr algn="ctr"/>
                      <a:r>
                        <a:rPr lang="en-US" sz="1400" b="1" dirty="0">
                          <a:solidFill>
                            <a:schemeClr val="bg1"/>
                          </a:solidFill>
                        </a:rPr>
                        <a:t>What we do not know about DLLs/ELs</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597622794"/>
                  </a:ext>
                </a:extLst>
              </a:tr>
              <a:tr h="1278657">
                <a:tc>
                  <a:txBody>
                    <a:bodyPr/>
                    <a:lstStyle/>
                    <a:p>
                      <a:pPr marL="285750" indent="-285750" algn="l">
                        <a:spcAft>
                          <a:spcPts val="600"/>
                        </a:spcAft>
                        <a:buClr>
                          <a:schemeClr val="accent4"/>
                        </a:buClr>
                        <a:buFont typeface="Wingdings" panose="05000000000000000000" pitchFamily="2" charset="2"/>
                        <a:buChar char="§"/>
                      </a:pPr>
                      <a:r>
                        <a:rPr lang="en-US" sz="1400" b="1" dirty="0">
                          <a:solidFill>
                            <a:schemeClr val="tx2"/>
                          </a:solidFill>
                        </a:rPr>
                        <a:t>Student enrollment </a:t>
                      </a:r>
                      <a:r>
                        <a:rPr lang="en-US" sz="1400" b="0" dirty="0"/>
                        <a:t>in ECE and K12 grades</a:t>
                      </a:r>
                    </a:p>
                    <a:p>
                      <a:pPr marL="285750" indent="-285750" algn="l">
                        <a:spcAft>
                          <a:spcPts val="600"/>
                        </a:spcAft>
                        <a:buClr>
                          <a:schemeClr val="accent4"/>
                        </a:buClr>
                        <a:buFont typeface="Wingdings" panose="05000000000000000000" pitchFamily="2" charset="2"/>
                        <a:buChar char="§"/>
                      </a:pPr>
                      <a:r>
                        <a:rPr lang="en-US" sz="1400" b="1" dirty="0">
                          <a:solidFill>
                            <a:schemeClr val="tx2"/>
                          </a:solidFill>
                        </a:rPr>
                        <a:t>Student</a:t>
                      </a:r>
                      <a:r>
                        <a:rPr lang="en-US" sz="1400" b="1" baseline="0" dirty="0">
                          <a:solidFill>
                            <a:schemeClr val="tx2"/>
                          </a:solidFill>
                        </a:rPr>
                        <a:t> demographics</a:t>
                      </a:r>
                      <a:r>
                        <a:rPr lang="en-US" sz="1400" b="0" baseline="0" dirty="0"/>
                        <a:t> such as race/ethnicity and income level</a:t>
                      </a:r>
                    </a:p>
                    <a:p>
                      <a:pPr marL="285750" indent="-285750" algn="l">
                        <a:spcAft>
                          <a:spcPts val="600"/>
                        </a:spcAft>
                        <a:buClr>
                          <a:schemeClr val="accent4"/>
                        </a:buClr>
                        <a:buFont typeface="Wingdings" panose="05000000000000000000" pitchFamily="2" charset="2"/>
                        <a:buChar char="§"/>
                      </a:pPr>
                      <a:r>
                        <a:rPr lang="en-US" sz="1400" b="1" baseline="0" dirty="0">
                          <a:solidFill>
                            <a:schemeClr val="tx2"/>
                          </a:solidFill>
                        </a:rPr>
                        <a:t>Student outcomes </a:t>
                      </a:r>
                      <a:r>
                        <a:rPr lang="en-US" sz="1400" b="1" i="0" u="none" baseline="0" dirty="0">
                          <a:solidFill>
                            <a:schemeClr val="tx2"/>
                          </a:solidFill>
                        </a:rPr>
                        <a:t>for ELs</a:t>
                      </a:r>
                      <a:r>
                        <a:rPr lang="en-US" sz="1400" b="0" baseline="0" dirty="0"/>
                        <a:t>, as measured by state assessments and graduation rates</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285750" indent="-285750" algn="l">
                        <a:spcAft>
                          <a:spcPts val="600"/>
                        </a:spcAft>
                        <a:buClr>
                          <a:schemeClr val="accent4"/>
                        </a:buClr>
                        <a:buFont typeface="Wingdings" panose="05000000000000000000" pitchFamily="2" charset="2"/>
                        <a:buChar char="§"/>
                      </a:pPr>
                      <a:r>
                        <a:rPr lang="en-US" sz="1400" b="1" baseline="0" dirty="0">
                          <a:solidFill>
                            <a:schemeClr val="tx2"/>
                          </a:solidFill>
                        </a:rPr>
                        <a:t>Student outcomes for DLLs</a:t>
                      </a:r>
                      <a:r>
                        <a:rPr lang="en-US" sz="1400" b="0" baseline="0" dirty="0">
                          <a:solidFill>
                            <a:schemeClr val="tx2"/>
                          </a:solidFill>
                        </a:rPr>
                        <a:t> </a:t>
                      </a:r>
                      <a:r>
                        <a:rPr lang="en-US" sz="1400" b="0" baseline="0" dirty="0">
                          <a:solidFill>
                            <a:schemeClr val="tx1"/>
                          </a:solidFill>
                        </a:rPr>
                        <a:t>because</a:t>
                      </a:r>
                      <a:r>
                        <a:rPr lang="en-US" sz="1400" b="0" baseline="0" dirty="0">
                          <a:solidFill>
                            <a:schemeClr val="tx2"/>
                          </a:solidFill>
                        </a:rPr>
                        <a:t> </a:t>
                      </a:r>
                      <a:r>
                        <a:rPr lang="en-US" sz="1400" b="0" baseline="0" dirty="0"/>
                        <a:t>no standardized way exists to measure DLL outcomes in ECE settings</a:t>
                      </a:r>
                    </a:p>
                    <a:p>
                      <a:pPr marL="285750" indent="-285750" algn="l">
                        <a:spcAft>
                          <a:spcPts val="600"/>
                        </a:spcAft>
                        <a:buClr>
                          <a:schemeClr val="accent4"/>
                        </a:buClr>
                        <a:buFont typeface="Wingdings" panose="05000000000000000000" pitchFamily="2" charset="2"/>
                        <a:buChar char="§"/>
                      </a:pPr>
                      <a:r>
                        <a:rPr lang="en-US" sz="1400" b="1" baseline="0" dirty="0">
                          <a:solidFill>
                            <a:schemeClr val="tx2"/>
                          </a:solidFill>
                        </a:rPr>
                        <a:t>Effectiveness of ECE programs in working with DLLs</a:t>
                      </a:r>
                      <a:r>
                        <a:rPr lang="en-US" sz="1400" b="0" baseline="0" dirty="0">
                          <a:solidFill>
                            <a:schemeClr val="tx2"/>
                          </a:solidFill>
                        </a:rPr>
                        <a:t> </a:t>
                      </a:r>
                      <a:r>
                        <a:rPr lang="en-US" sz="1400" b="0" baseline="0" dirty="0">
                          <a:solidFill>
                            <a:schemeClr val="tx1"/>
                          </a:solidFill>
                        </a:rPr>
                        <a:t>because</a:t>
                      </a:r>
                      <a:r>
                        <a:rPr lang="en-US" sz="1400" b="0" baseline="0" dirty="0">
                          <a:solidFill>
                            <a:schemeClr val="tx2"/>
                          </a:solidFill>
                        </a:rPr>
                        <a:t> </a:t>
                      </a:r>
                      <a:r>
                        <a:rPr lang="en-US" sz="1400" b="0" baseline="0" dirty="0"/>
                        <a:t>current evaluation methods for ECE programs do not focus on a program’s ability to serve DLLs</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37278901"/>
                  </a:ext>
                </a:extLst>
              </a:tr>
            </a:tbl>
          </a:graphicData>
        </a:graphic>
      </p:graphicFrame>
      <p:sp>
        <p:nvSpPr>
          <p:cNvPr id="2" name="Title 1"/>
          <p:cNvSpPr>
            <a:spLocks noGrp="1"/>
          </p:cNvSpPr>
          <p:nvPr>
            <p:ph type="title"/>
          </p:nvPr>
        </p:nvSpPr>
        <p:spPr>
          <a:xfrm>
            <a:off x="259976" y="201817"/>
            <a:ext cx="8807021" cy="1134822"/>
          </a:xfrm>
        </p:spPr>
        <p:txBody>
          <a:bodyPr/>
          <a:lstStyle/>
          <a:p>
            <a:r>
              <a:rPr lang="en-US" dirty="0"/>
              <a:t>In this section, we provide data on enrollment, demographics and outcomes for DLLs/ELs in California today</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5" name="TextBox 4"/>
          <p:cNvSpPr txBox="1"/>
          <p:nvPr/>
        </p:nvSpPr>
        <p:spPr>
          <a:xfrm>
            <a:off x="326951" y="1298523"/>
            <a:ext cx="1429174" cy="1258387"/>
          </a:xfrm>
          <a:prstGeom prst="rect">
            <a:avLst/>
          </a:prstGeom>
          <a:noFill/>
          <a:ln>
            <a:noFill/>
          </a:ln>
        </p:spPr>
        <p:txBody>
          <a:bodyPr wrap="square" lIns="91440" tIns="91440" rIns="91440" bIns="9144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The type of research we provide in this section:</a:t>
            </a:r>
          </a:p>
        </p:txBody>
      </p:sp>
      <p:cxnSp>
        <p:nvCxnSpPr>
          <p:cNvPr id="32" name="Straight Connector 31"/>
          <p:cNvCxnSpPr/>
          <p:nvPr/>
        </p:nvCxnSpPr>
        <p:spPr>
          <a:xfrm flipH="1">
            <a:off x="1867885" y="1296780"/>
            <a:ext cx="0" cy="126187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39" name="Group 38"/>
          <p:cNvGrpSpPr/>
          <p:nvPr/>
        </p:nvGrpSpPr>
        <p:grpSpPr>
          <a:xfrm>
            <a:off x="2534835" y="1282570"/>
            <a:ext cx="5758330" cy="1290293"/>
            <a:chOff x="2299460" y="1325780"/>
            <a:chExt cx="5758330" cy="1290293"/>
          </a:xfrm>
        </p:grpSpPr>
        <p:sp>
          <p:nvSpPr>
            <p:cNvPr id="35" name="Rectangle 34"/>
            <p:cNvSpPr/>
            <p:nvPr/>
          </p:nvSpPr>
          <p:spPr>
            <a:xfrm>
              <a:off x="2299460" y="1325780"/>
              <a:ext cx="1856199" cy="12902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DLL and EL student enrollment trends</a:t>
              </a:r>
            </a:p>
          </p:txBody>
        </p:sp>
        <p:sp>
          <p:nvSpPr>
            <p:cNvPr id="36" name="Rectangle 35"/>
            <p:cNvSpPr/>
            <p:nvPr/>
          </p:nvSpPr>
          <p:spPr>
            <a:xfrm>
              <a:off x="4250526" y="1325780"/>
              <a:ext cx="1856199" cy="12902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DLL and EL demographics</a:t>
              </a:r>
            </a:p>
          </p:txBody>
        </p:sp>
        <p:sp>
          <p:nvSpPr>
            <p:cNvPr id="37" name="Rectangle 36"/>
            <p:cNvSpPr/>
            <p:nvPr/>
          </p:nvSpPr>
          <p:spPr>
            <a:xfrm>
              <a:off x="6201591" y="1325780"/>
              <a:ext cx="1856199" cy="12902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EL student outcomes</a:t>
              </a:r>
            </a:p>
          </p:txBody>
        </p:sp>
        <p:sp>
          <p:nvSpPr>
            <p:cNvPr id="40" name="Rectangle 39"/>
            <p:cNvSpPr/>
            <p:nvPr/>
          </p:nvSpPr>
          <p:spPr>
            <a:xfrm>
              <a:off x="2299460" y="1325780"/>
              <a:ext cx="315265" cy="222014"/>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1</a:t>
              </a:r>
            </a:p>
          </p:txBody>
        </p:sp>
        <p:sp>
          <p:nvSpPr>
            <p:cNvPr id="41" name="Rectangle 40"/>
            <p:cNvSpPr/>
            <p:nvPr/>
          </p:nvSpPr>
          <p:spPr>
            <a:xfrm>
              <a:off x="4250525" y="1325780"/>
              <a:ext cx="315265" cy="222014"/>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2</a:t>
              </a:r>
            </a:p>
          </p:txBody>
        </p:sp>
        <p:sp>
          <p:nvSpPr>
            <p:cNvPr id="42" name="Rectangle 41"/>
            <p:cNvSpPr/>
            <p:nvPr/>
          </p:nvSpPr>
          <p:spPr>
            <a:xfrm>
              <a:off x="6201591" y="1325780"/>
              <a:ext cx="315265" cy="222014"/>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3</a:t>
              </a:r>
            </a:p>
          </p:txBody>
        </p:sp>
      </p:grpSp>
      <p:sp>
        <p:nvSpPr>
          <p:cNvPr id="43" name="TextBox 42"/>
          <p:cNvSpPr txBox="1"/>
          <p:nvPr/>
        </p:nvSpPr>
        <p:spPr>
          <a:xfrm>
            <a:off x="326950" y="2910008"/>
            <a:ext cx="1429173" cy="1258387"/>
          </a:xfrm>
          <a:prstGeom prst="rect">
            <a:avLst/>
          </a:prstGeom>
          <a:noFill/>
          <a:ln>
            <a:noFill/>
          </a:ln>
        </p:spPr>
        <p:txBody>
          <a:bodyPr wrap="square" lIns="91440" tIns="91440" rIns="91440" bIns="9144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How to navigate our research:</a:t>
            </a:r>
          </a:p>
        </p:txBody>
      </p:sp>
      <p:cxnSp>
        <p:nvCxnSpPr>
          <p:cNvPr id="44" name="Straight Connector 43"/>
          <p:cNvCxnSpPr/>
          <p:nvPr/>
        </p:nvCxnSpPr>
        <p:spPr>
          <a:xfrm flipH="1">
            <a:off x="1867884" y="2908265"/>
            <a:ext cx="0" cy="126187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2597250" y="3113263"/>
            <a:ext cx="2541810" cy="851877"/>
            <a:chOff x="1906168" y="3370440"/>
            <a:chExt cx="2541810" cy="851877"/>
          </a:xfrm>
        </p:grpSpPr>
        <p:pic>
          <p:nvPicPr>
            <p:cNvPr id="1026" name="Picture 2" descr="https://static.thenounproject.com/png/1574579-200.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6168" y="3405505"/>
              <a:ext cx="816812" cy="816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96458" y="3370440"/>
              <a:ext cx="1651520" cy="8463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This icon indicates data on the slide relates to DLLs in the ECE system</a:t>
              </a:r>
            </a:p>
          </p:txBody>
        </p:sp>
      </p:grpSp>
      <p:grpSp>
        <p:nvGrpSpPr>
          <p:cNvPr id="8" name="Group 7">
            <a:extLst>
              <a:ext uri="{FF2B5EF4-FFF2-40B4-BE49-F238E27FC236}">
                <a16:creationId xmlns:a16="http://schemas.microsoft.com/office/drawing/2014/main" id="{715E4202-203C-4E1C-BD5D-12A9B0F33602}"/>
              </a:ext>
            </a:extLst>
          </p:cNvPr>
          <p:cNvGrpSpPr/>
          <p:nvPr/>
        </p:nvGrpSpPr>
        <p:grpSpPr>
          <a:xfrm>
            <a:off x="232840" y="4233679"/>
            <a:ext cx="792480" cy="795196"/>
            <a:chOff x="326950" y="4442944"/>
            <a:chExt cx="792480" cy="795196"/>
          </a:xfrm>
        </p:grpSpPr>
        <p:sp>
          <p:nvSpPr>
            <p:cNvPr id="7" name="Flowchart: Connector 6">
              <a:extLst>
                <a:ext uri="{FF2B5EF4-FFF2-40B4-BE49-F238E27FC236}">
                  <a16:creationId xmlns:a16="http://schemas.microsoft.com/office/drawing/2014/main" id="{A2C4046A-1FD8-4B11-9B06-15500725113F}"/>
                </a:ext>
              </a:extLst>
            </p:cNvPr>
            <p:cNvSpPr/>
            <p:nvPr/>
          </p:nvSpPr>
          <p:spPr>
            <a:xfrm>
              <a:off x="326950" y="4442944"/>
              <a:ext cx="792480" cy="795196"/>
            </a:xfrm>
            <a:prstGeom prst="flowChartConnector">
              <a:avLst/>
            </a:prstGeom>
            <a:solidFill>
              <a:schemeClr val="bg1"/>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Lightbulb" descr="https://d30y9cdsu7xlg0.cloudfront.net/png/88653-200.png">
              <a:extLst>
                <a:ext uri="{FF2B5EF4-FFF2-40B4-BE49-F238E27FC236}">
                  <a16:creationId xmlns:a16="http://schemas.microsoft.com/office/drawing/2014/main" id="{AC140621-79CA-496D-90A8-4C556AC796B2}"/>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604" y="4543956"/>
              <a:ext cx="593172" cy="5931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0453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DLLs/ELs in all 58 counties in California</a:t>
            </a:r>
          </a:p>
        </p:txBody>
      </p:sp>
      <p:sp>
        <p:nvSpPr>
          <p:cNvPr id="4" name="Slide Number Placeholder 3"/>
          <p:cNvSpPr>
            <a:spLocks noGrp="1"/>
          </p:cNvSpPr>
          <p:nvPr>
            <p:ph type="sldNum" sz="quarter" idx="4"/>
          </p:nvPr>
        </p:nvSpPr>
        <p:spPr/>
        <p:txBody>
          <a:bodyPr/>
          <a:lstStyle/>
          <a:p>
            <a:pPr lvl="0"/>
            <a:fld id="{F1A25517-7F86-4871-894F-626326501892}" type="slidenum">
              <a:rPr lang="en-US" noProof="0" smtClean="0"/>
              <a:pPr lvl="0"/>
              <a:t>24</a:t>
            </a:fld>
            <a:endParaRPr lang="en-US" noProof="0" dirty="0"/>
          </a:p>
        </p:txBody>
      </p:sp>
      <p:sp>
        <p:nvSpPr>
          <p:cNvPr id="6" name="Rectangle 5"/>
          <p:cNvSpPr/>
          <p:nvPr/>
        </p:nvSpPr>
        <p:spPr>
          <a:xfrm>
            <a:off x="4293859" y="6524199"/>
            <a:ext cx="4290962" cy="4046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Harris</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a:t>
            </a:r>
          </a:p>
        </p:txBody>
      </p:sp>
      <p:grpSp>
        <p:nvGrpSpPr>
          <p:cNvPr id="3" name="Group 2"/>
          <p:cNvGrpSpPr>
            <a:grpSpLocks noChangeAspect="1"/>
          </p:cNvGrpSpPr>
          <p:nvPr/>
        </p:nvGrpSpPr>
        <p:grpSpPr>
          <a:xfrm>
            <a:off x="824880" y="1130462"/>
            <a:ext cx="7787956" cy="4901926"/>
            <a:chOff x="409074" y="1134019"/>
            <a:chExt cx="8652159" cy="5445878"/>
          </a:xfrm>
        </p:grpSpPr>
        <p:grpSp>
          <p:nvGrpSpPr>
            <p:cNvPr id="27" name="Group 26"/>
            <p:cNvGrpSpPr/>
            <p:nvPr/>
          </p:nvGrpSpPr>
          <p:grpSpPr>
            <a:xfrm>
              <a:off x="409074" y="1134019"/>
              <a:ext cx="8652159" cy="5445878"/>
              <a:chOff x="338634" y="1076869"/>
              <a:chExt cx="8652159" cy="5445878"/>
            </a:xfrm>
          </p:grpSpPr>
          <p:sp>
            <p:nvSpPr>
              <p:cNvPr id="31" name="Rectangle 30"/>
              <p:cNvSpPr/>
              <p:nvPr/>
            </p:nvSpPr>
            <p:spPr>
              <a:xfrm>
                <a:off x="338634" y="1508077"/>
                <a:ext cx="8325853" cy="5014670"/>
              </a:xfrm>
              <a:prstGeom prst="rect">
                <a:avLst/>
              </a:prstGeom>
              <a:solidFill>
                <a:srgbClr val="E0E5F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0" name="Rectangle 29"/>
              <p:cNvSpPr/>
              <p:nvPr/>
            </p:nvSpPr>
            <p:spPr>
              <a:xfrm>
                <a:off x="338634" y="1076869"/>
                <a:ext cx="8325853" cy="4137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6585C"/>
                    </a:solidFill>
                    <a:effectLst/>
                    <a:uLnTx/>
                    <a:uFillTx/>
                    <a:latin typeface="Calibri"/>
                    <a:ea typeface="+mn-ea"/>
                    <a:cs typeface="+mn-cs"/>
                  </a:rPr>
                  <a:t>Number of DLLs/ELs by County in California (2018)</a:t>
                </a:r>
              </a:p>
            </p:txBody>
          </p:sp>
          <p:grpSp>
            <p:nvGrpSpPr>
              <p:cNvPr id="21" name="Group 20"/>
              <p:cNvGrpSpPr/>
              <p:nvPr/>
            </p:nvGrpSpPr>
            <p:grpSpPr>
              <a:xfrm>
                <a:off x="4834619" y="1508076"/>
                <a:ext cx="4156174" cy="3591463"/>
                <a:chOff x="4754953" y="1651819"/>
                <a:chExt cx="4156174" cy="3591463"/>
              </a:xfrm>
            </p:grpSpPr>
            <p:sp>
              <p:nvSpPr>
                <p:cNvPr id="19" name="Rectangle 18"/>
                <p:cNvSpPr/>
                <p:nvPr/>
              </p:nvSpPr>
              <p:spPr>
                <a:xfrm>
                  <a:off x="4754953" y="1651819"/>
                  <a:ext cx="3829868" cy="359146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5" name="Group 14"/>
                <p:cNvGrpSpPr/>
                <p:nvPr/>
              </p:nvGrpSpPr>
              <p:grpSpPr>
                <a:xfrm>
                  <a:off x="4942378" y="1850027"/>
                  <a:ext cx="3968749" cy="3195046"/>
                  <a:chOff x="5033889" y="1674842"/>
                  <a:chExt cx="3968749" cy="3195046"/>
                </a:xfrm>
              </p:grpSpPr>
              <p:sp>
                <p:nvSpPr>
                  <p:cNvPr id="22" name="Rectangle 21"/>
                  <p:cNvSpPr/>
                  <p:nvPr/>
                </p:nvSpPr>
                <p:spPr>
                  <a:xfrm>
                    <a:off x="5924020" y="1674842"/>
                    <a:ext cx="3078616"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&lt;1,000 DLLs/ELs</a:t>
                    </a:r>
                  </a:p>
                </p:txBody>
              </p:sp>
              <p:sp>
                <p:nvSpPr>
                  <p:cNvPr id="23" name="Rectangle 22"/>
                  <p:cNvSpPr/>
                  <p:nvPr/>
                </p:nvSpPr>
                <p:spPr>
                  <a:xfrm>
                    <a:off x="5924023" y="2379608"/>
                    <a:ext cx="3078615"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1,000 to 9,999 DLLs/ELs</a:t>
                    </a:r>
                  </a:p>
                </p:txBody>
              </p:sp>
              <p:sp>
                <p:nvSpPr>
                  <p:cNvPr id="24" name="Rectangle 23"/>
                  <p:cNvSpPr/>
                  <p:nvPr/>
                </p:nvSpPr>
                <p:spPr>
                  <a:xfrm>
                    <a:off x="5924023" y="3084422"/>
                    <a:ext cx="3078615"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10,000 to 39,999 DLLs/ELs</a:t>
                    </a:r>
                  </a:p>
                </p:txBody>
              </p:sp>
              <p:sp>
                <p:nvSpPr>
                  <p:cNvPr id="25" name="Rectangle 24"/>
                  <p:cNvSpPr/>
                  <p:nvPr/>
                </p:nvSpPr>
                <p:spPr>
                  <a:xfrm>
                    <a:off x="5924022" y="3794275"/>
                    <a:ext cx="3078616"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40,000 to 99,999 DLLs/ELs</a:t>
                    </a:r>
                  </a:p>
                </p:txBody>
              </p:sp>
              <p:sp>
                <p:nvSpPr>
                  <p:cNvPr id="26" name="Rectangle 25"/>
                  <p:cNvSpPr/>
                  <p:nvPr/>
                </p:nvSpPr>
                <p:spPr>
                  <a:xfrm>
                    <a:off x="5924022" y="4504128"/>
                    <a:ext cx="2883439" cy="3657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100,000 or more DLLs/ELs</a:t>
                    </a:r>
                  </a:p>
                </p:txBody>
              </p:sp>
              <p:sp>
                <p:nvSpPr>
                  <p:cNvPr id="14" name="Rectangle 13"/>
                  <p:cNvSpPr/>
                  <p:nvPr/>
                </p:nvSpPr>
                <p:spPr>
                  <a:xfrm>
                    <a:off x="5033889" y="1674842"/>
                    <a:ext cx="731519" cy="365760"/>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1" name="Rectangle 100"/>
                  <p:cNvSpPr/>
                  <p:nvPr/>
                </p:nvSpPr>
                <p:spPr>
                  <a:xfrm>
                    <a:off x="5033889" y="2379608"/>
                    <a:ext cx="731519" cy="365760"/>
                  </a:xfrm>
                  <a:prstGeom prst="rect">
                    <a:avLst/>
                  </a:prstGeom>
                  <a:solidFill>
                    <a:schemeClr val="tx1">
                      <a:lumMod val="60000"/>
                      <a:lumOff val="40000"/>
                    </a:schemeClr>
                  </a:solidFill>
                  <a:ln>
                    <a:solidFill>
                      <a:schemeClr val="tx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2" name="Rectangle 101"/>
                  <p:cNvSpPr/>
                  <p:nvPr/>
                </p:nvSpPr>
                <p:spPr>
                  <a:xfrm>
                    <a:off x="5033889" y="3084422"/>
                    <a:ext cx="731519" cy="36576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3" name="Rectangle 102"/>
                  <p:cNvSpPr/>
                  <p:nvPr/>
                </p:nvSpPr>
                <p:spPr>
                  <a:xfrm>
                    <a:off x="5033889" y="3794275"/>
                    <a:ext cx="731519" cy="36576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4" name="Rectangle 103"/>
                  <p:cNvSpPr/>
                  <p:nvPr/>
                </p:nvSpPr>
                <p:spPr>
                  <a:xfrm>
                    <a:off x="5033889" y="4504128"/>
                    <a:ext cx="731519" cy="365760"/>
                  </a:xfrm>
                  <a:prstGeom prst="rect">
                    <a:avLst/>
                  </a:prstGeom>
                  <a:solidFill>
                    <a:schemeClr val="tx2"/>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grpSp>
        </p:grpSp>
        <p:grpSp>
          <p:nvGrpSpPr>
            <p:cNvPr id="34" name="Group 33"/>
            <p:cNvGrpSpPr/>
            <p:nvPr/>
          </p:nvGrpSpPr>
          <p:grpSpPr>
            <a:xfrm>
              <a:off x="491430" y="1677420"/>
              <a:ext cx="4059329" cy="4729126"/>
              <a:chOff x="154107" y="1544451"/>
              <a:chExt cx="4059329" cy="4729126"/>
            </a:xfrm>
          </p:grpSpPr>
          <p:sp>
            <p:nvSpPr>
              <p:cNvPr id="35" name="Rectangle 34"/>
              <p:cNvSpPr/>
              <p:nvPr/>
            </p:nvSpPr>
            <p:spPr>
              <a:xfrm>
                <a:off x="1647919" y="3569597"/>
                <a:ext cx="677781" cy="792473"/>
              </a:xfrm>
              <a:prstGeom prst="rect">
                <a:avLst/>
              </a:prstGeom>
              <a:solidFill>
                <a:schemeClr val="tx1">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Rectangle 35"/>
              <p:cNvSpPr/>
              <p:nvPr/>
            </p:nvSpPr>
            <p:spPr>
              <a:xfrm>
                <a:off x="695257" y="2232425"/>
                <a:ext cx="756491" cy="528566"/>
              </a:xfrm>
              <a:prstGeom prst="rect">
                <a:avLst/>
              </a:prstGeom>
              <a:solidFill>
                <a:schemeClr val="tx1">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7" name="Rectangle 36"/>
              <p:cNvSpPr/>
              <p:nvPr/>
            </p:nvSpPr>
            <p:spPr>
              <a:xfrm>
                <a:off x="436568" y="1794752"/>
                <a:ext cx="632042" cy="528566"/>
              </a:xfrm>
              <a:prstGeom prst="rect">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8" name="Rectangle 37"/>
              <p:cNvSpPr/>
              <p:nvPr/>
            </p:nvSpPr>
            <p:spPr>
              <a:xfrm>
                <a:off x="398816" y="2155520"/>
                <a:ext cx="302036" cy="5285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9" name="Freeform 307">
                <a:extLst>
                  <a:ext uri="{FF2B5EF4-FFF2-40B4-BE49-F238E27FC236}">
                    <a16:creationId xmlns:a16="http://schemas.microsoft.com/office/drawing/2014/main" id="{E8206A0F-2A4D-4A3D-A9CB-D7B088E91F33}"/>
                  </a:ext>
                </a:extLst>
              </p:cNvPr>
              <p:cNvSpPr>
                <a:spLocks/>
              </p:cNvSpPr>
              <p:nvPr/>
            </p:nvSpPr>
            <p:spPr bwMode="auto">
              <a:xfrm>
                <a:off x="2062817" y="4170500"/>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0" name="Freeform 256">
                <a:extLst>
                  <a:ext uri="{FF2B5EF4-FFF2-40B4-BE49-F238E27FC236}">
                    <a16:creationId xmlns:a16="http://schemas.microsoft.com/office/drawing/2014/main" id="{E2D5369E-7500-4EB3-8279-2C3035A625B7}"/>
                  </a:ext>
                </a:extLst>
              </p:cNvPr>
              <p:cNvSpPr>
                <a:spLocks/>
              </p:cNvSpPr>
              <p:nvPr/>
            </p:nvSpPr>
            <p:spPr bwMode="auto">
              <a:xfrm>
                <a:off x="703648" y="3388839"/>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1" name="Freeform 257">
                <a:extLst>
                  <a:ext uri="{FF2B5EF4-FFF2-40B4-BE49-F238E27FC236}">
                    <a16:creationId xmlns:a16="http://schemas.microsoft.com/office/drawing/2014/main" id="{DAD32CE2-9D68-4863-B0FC-45948B37267F}"/>
                  </a:ext>
                </a:extLst>
              </p:cNvPr>
              <p:cNvSpPr>
                <a:spLocks/>
              </p:cNvSpPr>
              <p:nvPr/>
            </p:nvSpPr>
            <p:spPr bwMode="auto">
              <a:xfrm>
                <a:off x="800132" y="2839297"/>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2" name="Freeform 258">
                <a:extLst>
                  <a:ext uri="{FF2B5EF4-FFF2-40B4-BE49-F238E27FC236}">
                    <a16:creationId xmlns:a16="http://schemas.microsoft.com/office/drawing/2014/main" id="{2B385AA7-D315-4A4D-92C8-A8D51351CD9F}"/>
                  </a:ext>
                </a:extLst>
              </p:cNvPr>
              <p:cNvSpPr>
                <a:spLocks/>
              </p:cNvSpPr>
              <p:nvPr/>
            </p:nvSpPr>
            <p:spPr bwMode="auto">
              <a:xfrm>
                <a:off x="927379" y="3495111"/>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3" name="Freeform 259">
                <a:extLst>
                  <a:ext uri="{FF2B5EF4-FFF2-40B4-BE49-F238E27FC236}">
                    <a16:creationId xmlns:a16="http://schemas.microsoft.com/office/drawing/2014/main" id="{D16A69DD-6AE7-4660-9923-C0FEC1822D8E}"/>
                  </a:ext>
                </a:extLst>
              </p:cNvPr>
              <p:cNvSpPr>
                <a:spLocks/>
              </p:cNvSpPr>
              <p:nvPr/>
            </p:nvSpPr>
            <p:spPr bwMode="auto">
              <a:xfrm>
                <a:off x="730216" y="2647728"/>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4" name="Freeform 260">
                <a:extLst>
                  <a:ext uri="{FF2B5EF4-FFF2-40B4-BE49-F238E27FC236}">
                    <a16:creationId xmlns:a16="http://schemas.microsoft.com/office/drawing/2014/main" id="{9E42D0A5-7C8E-47DE-BD93-C4012D8BD79A}"/>
                  </a:ext>
                </a:extLst>
              </p:cNvPr>
              <p:cNvSpPr>
                <a:spLocks/>
              </p:cNvSpPr>
              <p:nvPr/>
            </p:nvSpPr>
            <p:spPr bwMode="auto">
              <a:xfrm>
                <a:off x="695258" y="2756797"/>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5" name="Freeform 261">
                <a:extLst>
                  <a:ext uri="{FF2B5EF4-FFF2-40B4-BE49-F238E27FC236}">
                    <a16:creationId xmlns:a16="http://schemas.microsoft.com/office/drawing/2014/main" id="{AE43CD30-CD45-4594-B2B5-E06E20DFE3F0}"/>
                  </a:ext>
                </a:extLst>
              </p:cNvPr>
              <p:cNvSpPr>
                <a:spLocks/>
              </p:cNvSpPr>
              <p:nvPr/>
            </p:nvSpPr>
            <p:spPr bwMode="auto">
              <a:xfrm>
                <a:off x="300931" y="2547049"/>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46" name="Freeform 262">
                <a:extLst>
                  <a:ext uri="{FF2B5EF4-FFF2-40B4-BE49-F238E27FC236}">
                    <a16:creationId xmlns:a16="http://schemas.microsoft.com/office/drawing/2014/main" id="{39E09D10-4FE8-490E-B7B4-1A8D33B7B635}"/>
                  </a:ext>
                </a:extLst>
              </p:cNvPr>
              <p:cNvSpPr>
                <a:spLocks/>
              </p:cNvSpPr>
              <p:nvPr/>
            </p:nvSpPr>
            <p:spPr bwMode="auto">
              <a:xfrm>
                <a:off x="853268" y="3114767"/>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7" name="Freeform 263">
                <a:extLst>
                  <a:ext uri="{FF2B5EF4-FFF2-40B4-BE49-F238E27FC236}">
                    <a16:creationId xmlns:a16="http://schemas.microsoft.com/office/drawing/2014/main" id="{3F6F4EB9-8DDA-4250-A47B-A504603FF2DA}"/>
                  </a:ext>
                </a:extLst>
              </p:cNvPr>
              <p:cNvSpPr>
                <a:spLocks/>
              </p:cNvSpPr>
              <p:nvPr/>
            </p:nvSpPr>
            <p:spPr bwMode="auto">
              <a:xfrm>
                <a:off x="896616" y="3580408"/>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solidFill>
                <a:schemeClr val="bg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8" name="Freeform 264">
                <a:extLst>
                  <a:ext uri="{FF2B5EF4-FFF2-40B4-BE49-F238E27FC236}">
                    <a16:creationId xmlns:a16="http://schemas.microsoft.com/office/drawing/2014/main" id="{60F89705-0AAF-41E5-B3F9-EFAD161F2BB0}"/>
                  </a:ext>
                </a:extLst>
              </p:cNvPr>
              <p:cNvSpPr>
                <a:spLocks/>
              </p:cNvSpPr>
              <p:nvPr/>
            </p:nvSpPr>
            <p:spPr bwMode="auto">
              <a:xfrm>
                <a:off x="492501" y="3121759"/>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9" name="Freeform 265">
                <a:extLst>
                  <a:ext uri="{FF2B5EF4-FFF2-40B4-BE49-F238E27FC236}">
                    <a16:creationId xmlns:a16="http://schemas.microsoft.com/office/drawing/2014/main" id="{1BEA4707-13B9-4881-9D92-477A84C51B1E}"/>
                  </a:ext>
                </a:extLst>
              </p:cNvPr>
              <p:cNvSpPr>
                <a:spLocks/>
              </p:cNvSpPr>
              <p:nvPr/>
            </p:nvSpPr>
            <p:spPr bwMode="auto">
              <a:xfrm>
                <a:off x="942761" y="3084004"/>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0" name="Freeform 266">
                <a:extLst>
                  <a:ext uri="{FF2B5EF4-FFF2-40B4-BE49-F238E27FC236}">
                    <a16:creationId xmlns:a16="http://schemas.microsoft.com/office/drawing/2014/main" id="{D9619C26-9F68-4695-9D52-6FDBBB8EB7AA}"/>
                  </a:ext>
                </a:extLst>
              </p:cNvPr>
              <p:cNvSpPr>
                <a:spLocks/>
              </p:cNvSpPr>
              <p:nvPr/>
            </p:nvSpPr>
            <p:spPr bwMode="auto">
              <a:xfrm>
                <a:off x="205845" y="1550044"/>
                <a:ext cx="295045" cy="307631"/>
              </a:xfrm>
              <a:custGeom>
                <a:avLst/>
                <a:gdLst>
                  <a:gd name="T0" fmla="*/ 542 w 633"/>
                  <a:gd name="T1" fmla="*/ 609 h 661"/>
                  <a:gd name="T2" fmla="*/ 620 w 633"/>
                  <a:gd name="T3" fmla="*/ 36 h 661"/>
                  <a:gd name="T4" fmla="*/ 633 w 633"/>
                  <a:gd name="T5" fmla="*/ 0 h 661"/>
                  <a:gd name="T6" fmla="*/ 516 w 633"/>
                  <a:gd name="T7" fmla="*/ 4 h 661"/>
                  <a:gd name="T8" fmla="*/ 224 w 633"/>
                  <a:gd name="T9" fmla="*/ 4 h 661"/>
                  <a:gd name="T10" fmla="*/ 41 w 633"/>
                  <a:gd name="T11" fmla="*/ 1 h 661"/>
                  <a:gd name="T12" fmla="*/ 45 w 633"/>
                  <a:gd name="T13" fmla="*/ 21 h 661"/>
                  <a:gd name="T14" fmla="*/ 39 w 633"/>
                  <a:gd name="T15" fmla="*/ 28 h 661"/>
                  <a:gd name="T16" fmla="*/ 39 w 633"/>
                  <a:gd name="T17" fmla="*/ 52 h 661"/>
                  <a:gd name="T18" fmla="*/ 41 w 633"/>
                  <a:gd name="T19" fmla="*/ 57 h 661"/>
                  <a:gd name="T20" fmla="*/ 51 w 633"/>
                  <a:gd name="T21" fmla="*/ 78 h 661"/>
                  <a:gd name="T22" fmla="*/ 51 w 633"/>
                  <a:gd name="T23" fmla="*/ 81 h 661"/>
                  <a:gd name="T24" fmla="*/ 51 w 633"/>
                  <a:gd name="T25" fmla="*/ 84 h 661"/>
                  <a:gd name="T26" fmla="*/ 51 w 633"/>
                  <a:gd name="T27" fmla="*/ 87 h 661"/>
                  <a:gd name="T28" fmla="*/ 51 w 633"/>
                  <a:gd name="T29" fmla="*/ 90 h 661"/>
                  <a:gd name="T30" fmla="*/ 50 w 633"/>
                  <a:gd name="T31" fmla="*/ 93 h 661"/>
                  <a:gd name="T32" fmla="*/ 45 w 633"/>
                  <a:gd name="T33" fmla="*/ 133 h 661"/>
                  <a:gd name="T34" fmla="*/ 44 w 633"/>
                  <a:gd name="T35" fmla="*/ 136 h 661"/>
                  <a:gd name="T36" fmla="*/ 2 w 633"/>
                  <a:gd name="T37" fmla="*/ 225 h 661"/>
                  <a:gd name="T38" fmla="*/ 3 w 633"/>
                  <a:gd name="T39" fmla="*/ 232 h 661"/>
                  <a:gd name="T40" fmla="*/ 11 w 633"/>
                  <a:gd name="T41" fmla="*/ 256 h 661"/>
                  <a:gd name="T42" fmla="*/ 102 w 633"/>
                  <a:gd name="T43" fmla="*/ 313 h 661"/>
                  <a:gd name="T44" fmla="*/ 101 w 633"/>
                  <a:gd name="T45" fmla="*/ 324 h 661"/>
                  <a:gd name="T46" fmla="*/ 104 w 633"/>
                  <a:gd name="T47" fmla="*/ 339 h 661"/>
                  <a:gd name="T48" fmla="*/ 101 w 633"/>
                  <a:gd name="T49" fmla="*/ 357 h 661"/>
                  <a:gd name="T50" fmla="*/ 111 w 633"/>
                  <a:gd name="T51" fmla="*/ 373 h 661"/>
                  <a:gd name="T52" fmla="*/ 122 w 633"/>
                  <a:gd name="T53" fmla="*/ 393 h 661"/>
                  <a:gd name="T54" fmla="*/ 125 w 633"/>
                  <a:gd name="T55" fmla="*/ 405 h 661"/>
                  <a:gd name="T56" fmla="*/ 126 w 633"/>
                  <a:gd name="T57" fmla="*/ 414 h 661"/>
                  <a:gd name="T58" fmla="*/ 158 w 633"/>
                  <a:gd name="T59" fmla="*/ 535 h 661"/>
                  <a:gd name="T60" fmla="*/ 161 w 633"/>
                  <a:gd name="T61" fmla="*/ 553 h 661"/>
                  <a:gd name="T62" fmla="*/ 165 w 633"/>
                  <a:gd name="T63" fmla="*/ 573 h 661"/>
                  <a:gd name="T64" fmla="*/ 420 w 633"/>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 h="661">
                    <a:moveTo>
                      <a:pt x="512" y="661"/>
                    </a:moveTo>
                    <a:lnTo>
                      <a:pt x="542" y="609"/>
                    </a:lnTo>
                    <a:lnTo>
                      <a:pt x="495" y="267"/>
                    </a:lnTo>
                    <a:lnTo>
                      <a:pt x="620" y="36"/>
                    </a:lnTo>
                    <a:lnTo>
                      <a:pt x="632" y="4"/>
                    </a:lnTo>
                    <a:lnTo>
                      <a:pt x="633" y="0"/>
                    </a:lnTo>
                    <a:lnTo>
                      <a:pt x="545" y="0"/>
                    </a:lnTo>
                    <a:lnTo>
                      <a:pt x="516" y="4"/>
                    </a:lnTo>
                    <a:lnTo>
                      <a:pt x="377" y="4"/>
                    </a:lnTo>
                    <a:lnTo>
                      <a:pt x="224" y="4"/>
                    </a:lnTo>
                    <a:lnTo>
                      <a:pt x="117" y="3"/>
                    </a:lnTo>
                    <a:lnTo>
                      <a:pt x="41" y="1"/>
                    </a:lnTo>
                    <a:lnTo>
                      <a:pt x="39" y="4"/>
                    </a:lnTo>
                    <a:lnTo>
                      <a:pt x="45" y="21"/>
                    </a:lnTo>
                    <a:lnTo>
                      <a:pt x="45" y="22"/>
                    </a:lnTo>
                    <a:lnTo>
                      <a:pt x="39" y="28"/>
                    </a:lnTo>
                    <a:lnTo>
                      <a:pt x="44" y="46"/>
                    </a:lnTo>
                    <a:lnTo>
                      <a:pt x="39" y="52"/>
                    </a:lnTo>
                    <a:lnTo>
                      <a:pt x="39" y="54"/>
                    </a:lnTo>
                    <a:lnTo>
                      <a:pt x="41" y="57"/>
                    </a:lnTo>
                    <a:lnTo>
                      <a:pt x="35" y="72"/>
                    </a:lnTo>
                    <a:lnTo>
                      <a:pt x="51" y="78"/>
                    </a:lnTo>
                    <a:lnTo>
                      <a:pt x="51" y="79"/>
                    </a:lnTo>
                    <a:lnTo>
                      <a:pt x="51" y="81"/>
                    </a:lnTo>
                    <a:lnTo>
                      <a:pt x="51" y="82"/>
                    </a:lnTo>
                    <a:lnTo>
                      <a:pt x="51" y="84"/>
                    </a:lnTo>
                    <a:lnTo>
                      <a:pt x="51" y="85"/>
                    </a:lnTo>
                    <a:lnTo>
                      <a:pt x="51" y="87"/>
                    </a:lnTo>
                    <a:lnTo>
                      <a:pt x="51" y="88"/>
                    </a:lnTo>
                    <a:lnTo>
                      <a:pt x="51" y="90"/>
                    </a:lnTo>
                    <a:lnTo>
                      <a:pt x="50" y="91"/>
                    </a:lnTo>
                    <a:lnTo>
                      <a:pt x="50" y="93"/>
                    </a:lnTo>
                    <a:lnTo>
                      <a:pt x="50" y="94"/>
                    </a:lnTo>
                    <a:lnTo>
                      <a:pt x="45" y="133"/>
                    </a:lnTo>
                    <a:lnTo>
                      <a:pt x="45" y="135"/>
                    </a:lnTo>
                    <a:lnTo>
                      <a:pt x="44" y="136"/>
                    </a:lnTo>
                    <a:lnTo>
                      <a:pt x="8" y="229"/>
                    </a:lnTo>
                    <a:lnTo>
                      <a:pt x="2" y="225"/>
                    </a:lnTo>
                    <a:lnTo>
                      <a:pt x="0" y="225"/>
                    </a:lnTo>
                    <a:lnTo>
                      <a:pt x="3" y="232"/>
                    </a:lnTo>
                    <a:lnTo>
                      <a:pt x="9" y="246"/>
                    </a:lnTo>
                    <a:lnTo>
                      <a:pt x="11" y="256"/>
                    </a:lnTo>
                    <a:lnTo>
                      <a:pt x="26" y="267"/>
                    </a:lnTo>
                    <a:lnTo>
                      <a:pt x="102" y="313"/>
                    </a:lnTo>
                    <a:lnTo>
                      <a:pt x="101" y="313"/>
                    </a:lnTo>
                    <a:lnTo>
                      <a:pt x="101" y="324"/>
                    </a:lnTo>
                    <a:lnTo>
                      <a:pt x="101" y="331"/>
                    </a:lnTo>
                    <a:lnTo>
                      <a:pt x="104" y="339"/>
                    </a:lnTo>
                    <a:lnTo>
                      <a:pt x="102" y="349"/>
                    </a:lnTo>
                    <a:lnTo>
                      <a:pt x="101" y="357"/>
                    </a:lnTo>
                    <a:lnTo>
                      <a:pt x="101" y="366"/>
                    </a:lnTo>
                    <a:lnTo>
                      <a:pt x="111" y="373"/>
                    </a:lnTo>
                    <a:lnTo>
                      <a:pt x="117" y="382"/>
                    </a:lnTo>
                    <a:lnTo>
                      <a:pt x="122" y="393"/>
                    </a:lnTo>
                    <a:lnTo>
                      <a:pt x="123" y="402"/>
                    </a:lnTo>
                    <a:lnTo>
                      <a:pt x="125" y="405"/>
                    </a:lnTo>
                    <a:lnTo>
                      <a:pt x="126" y="412"/>
                    </a:lnTo>
                    <a:lnTo>
                      <a:pt x="126" y="414"/>
                    </a:lnTo>
                    <a:lnTo>
                      <a:pt x="128" y="430"/>
                    </a:lnTo>
                    <a:lnTo>
                      <a:pt x="158" y="535"/>
                    </a:lnTo>
                    <a:lnTo>
                      <a:pt x="159" y="544"/>
                    </a:lnTo>
                    <a:lnTo>
                      <a:pt x="161" y="553"/>
                    </a:lnTo>
                    <a:lnTo>
                      <a:pt x="165" y="568"/>
                    </a:lnTo>
                    <a:lnTo>
                      <a:pt x="165" y="573"/>
                    </a:lnTo>
                    <a:lnTo>
                      <a:pt x="419" y="573"/>
                    </a:lnTo>
                    <a:lnTo>
                      <a:pt x="420" y="661"/>
                    </a:lnTo>
                    <a:lnTo>
                      <a:pt x="512" y="661"/>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1" name="Freeform 267">
                <a:extLst>
                  <a:ext uri="{FF2B5EF4-FFF2-40B4-BE49-F238E27FC236}">
                    <a16:creationId xmlns:a16="http://schemas.microsoft.com/office/drawing/2014/main" id="{75A99B59-CF94-45BD-AEAC-B7F3125FFD73}"/>
                  </a:ext>
                </a:extLst>
              </p:cNvPr>
              <p:cNvSpPr>
                <a:spLocks/>
              </p:cNvSpPr>
              <p:nvPr/>
            </p:nvSpPr>
            <p:spPr bwMode="auto">
              <a:xfrm>
                <a:off x="154107" y="1817124"/>
                <a:ext cx="390132" cy="729924"/>
              </a:xfrm>
              <a:custGeom>
                <a:avLst/>
                <a:gdLst>
                  <a:gd name="T0" fmla="*/ 838 w 838"/>
                  <a:gd name="T1" fmla="*/ 304 h 1566"/>
                  <a:gd name="T2" fmla="*/ 816 w 838"/>
                  <a:gd name="T3" fmla="*/ 384 h 1566"/>
                  <a:gd name="T4" fmla="*/ 814 w 838"/>
                  <a:gd name="T5" fmla="*/ 525 h 1566"/>
                  <a:gd name="T6" fmla="*/ 679 w 838"/>
                  <a:gd name="T7" fmla="*/ 631 h 1566"/>
                  <a:gd name="T8" fmla="*/ 723 w 838"/>
                  <a:gd name="T9" fmla="*/ 1566 h 1566"/>
                  <a:gd name="T10" fmla="*/ 369 w 838"/>
                  <a:gd name="T11" fmla="*/ 1566 h 1566"/>
                  <a:gd name="T12" fmla="*/ 229 w 838"/>
                  <a:gd name="T13" fmla="*/ 1449 h 1566"/>
                  <a:gd name="T14" fmla="*/ 136 w 838"/>
                  <a:gd name="T15" fmla="*/ 1381 h 1566"/>
                  <a:gd name="T16" fmla="*/ 135 w 838"/>
                  <a:gd name="T17" fmla="*/ 1380 h 1566"/>
                  <a:gd name="T18" fmla="*/ 133 w 838"/>
                  <a:gd name="T19" fmla="*/ 1378 h 1566"/>
                  <a:gd name="T20" fmla="*/ 130 w 838"/>
                  <a:gd name="T21" fmla="*/ 1377 h 1566"/>
                  <a:gd name="T22" fmla="*/ 127 w 838"/>
                  <a:gd name="T23" fmla="*/ 1377 h 1566"/>
                  <a:gd name="T24" fmla="*/ 126 w 838"/>
                  <a:gd name="T25" fmla="*/ 1375 h 1566"/>
                  <a:gd name="T26" fmla="*/ 124 w 838"/>
                  <a:gd name="T27" fmla="*/ 1374 h 1566"/>
                  <a:gd name="T28" fmla="*/ 118 w 838"/>
                  <a:gd name="T29" fmla="*/ 1374 h 1566"/>
                  <a:gd name="T30" fmla="*/ 27 w 838"/>
                  <a:gd name="T31" fmla="*/ 1170 h 1566"/>
                  <a:gd name="T32" fmla="*/ 27 w 838"/>
                  <a:gd name="T33" fmla="*/ 1167 h 1566"/>
                  <a:gd name="T34" fmla="*/ 19 w 838"/>
                  <a:gd name="T35" fmla="*/ 1146 h 1566"/>
                  <a:gd name="T36" fmla="*/ 18 w 838"/>
                  <a:gd name="T37" fmla="*/ 1144 h 1566"/>
                  <a:gd name="T38" fmla="*/ 6 w 838"/>
                  <a:gd name="T39" fmla="*/ 1033 h 1566"/>
                  <a:gd name="T40" fmla="*/ 61 w 838"/>
                  <a:gd name="T41" fmla="*/ 898 h 1566"/>
                  <a:gd name="T42" fmla="*/ 123 w 838"/>
                  <a:gd name="T43" fmla="*/ 786 h 1566"/>
                  <a:gd name="T44" fmla="*/ 133 w 838"/>
                  <a:gd name="T45" fmla="*/ 765 h 1566"/>
                  <a:gd name="T46" fmla="*/ 229 w 838"/>
                  <a:gd name="T47" fmla="*/ 538 h 1566"/>
                  <a:gd name="T48" fmla="*/ 238 w 838"/>
                  <a:gd name="T49" fmla="*/ 499 h 1566"/>
                  <a:gd name="T50" fmla="*/ 231 w 838"/>
                  <a:gd name="T51" fmla="*/ 460 h 1566"/>
                  <a:gd name="T52" fmla="*/ 223 w 838"/>
                  <a:gd name="T53" fmla="*/ 444 h 1566"/>
                  <a:gd name="T54" fmla="*/ 207 w 838"/>
                  <a:gd name="T55" fmla="*/ 451 h 1566"/>
                  <a:gd name="T56" fmla="*/ 201 w 838"/>
                  <a:gd name="T57" fmla="*/ 438 h 1566"/>
                  <a:gd name="T58" fmla="*/ 196 w 838"/>
                  <a:gd name="T59" fmla="*/ 433 h 1566"/>
                  <a:gd name="T60" fmla="*/ 199 w 838"/>
                  <a:gd name="T61" fmla="*/ 403 h 1566"/>
                  <a:gd name="T62" fmla="*/ 195 w 838"/>
                  <a:gd name="T63" fmla="*/ 388 h 1566"/>
                  <a:gd name="T64" fmla="*/ 195 w 838"/>
                  <a:gd name="T65" fmla="*/ 366 h 1566"/>
                  <a:gd name="T66" fmla="*/ 196 w 838"/>
                  <a:gd name="T67" fmla="*/ 348 h 1566"/>
                  <a:gd name="T68" fmla="*/ 199 w 838"/>
                  <a:gd name="T69" fmla="*/ 345 h 1566"/>
                  <a:gd name="T70" fmla="*/ 208 w 838"/>
                  <a:gd name="T71" fmla="*/ 345 h 1566"/>
                  <a:gd name="T72" fmla="*/ 229 w 838"/>
                  <a:gd name="T73" fmla="*/ 304 h 1566"/>
                  <a:gd name="T74" fmla="*/ 249 w 838"/>
                  <a:gd name="T75" fmla="*/ 231 h 1566"/>
                  <a:gd name="T76" fmla="*/ 274 w 838"/>
                  <a:gd name="T77" fmla="*/ 99 h 1566"/>
                  <a:gd name="T78" fmla="*/ 276 w 838"/>
                  <a:gd name="T79" fmla="*/ 96 h 1566"/>
                  <a:gd name="T80" fmla="*/ 531 w 838"/>
                  <a:gd name="T81" fmla="*/ 0 h 1566"/>
                  <a:gd name="T82" fmla="*/ 624 w 838"/>
                  <a:gd name="T83" fmla="*/ 88 h 1566"/>
                  <a:gd name="T84" fmla="*/ 774 w 838"/>
                  <a:gd name="T85" fmla="*/ 96 h 1566"/>
                  <a:gd name="T86" fmla="*/ 799 w 838"/>
                  <a:gd name="T87" fmla="*/ 244 h 1566"/>
                  <a:gd name="T88" fmla="*/ 813 w 838"/>
                  <a:gd name="T89" fmla="*/ 25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1566">
                    <a:moveTo>
                      <a:pt x="813" y="253"/>
                    </a:moveTo>
                    <a:lnTo>
                      <a:pt x="838" y="304"/>
                    </a:lnTo>
                    <a:lnTo>
                      <a:pt x="820" y="366"/>
                    </a:lnTo>
                    <a:lnTo>
                      <a:pt x="816" y="384"/>
                    </a:lnTo>
                    <a:lnTo>
                      <a:pt x="823" y="501"/>
                    </a:lnTo>
                    <a:lnTo>
                      <a:pt x="814" y="525"/>
                    </a:lnTo>
                    <a:lnTo>
                      <a:pt x="760" y="586"/>
                    </a:lnTo>
                    <a:lnTo>
                      <a:pt x="679" y="631"/>
                    </a:lnTo>
                    <a:lnTo>
                      <a:pt x="718" y="765"/>
                    </a:lnTo>
                    <a:lnTo>
                      <a:pt x="723" y="1566"/>
                    </a:lnTo>
                    <a:lnTo>
                      <a:pt x="495" y="1566"/>
                    </a:lnTo>
                    <a:lnTo>
                      <a:pt x="369" y="1566"/>
                    </a:lnTo>
                    <a:lnTo>
                      <a:pt x="316" y="1566"/>
                    </a:lnTo>
                    <a:lnTo>
                      <a:pt x="229" y="1449"/>
                    </a:lnTo>
                    <a:lnTo>
                      <a:pt x="138" y="1381"/>
                    </a:lnTo>
                    <a:lnTo>
                      <a:pt x="136" y="1381"/>
                    </a:lnTo>
                    <a:lnTo>
                      <a:pt x="136" y="1380"/>
                    </a:lnTo>
                    <a:lnTo>
                      <a:pt x="135" y="1380"/>
                    </a:lnTo>
                    <a:lnTo>
                      <a:pt x="135" y="1378"/>
                    </a:lnTo>
                    <a:lnTo>
                      <a:pt x="133" y="1378"/>
                    </a:lnTo>
                    <a:lnTo>
                      <a:pt x="132" y="1378"/>
                    </a:lnTo>
                    <a:lnTo>
                      <a:pt x="130" y="1377"/>
                    </a:lnTo>
                    <a:lnTo>
                      <a:pt x="129" y="1377"/>
                    </a:lnTo>
                    <a:lnTo>
                      <a:pt x="127" y="1377"/>
                    </a:lnTo>
                    <a:lnTo>
                      <a:pt x="127" y="1375"/>
                    </a:lnTo>
                    <a:lnTo>
                      <a:pt x="126" y="1375"/>
                    </a:lnTo>
                    <a:lnTo>
                      <a:pt x="124" y="1375"/>
                    </a:lnTo>
                    <a:lnTo>
                      <a:pt x="124" y="1374"/>
                    </a:lnTo>
                    <a:lnTo>
                      <a:pt x="123" y="1374"/>
                    </a:lnTo>
                    <a:lnTo>
                      <a:pt x="118" y="1374"/>
                    </a:lnTo>
                    <a:lnTo>
                      <a:pt x="0" y="1282"/>
                    </a:lnTo>
                    <a:lnTo>
                      <a:pt x="27" y="1170"/>
                    </a:lnTo>
                    <a:lnTo>
                      <a:pt x="27" y="1168"/>
                    </a:lnTo>
                    <a:lnTo>
                      <a:pt x="27" y="1167"/>
                    </a:lnTo>
                    <a:lnTo>
                      <a:pt x="19" y="1147"/>
                    </a:lnTo>
                    <a:lnTo>
                      <a:pt x="19" y="1146"/>
                    </a:lnTo>
                    <a:lnTo>
                      <a:pt x="18" y="1146"/>
                    </a:lnTo>
                    <a:lnTo>
                      <a:pt x="18" y="1144"/>
                    </a:lnTo>
                    <a:lnTo>
                      <a:pt x="7" y="1036"/>
                    </a:lnTo>
                    <a:lnTo>
                      <a:pt x="6" y="1033"/>
                    </a:lnTo>
                    <a:lnTo>
                      <a:pt x="61" y="900"/>
                    </a:lnTo>
                    <a:lnTo>
                      <a:pt x="61" y="898"/>
                    </a:lnTo>
                    <a:lnTo>
                      <a:pt x="123" y="787"/>
                    </a:lnTo>
                    <a:lnTo>
                      <a:pt x="123" y="786"/>
                    </a:lnTo>
                    <a:lnTo>
                      <a:pt x="133" y="766"/>
                    </a:lnTo>
                    <a:lnTo>
                      <a:pt x="133" y="765"/>
                    </a:lnTo>
                    <a:lnTo>
                      <a:pt x="201" y="631"/>
                    </a:lnTo>
                    <a:lnTo>
                      <a:pt x="229" y="538"/>
                    </a:lnTo>
                    <a:lnTo>
                      <a:pt x="238" y="501"/>
                    </a:lnTo>
                    <a:lnTo>
                      <a:pt x="238" y="499"/>
                    </a:lnTo>
                    <a:lnTo>
                      <a:pt x="238" y="498"/>
                    </a:lnTo>
                    <a:lnTo>
                      <a:pt x="231" y="460"/>
                    </a:lnTo>
                    <a:lnTo>
                      <a:pt x="229" y="456"/>
                    </a:lnTo>
                    <a:lnTo>
                      <a:pt x="223" y="444"/>
                    </a:lnTo>
                    <a:lnTo>
                      <a:pt x="208" y="451"/>
                    </a:lnTo>
                    <a:lnTo>
                      <a:pt x="207" y="451"/>
                    </a:lnTo>
                    <a:lnTo>
                      <a:pt x="201" y="439"/>
                    </a:lnTo>
                    <a:lnTo>
                      <a:pt x="201" y="438"/>
                    </a:lnTo>
                    <a:lnTo>
                      <a:pt x="198" y="433"/>
                    </a:lnTo>
                    <a:lnTo>
                      <a:pt x="196" y="433"/>
                    </a:lnTo>
                    <a:lnTo>
                      <a:pt x="195" y="415"/>
                    </a:lnTo>
                    <a:lnTo>
                      <a:pt x="199" y="403"/>
                    </a:lnTo>
                    <a:lnTo>
                      <a:pt x="195" y="396"/>
                    </a:lnTo>
                    <a:lnTo>
                      <a:pt x="195" y="388"/>
                    </a:lnTo>
                    <a:lnTo>
                      <a:pt x="196" y="378"/>
                    </a:lnTo>
                    <a:lnTo>
                      <a:pt x="195" y="366"/>
                    </a:lnTo>
                    <a:lnTo>
                      <a:pt x="180" y="355"/>
                    </a:lnTo>
                    <a:lnTo>
                      <a:pt x="196" y="348"/>
                    </a:lnTo>
                    <a:lnTo>
                      <a:pt x="198" y="345"/>
                    </a:lnTo>
                    <a:lnTo>
                      <a:pt x="199" y="345"/>
                    </a:lnTo>
                    <a:lnTo>
                      <a:pt x="202" y="343"/>
                    </a:lnTo>
                    <a:lnTo>
                      <a:pt x="208" y="345"/>
                    </a:lnTo>
                    <a:lnTo>
                      <a:pt x="213" y="345"/>
                    </a:lnTo>
                    <a:lnTo>
                      <a:pt x="229" y="304"/>
                    </a:lnTo>
                    <a:lnTo>
                      <a:pt x="229" y="303"/>
                    </a:lnTo>
                    <a:lnTo>
                      <a:pt x="249" y="231"/>
                    </a:lnTo>
                    <a:lnTo>
                      <a:pt x="249" y="229"/>
                    </a:lnTo>
                    <a:lnTo>
                      <a:pt x="274" y="99"/>
                    </a:lnTo>
                    <a:lnTo>
                      <a:pt x="274" y="97"/>
                    </a:lnTo>
                    <a:lnTo>
                      <a:pt x="276" y="96"/>
                    </a:lnTo>
                    <a:lnTo>
                      <a:pt x="277" y="0"/>
                    </a:lnTo>
                    <a:lnTo>
                      <a:pt x="531" y="0"/>
                    </a:lnTo>
                    <a:lnTo>
                      <a:pt x="532" y="88"/>
                    </a:lnTo>
                    <a:lnTo>
                      <a:pt x="624" y="88"/>
                    </a:lnTo>
                    <a:lnTo>
                      <a:pt x="760" y="88"/>
                    </a:lnTo>
                    <a:lnTo>
                      <a:pt x="774" y="96"/>
                    </a:lnTo>
                    <a:lnTo>
                      <a:pt x="810" y="229"/>
                    </a:lnTo>
                    <a:lnTo>
                      <a:pt x="799" y="244"/>
                    </a:lnTo>
                    <a:lnTo>
                      <a:pt x="804" y="250"/>
                    </a:lnTo>
                    <a:lnTo>
                      <a:pt x="813" y="253"/>
                    </a:lnTo>
                    <a:close/>
                  </a:path>
                </a:pathLst>
              </a:custGeom>
              <a:solidFill>
                <a:schemeClr val="tx1">
                  <a:lumMod val="60000"/>
                  <a:lumOff val="4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52" name="Freeform 268">
                <a:extLst>
                  <a:ext uri="{FF2B5EF4-FFF2-40B4-BE49-F238E27FC236}">
                    <a16:creationId xmlns:a16="http://schemas.microsoft.com/office/drawing/2014/main" id="{A656DED1-E976-4549-9BD2-0F755B27CB30}"/>
                  </a:ext>
                </a:extLst>
              </p:cNvPr>
              <p:cNvSpPr>
                <a:spLocks/>
              </p:cNvSpPr>
              <p:nvPr/>
            </p:nvSpPr>
            <p:spPr bwMode="auto">
              <a:xfrm>
                <a:off x="1366453" y="1956957"/>
                <a:ext cx="528566" cy="736915"/>
              </a:xfrm>
              <a:custGeom>
                <a:avLst/>
                <a:gdLst>
                  <a:gd name="T0" fmla="*/ 1131 w 1135"/>
                  <a:gd name="T1" fmla="*/ 0 h 1581"/>
                  <a:gd name="T2" fmla="*/ 1135 w 1135"/>
                  <a:gd name="T3" fmla="*/ 733 h 1581"/>
                  <a:gd name="T4" fmla="*/ 1134 w 1135"/>
                  <a:gd name="T5" fmla="*/ 1315 h 1581"/>
                  <a:gd name="T6" fmla="*/ 1131 w 1135"/>
                  <a:gd name="T7" fmla="*/ 1566 h 1581"/>
                  <a:gd name="T8" fmla="*/ 1117 w 1135"/>
                  <a:gd name="T9" fmla="*/ 1566 h 1581"/>
                  <a:gd name="T10" fmla="*/ 1117 w 1135"/>
                  <a:gd name="T11" fmla="*/ 1579 h 1581"/>
                  <a:gd name="T12" fmla="*/ 1005 w 1135"/>
                  <a:gd name="T13" fmla="*/ 1581 h 1581"/>
                  <a:gd name="T14" fmla="*/ 1039 w 1135"/>
                  <a:gd name="T15" fmla="*/ 1333 h 1581"/>
                  <a:gd name="T16" fmla="*/ 1024 w 1135"/>
                  <a:gd name="T17" fmla="*/ 1333 h 1581"/>
                  <a:gd name="T18" fmla="*/ 976 w 1135"/>
                  <a:gd name="T19" fmla="*/ 1254 h 1581"/>
                  <a:gd name="T20" fmla="*/ 954 w 1135"/>
                  <a:gd name="T21" fmla="*/ 1176 h 1581"/>
                  <a:gd name="T22" fmla="*/ 922 w 1135"/>
                  <a:gd name="T23" fmla="*/ 1152 h 1581"/>
                  <a:gd name="T24" fmla="*/ 841 w 1135"/>
                  <a:gd name="T25" fmla="*/ 1144 h 1581"/>
                  <a:gd name="T26" fmla="*/ 642 w 1135"/>
                  <a:gd name="T27" fmla="*/ 963 h 1581"/>
                  <a:gd name="T28" fmla="*/ 456 w 1135"/>
                  <a:gd name="T29" fmla="*/ 945 h 1581"/>
                  <a:gd name="T30" fmla="*/ 390 w 1135"/>
                  <a:gd name="T31" fmla="*/ 1009 h 1581"/>
                  <a:gd name="T32" fmla="*/ 390 w 1135"/>
                  <a:gd name="T33" fmla="*/ 1054 h 1581"/>
                  <a:gd name="T34" fmla="*/ 343 w 1135"/>
                  <a:gd name="T35" fmla="*/ 1063 h 1581"/>
                  <a:gd name="T36" fmla="*/ 231 w 1135"/>
                  <a:gd name="T37" fmla="*/ 993 h 1581"/>
                  <a:gd name="T38" fmla="*/ 229 w 1135"/>
                  <a:gd name="T39" fmla="*/ 790 h 1581"/>
                  <a:gd name="T40" fmla="*/ 4 w 1135"/>
                  <a:gd name="T41" fmla="*/ 792 h 1581"/>
                  <a:gd name="T42" fmla="*/ 10 w 1135"/>
                  <a:gd name="T43" fmla="*/ 298 h 1581"/>
                  <a:gd name="T44" fmla="*/ 0 w 1135"/>
                  <a:gd name="T45" fmla="*/ 298 h 1581"/>
                  <a:gd name="T46" fmla="*/ 1 w 1135"/>
                  <a:gd name="T47" fmla="*/ 0 h 1581"/>
                  <a:gd name="T48" fmla="*/ 567 w 1135"/>
                  <a:gd name="T49" fmla="*/ 0 h 1581"/>
                  <a:gd name="T50" fmla="*/ 706 w 1135"/>
                  <a:gd name="T51" fmla="*/ 0 h 1581"/>
                  <a:gd name="T52" fmla="*/ 1131 w 1135"/>
                  <a:gd name="T53"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581">
                    <a:moveTo>
                      <a:pt x="1131" y="0"/>
                    </a:moveTo>
                    <a:lnTo>
                      <a:pt x="1135" y="733"/>
                    </a:lnTo>
                    <a:lnTo>
                      <a:pt x="1134" y="1315"/>
                    </a:lnTo>
                    <a:lnTo>
                      <a:pt x="1131" y="1566"/>
                    </a:lnTo>
                    <a:lnTo>
                      <a:pt x="1117" y="1566"/>
                    </a:lnTo>
                    <a:lnTo>
                      <a:pt x="1117" y="1579"/>
                    </a:lnTo>
                    <a:lnTo>
                      <a:pt x="1005" y="1581"/>
                    </a:lnTo>
                    <a:lnTo>
                      <a:pt x="1039" y="1333"/>
                    </a:lnTo>
                    <a:lnTo>
                      <a:pt x="1024" y="1333"/>
                    </a:lnTo>
                    <a:lnTo>
                      <a:pt x="976" y="1254"/>
                    </a:lnTo>
                    <a:lnTo>
                      <a:pt x="954" y="1176"/>
                    </a:lnTo>
                    <a:lnTo>
                      <a:pt x="922" y="1152"/>
                    </a:lnTo>
                    <a:lnTo>
                      <a:pt x="841" y="1144"/>
                    </a:lnTo>
                    <a:lnTo>
                      <a:pt x="642" y="963"/>
                    </a:lnTo>
                    <a:lnTo>
                      <a:pt x="456" y="945"/>
                    </a:lnTo>
                    <a:lnTo>
                      <a:pt x="390" y="1009"/>
                    </a:lnTo>
                    <a:lnTo>
                      <a:pt x="390" y="1054"/>
                    </a:lnTo>
                    <a:lnTo>
                      <a:pt x="343" y="1063"/>
                    </a:lnTo>
                    <a:lnTo>
                      <a:pt x="231" y="993"/>
                    </a:lnTo>
                    <a:lnTo>
                      <a:pt x="229" y="790"/>
                    </a:lnTo>
                    <a:lnTo>
                      <a:pt x="4" y="792"/>
                    </a:lnTo>
                    <a:lnTo>
                      <a:pt x="10" y="298"/>
                    </a:lnTo>
                    <a:lnTo>
                      <a:pt x="0" y="298"/>
                    </a:lnTo>
                    <a:lnTo>
                      <a:pt x="1" y="0"/>
                    </a:lnTo>
                    <a:lnTo>
                      <a:pt x="567" y="0"/>
                    </a:lnTo>
                    <a:lnTo>
                      <a:pt x="706" y="0"/>
                    </a:lnTo>
                    <a:lnTo>
                      <a:pt x="1131" y="0"/>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3" name="Freeform 269">
                <a:extLst>
                  <a:ext uri="{FF2B5EF4-FFF2-40B4-BE49-F238E27FC236}">
                    <a16:creationId xmlns:a16="http://schemas.microsoft.com/office/drawing/2014/main" id="{9EEDA493-8319-4F64-AD0F-97E6D48886E0}"/>
                  </a:ext>
                </a:extLst>
              </p:cNvPr>
              <p:cNvSpPr>
                <a:spLocks/>
              </p:cNvSpPr>
              <p:nvPr/>
            </p:nvSpPr>
            <p:spPr bwMode="auto">
              <a:xfrm>
                <a:off x="1317511" y="1550044"/>
                <a:ext cx="576109" cy="406912"/>
              </a:xfrm>
              <a:custGeom>
                <a:avLst/>
                <a:gdLst>
                  <a:gd name="T0" fmla="*/ 1236 w 1237"/>
                  <a:gd name="T1" fmla="*/ 872 h 873"/>
                  <a:gd name="T2" fmla="*/ 1236 w 1237"/>
                  <a:gd name="T3" fmla="*/ 696 h 873"/>
                  <a:gd name="T4" fmla="*/ 1237 w 1237"/>
                  <a:gd name="T5" fmla="*/ 245 h 873"/>
                  <a:gd name="T6" fmla="*/ 1237 w 1237"/>
                  <a:gd name="T7" fmla="*/ 5 h 873"/>
                  <a:gd name="T8" fmla="*/ 1062 w 1237"/>
                  <a:gd name="T9" fmla="*/ 5 h 873"/>
                  <a:gd name="T10" fmla="*/ 1023 w 1237"/>
                  <a:gd name="T11" fmla="*/ 6 h 873"/>
                  <a:gd name="T12" fmla="*/ 490 w 1237"/>
                  <a:gd name="T13" fmla="*/ 5 h 873"/>
                  <a:gd name="T14" fmla="*/ 327 w 1237"/>
                  <a:gd name="T15" fmla="*/ 3 h 873"/>
                  <a:gd name="T16" fmla="*/ 133 w 1237"/>
                  <a:gd name="T17" fmla="*/ 0 h 873"/>
                  <a:gd name="T18" fmla="*/ 7 w 1237"/>
                  <a:gd name="T19" fmla="*/ 2 h 873"/>
                  <a:gd name="T20" fmla="*/ 0 w 1237"/>
                  <a:gd name="T21" fmla="*/ 239 h 873"/>
                  <a:gd name="T22" fmla="*/ 6 w 1237"/>
                  <a:gd name="T23" fmla="*/ 239 h 873"/>
                  <a:gd name="T24" fmla="*/ 9 w 1237"/>
                  <a:gd name="T25" fmla="*/ 873 h 873"/>
                  <a:gd name="T26" fmla="*/ 57 w 1237"/>
                  <a:gd name="T27" fmla="*/ 872 h 873"/>
                  <a:gd name="T28" fmla="*/ 106 w 1237"/>
                  <a:gd name="T29" fmla="*/ 872 h 873"/>
                  <a:gd name="T30" fmla="*/ 672 w 1237"/>
                  <a:gd name="T31" fmla="*/ 872 h 873"/>
                  <a:gd name="T32" fmla="*/ 811 w 1237"/>
                  <a:gd name="T33" fmla="*/ 872 h 873"/>
                  <a:gd name="T34" fmla="*/ 1236 w 1237"/>
                  <a:gd name="T35"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7" h="873">
                    <a:moveTo>
                      <a:pt x="1236" y="872"/>
                    </a:moveTo>
                    <a:lnTo>
                      <a:pt x="1236" y="696"/>
                    </a:lnTo>
                    <a:lnTo>
                      <a:pt x="1237" y="245"/>
                    </a:lnTo>
                    <a:lnTo>
                      <a:pt x="1237" y="5"/>
                    </a:lnTo>
                    <a:lnTo>
                      <a:pt x="1062" y="5"/>
                    </a:lnTo>
                    <a:lnTo>
                      <a:pt x="1023" y="6"/>
                    </a:lnTo>
                    <a:lnTo>
                      <a:pt x="490" y="5"/>
                    </a:lnTo>
                    <a:lnTo>
                      <a:pt x="327" y="3"/>
                    </a:lnTo>
                    <a:lnTo>
                      <a:pt x="133" y="0"/>
                    </a:lnTo>
                    <a:lnTo>
                      <a:pt x="7" y="2"/>
                    </a:lnTo>
                    <a:lnTo>
                      <a:pt x="0" y="239"/>
                    </a:lnTo>
                    <a:lnTo>
                      <a:pt x="6" y="239"/>
                    </a:lnTo>
                    <a:lnTo>
                      <a:pt x="9" y="873"/>
                    </a:lnTo>
                    <a:lnTo>
                      <a:pt x="57" y="872"/>
                    </a:lnTo>
                    <a:lnTo>
                      <a:pt x="106" y="872"/>
                    </a:lnTo>
                    <a:lnTo>
                      <a:pt x="672" y="872"/>
                    </a:lnTo>
                    <a:lnTo>
                      <a:pt x="811" y="872"/>
                    </a:lnTo>
                    <a:lnTo>
                      <a:pt x="1236" y="872"/>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4" name="Freeform 270">
                <a:extLst>
                  <a:ext uri="{FF2B5EF4-FFF2-40B4-BE49-F238E27FC236}">
                    <a16:creationId xmlns:a16="http://schemas.microsoft.com/office/drawing/2014/main" id="{C8E6DB9F-809F-4FA8-94F3-9ADE686DC9AD}"/>
                  </a:ext>
                </a:extLst>
              </p:cNvPr>
              <p:cNvSpPr>
                <a:spLocks/>
              </p:cNvSpPr>
              <p:nvPr/>
            </p:nvSpPr>
            <p:spPr bwMode="auto">
              <a:xfrm>
                <a:off x="1300731" y="2323317"/>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5" name="Freeform 271">
                <a:extLst>
                  <a:ext uri="{FF2B5EF4-FFF2-40B4-BE49-F238E27FC236}">
                    <a16:creationId xmlns:a16="http://schemas.microsoft.com/office/drawing/2014/main" id="{1E8ED9DA-8760-4F2D-B289-BD5E8014ADD7}"/>
                  </a:ext>
                </a:extLst>
              </p:cNvPr>
              <p:cNvSpPr>
                <a:spLocks/>
              </p:cNvSpPr>
              <p:nvPr/>
            </p:nvSpPr>
            <p:spPr bwMode="auto">
              <a:xfrm>
                <a:off x="681275" y="1956957"/>
                <a:ext cx="689372" cy="447463"/>
              </a:xfrm>
              <a:custGeom>
                <a:avLst/>
                <a:gdLst>
                  <a:gd name="T0" fmla="*/ 1480 w 1480"/>
                  <a:gd name="T1" fmla="*/ 298 h 960"/>
                  <a:gd name="T2" fmla="*/ 1474 w 1480"/>
                  <a:gd name="T3" fmla="*/ 792 h 960"/>
                  <a:gd name="T4" fmla="*/ 1458 w 1480"/>
                  <a:gd name="T5" fmla="*/ 787 h 960"/>
                  <a:gd name="T6" fmla="*/ 1441 w 1480"/>
                  <a:gd name="T7" fmla="*/ 792 h 960"/>
                  <a:gd name="T8" fmla="*/ 1330 w 1480"/>
                  <a:gd name="T9" fmla="*/ 790 h 960"/>
                  <a:gd name="T10" fmla="*/ 903 w 1480"/>
                  <a:gd name="T11" fmla="*/ 814 h 960"/>
                  <a:gd name="T12" fmla="*/ 648 w 1480"/>
                  <a:gd name="T13" fmla="*/ 867 h 960"/>
                  <a:gd name="T14" fmla="*/ 478 w 1480"/>
                  <a:gd name="T15" fmla="*/ 858 h 960"/>
                  <a:gd name="T16" fmla="*/ 265 w 1480"/>
                  <a:gd name="T17" fmla="*/ 877 h 960"/>
                  <a:gd name="T18" fmla="*/ 0 w 1480"/>
                  <a:gd name="T19" fmla="*/ 960 h 960"/>
                  <a:gd name="T20" fmla="*/ 54 w 1480"/>
                  <a:gd name="T21" fmla="*/ 847 h 960"/>
                  <a:gd name="T22" fmla="*/ 159 w 1480"/>
                  <a:gd name="T23" fmla="*/ 754 h 960"/>
                  <a:gd name="T24" fmla="*/ 184 w 1480"/>
                  <a:gd name="T25" fmla="*/ 742 h 960"/>
                  <a:gd name="T26" fmla="*/ 181 w 1480"/>
                  <a:gd name="T27" fmla="*/ 733 h 960"/>
                  <a:gd name="T28" fmla="*/ 253 w 1480"/>
                  <a:gd name="T29" fmla="*/ 673 h 960"/>
                  <a:gd name="T30" fmla="*/ 265 w 1480"/>
                  <a:gd name="T31" fmla="*/ 673 h 960"/>
                  <a:gd name="T32" fmla="*/ 300 w 1480"/>
                  <a:gd name="T33" fmla="*/ 598 h 960"/>
                  <a:gd name="T34" fmla="*/ 265 w 1480"/>
                  <a:gd name="T35" fmla="*/ 529 h 960"/>
                  <a:gd name="T36" fmla="*/ 304 w 1480"/>
                  <a:gd name="T37" fmla="*/ 465 h 960"/>
                  <a:gd name="T38" fmla="*/ 432 w 1480"/>
                  <a:gd name="T39" fmla="*/ 199 h 960"/>
                  <a:gd name="T40" fmla="*/ 468 w 1480"/>
                  <a:gd name="T41" fmla="*/ 103 h 960"/>
                  <a:gd name="T42" fmla="*/ 478 w 1480"/>
                  <a:gd name="T43" fmla="*/ 105 h 960"/>
                  <a:gd name="T44" fmla="*/ 520 w 1480"/>
                  <a:gd name="T45" fmla="*/ 22 h 960"/>
                  <a:gd name="T46" fmla="*/ 508 w 1480"/>
                  <a:gd name="T47" fmla="*/ 18 h 960"/>
                  <a:gd name="T48" fmla="*/ 498 w 1480"/>
                  <a:gd name="T49" fmla="*/ 7 h 960"/>
                  <a:gd name="T50" fmla="*/ 486 w 1480"/>
                  <a:gd name="T51" fmla="*/ 9 h 960"/>
                  <a:gd name="T52" fmla="*/ 480 w 1480"/>
                  <a:gd name="T53" fmla="*/ 4 h 960"/>
                  <a:gd name="T54" fmla="*/ 480 w 1480"/>
                  <a:gd name="T55" fmla="*/ 0 h 960"/>
                  <a:gd name="T56" fmla="*/ 813 w 1480"/>
                  <a:gd name="T57" fmla="*/ 0 h 960"/>
                  <a:gd name="T58" fmla="*/ 903 w 1480"/>
                  <a:gd name="T59" fmla="*/ 1 h 960"/>
                  <a:gd name="T60" fmla="*/ 1374 w 1480"/>
                  <a:gd name="T61" fmla="*/ 1 h 960"/>
                  <a:gd name="T62" fmla="*/ 1422 w 1480"/>
                  <a:gd name="T63" fmla="*/ 0 h 960"/>
                  <a:gd name="T64" fmla="*/ 1471 w 1480"/>
                  <a:gd name="T65" fmla="*/ 0 h 960"/>
                  <a:gd name="T66" fmla="*/ 1470 w 1480"/>
                  <a:gd name="T67" fmla="*/ 298 h 960"/>
                  <a:gd name="T68" fmla="*/ 1480 w 1480"/>
                  <a:gd name="T69" fmla="*/ 2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0" h="960">
                    <a:moveTo>
                      <a:pt x="1480" y="298"/>
                    </a:moveTo>
                    <a:lnTo>
                      <a:pt x="1474" y="792"/>
                    </a:lnTo>
                    <a:lnTo>
                      <a:pt x="1458" y="787"/>
                    </a:lnTo>
                    <a:lnTo>
                      <a:pt x="1441" y="792"/>
                    </a:lnTo>
                    <a:lnTo>
                      <a:pt x="1330" y="790"/>
                    </a:lnTo>
                    <a:lnTo>
                      <a:pt x="903" y="814"/>
                    </a:lnTo>
                    <a:lnTo>
                      <a:pt x="648" y="867"/>
                    </a:lnTo>
                    <a:lnTo>
                      <a:pt x="478" y="858"/>
                    </a:lnTo>
                    <a:lnTo>
                      <a:pt x="265" y="877"/>
                    </a:lnTo>
                    <a:lnTo>
                      <a:pt x="0" y="960"/>
                    </a:lnTo>
                    <a:lnTo>
                      <a:pt x="54" y="847"/>
                    </a:lnTo>
                    <a:lnTo>
                      <a:pt x="159" y="754"/>
                    </a:lnTo>
                    <a:lnTo>
                      <a:pt x="184" y="742"/>
                    </a:lnTo>
                    <a:lnTo>
                      <a:pt x="181" y="733"/>
                    </a:lnTo>
                    <a:lnTo>
                      <a:pt x="253" y="673"/>
                    </a:lnTo>
                    <a:lnTo>
                      <a:pt x="265" y="673"/>
                    </a:lnTo>
                    <a:lnTo>
                      <a:pt x="300" y="598"/>
                    </a:lnTo>
                    <a:lnTo>
                      <a:pt x="265" y="529"/>
                    </a:lnTo>
                    <a:lnTo>
                      <a:pt x="304" y="465"/>
                    </a:lnTo>
                    <a:lnTo>
                      <a:pt x="432" y="199"/>
                    </a:lnTo>
                    <a:lnTo>
                      <a:pt x="468" y="103"/>
                    </a:lnTo>
                    <a:lnTo>
                      <a:pt x="478" y="105"/>
                    </a:lnTo>
                    <a:lnTo>
                      <a:pt x="520" y="22"/>
                    </a:lnTo>
                    <a:lnTo>
                      <a:pt x="508" y="18"/>
                    </a:lnTo>
                    <a:lnTo>
                      <a:pt x="498" y="7"/>
                    </a:lnTo>
                    <a:lnTo>
                      <a:pt x="486" y="9"/>
                    </a:lnTo>
                    <a:lnTo>
                      <a:pt x="480" y="4"/>
                    </a:lnTo>
                    <a:lnTo>
                      <a:pt x="480" y="0"/>
                    </a:lnTo>
                    <a:lnTo>
                      <a:pt x="813" y="0"/>
                    </a:lnTo>
                    <a:lnTo>
                      <a:pt x="903" y="1"/>
                    </a:lnTo>
                    <a:lnTo>
                      <a:pt x="1374" y="1"/>
                    </a:lnTo>
                    <a:lnTo>
                      <a:pt x="1422" y="0"/>
                    </a:lnTo>
                    <a:lnTo>
                      <a:pt x="1471" y="0"/>
                    </a:lnTo>
                    <a:lnTo>
                      <a:pt x="1470" y="298"/>
                    </a:lnTo>
                    <a:lnTo>
                      <a:pt x="1480" y="298"/>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6" name="Freeform 272">
                <a:extLst>
                  <a:ext uri="{FF2B5EF4-FFF2-40B4-BE49-F238E27FC236}">
                    <a16:creationId xmlns:a16="http://schemas.microsoft.com/office/drawing/2014/main" id="{4FC8AFA6-8C51-4080-A264-D84BFC37E5DD}"/>
                  </a:ext>
                </a:extLst>
              </p:cNvPr>
              <p:cNvSpPr>
                <a:spLocks/>
              </p:cNvSpPr>
              <p:nvPr/>
            </p:nvSpPr>
            <p:spPr bwMode="auto">
              <a:xfrm>
                <a:off x="436568" y="1544451"/>
                <a:ext cx="885138" cy="504795"/>
              </a:xfrm>
              <a:custGeom>
                <a:avLst/>
                <a:gdLst>
                  <a:gd name="T0" fmla="*/ 1895 w 1898"/>
                  <a:gd name="T1" fmla="*/ 251 h 1082"/>
                  <a:gd name="T2" fmla="*/ 1898 w 1898"/>
                  <a:gd name="T3" fmla="*/ 885 h 1082"/>
                  <a:gd name="T4" fmla="*/ 1427 w 1898"/>
                  <a:gd name="T5" fmla="*/ 885 h 1082"/>
                  <a:gd name="T6" fmla="*/ 1337 w 1898"/>
                  <a:gd name="T7" fmla="*/ 884 h 1082"/>
                  <a:gd name="T8" fmla="*/ 1004 w 1898"/>
                  <a:gd name="T9" fmla="*/ 884 h 1082"/>
                  <a:gd name="T10" fmla="*/ 1007 w 1898"/>
                  <a:gd name="T11" fmla="*/ 875 h 1082"/>
                  <a:gd name="T12" fmla="*/ 1005 w 1898"/>
                  <a:gd name="T13" fmla="*/ 872 h 1082"/>
                  <a:gd name="T14" fmla="*/ 989 w 1898"/>
                  <a:gd name="T15" fmla="*/ 861 h 1082"/>
                  <a:gd name="T16" fmla="*/ 983 w 1898"/>
                  <a:gd name="T17" fmla="*/ 852 h 1082"/>
                  <a:gd name="T18" fmla="*/ 992 w 1898"/>
                  <a:gd name="T19" fmla="*/ 840 h 1082"/>
                  <a:gd name="T20" fmla="*/ 987 w 1898"/>
                  <a:gd name="T21" fmla="*/ 825 h 1082"/>
                  <a:gd name="T22" fmla="*/ 995 w 1898"/>
                  <a:gd name="T23" fmla="*/ 818 h 1082"/>
                  <a:gd name="T24" fmla="*/ 995 w 1898"/>
                  <a:gd name="T25" fmla="*/ 813 h 1082"/>
                  <a:gd name="T26" fmla="*/ 1002 w 1898"/>
                  <a:gd name="T27" fmla="*/ 770 h 1082"/>
                  <a:gd name="T28" fmla="*/ 1001 w 1898"/>
                  <a:gd name="T29" fmla="*/ 750 h 1082"/>
                  <a:gd name="T30" fmla="*/ 1004 w 1898"/>
                  <a:gd name="T31" fmla="*/ 726 h 1082"/>
                  <a:gd name="T32" fmla="*/ 999 w 1898"/>
                  <a:gd name="T33" fmla="*/ 714 h 1082"/>
                  <a:gd name="T34" fmla="*/ 777 w 1898"/>
                  <a:gd name="T35" fmla="*/ 830 h 1082"/>
                  <a:gd name="T36" fmla="*/ 651 w 1898"/>
                  <a:gd name="T37" fmla="*/ 1082 h 1082"/>
                  <a:gd name="T38" fmla="*/ 621 w 1898"/>
                  <a:gd name="T39" fmla="*/ 1082 h 1082"/>
                  <a:gd name="T40" fmla="*/ 471 w 1898"/>
                  <a:gd name="T41" fmla="*/ 998 h 1082"/>
                  <a:gd name="T42" fmla="*/ 365 w 1898"/>
                  <a:gd name="T43" fmla="*/ 987 h 1082"/>
                  <a:gd name="T44" fmla="*/ 338 w 1898"/>
                  <a:gd name="T45" fmla="*/ 947 h 1082"/>
                  <a:gd name="T46" fmla="*/ 260 w 1898"/>
                  <a:gd name="T47" fmla="*/ 920 h 1082"/>
                  <a:gd name="T48" fmla="*/ 231 w 1898"/>
                  <a:gd name="T49" fmla="*/ 888 h 1082"/>
                  <a:gd name="T50" fmla="*/ 206 w 1898"/>
                  <a:gd name="T51" fmla="*/ 837 h 1082"/>
                  <a:gd name="T52" fmla="*/ 197 w 1898"/>
                  <a:gd name="T53" fmla="*/ 834 h 1082"/>
                  <a:gd name="T54" fmla="*/ 192 w 1898"/>
                  <a:gd name="T55" fmla="*/ 828 h 1082"/>
                  <a:gd name="T56" fmla="*/ 203 w 1898"/>
                  <a:gd name="T57" fmla="*/ 813 h 1082"/>
                  <a:gd name="T58" fmla="*/ 167 w 1898"/>
                  <a:gd name="T59" fmla="*/ 680 h 1082"/>
                  <a:gd name="T60" fmla="*/ 153 w 1898"/>
                  <a:gd name="T61" fmla="*/ 672 h 1082"/>
                  <a:gd name="T62" fmla="*/ 17 w 1898"/>
                  <a:gd name="T63" fmla="*/ 672 h 1082"/>
                  <a:gd name="T64" fmla="*/ 47 w 1898"/>
                  <a:gd name="T65" fmla="*/ 620 h 1082"/>
                  <a:gd name="T66" fmla="*/ 0 w 1898"/>
                  <a:gd name="T67" fmla="*/ 278 h 1082"/>
                  <a:gd name="T68" fmla="*/ 125 w 1898"/>
                  <a:gd name="T69" fmla="*/ 47 h 1082"/>
                  <a:gd name="T70" fmla="*/ 137 w 1898"/>
                  <a:gd name="T71" fmla="*/ 15 h 1082"/>
                  <a:gd name="T72" fmla="*/ 138 w 1898"/>
                  <a:gd name="T73" fmla="*/ 11 h 1082"/>
                  <a:gd name="T74" fmla="*/ 209 w 1898"/>
                  <a:gd name="T75" fmla="*/ 9 h 1082"/>
                  <a:gd name="T76" fmla="*/ 284 w 1898"/>
                  <a:gd name="T77" fmla="*/ 12 h 1082"/>
                  <a:gd name="T78" fmla="*/ 383 w 1898"/>
                  <a:gd name="T79" fmla="*/ 6 h 1082"/>
                  <a:gd name="T80" fmla="*/ 455 w 1898"/>
                  <a:gd name="T81" fmla="*/ 0 h 1082"/>
                  <a:gd name="T82" fmla="*/ 540 w 1898"/>
                  <a:gd name="T83" fmla="*/ 8 h 1082"/>
                  <a:gd name="T84" fmla="*/ 1182 w 1898"/>
                  <a:gd name="T85" fmla="*/ 2 h 1082"/>
                  <a:gd name="T86" fmla="*/ 1281 w 1898"/>
                  <a:gd name="T87" fmla="*/ 3 h 1082"/>
                  <a:gd name="T88" fmla="*/ 1427 w 1898"/>
                  <a:gd name="T89" fmla="*/ 6 h 1082"/>
                  <a:gd name="T90" fmla="*/ 1896 w 1898"/>
                  <a:gd name="T91" fmla="*/ 14 h 1082"/>
                  <a:gd name="T92" fmla="*/ 1889 w 1898"/>
                  <a:gd name="T93" fmla="*/ 251 h 1082"/>
                  <a:gd name="T94" fmla="*/ 1895 w 1898"/>
                  <a:gd name="T95" fmla="*/ 25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8" h="1082">
                    <a:moveTo>
                      <a:pt x="1895" y="251"/>
                    </a:moveTo>
                    <a:lnTo>
                      <a:pt x="1898" y="885"/>
                    </a:lnTo>
                    <a:lnTo>
                      <a:pt x="1427" y="885"/>
                    </a:lnTo>
                    <a:lnTo>
                      <a:pt x="1337" y="884"/>
                    </a:lnTo>
                    <a:lnTo>
                      <a:pt x="1004" y="884"/>
                    </a:lnTo>
                    <a:lnTo>
                      <a:pt x="1007" y="875"/>
                    </a:lnTo>
                    <a:lnTo>
                      <a:pt x="1005" y="872"/>
                    </a:lnTo>
                    <a:lnTo>
                      <a:pt x="989" y="861"/>
                    </a:lnTo>
                    <a:lnTo>
                      <a:pt x="983" y="852"/>
                    </a:lnTo>
                    <a:lnTo>
                      <a:pt x="992" y="840"/>
                    </a:lnTo>
                    <a:lnTo>
                      <a:pt x="987" y="825"/>
                    </a:lnTo>
                    <a:lnTo>
                      <a:pt x="995" y="818"/>
                    </a:lnTo>
                    <a:lnTo>
                      <a:pt x="995" y="813"/>
                    </a:lnTo>
                    <a:lnTo>
                      <a:pt x="1002" y="770"/>
                    </a:lnTo>
                    <a:lnTo>
                      <a:pt x="1001" y="750"/>
                    </a:lnTo>
                    <a:lnTo>
                      <a:pt x="1004" y="726"/>
                    </a:lnTo>
                    <a:lnTo>
                      <a:pt x="999" y="714"/>
                    </a:lnTo>
                    <a:lnTo>
                      <a:pt x="777" y="830"/>
                    </a:lnTo>
                    <a:lnTo>
                      <a:pt x="651" y="1082"/>
                    </a:lnTo>
                    <a:lnTo>
                      <a:pt x="621" y="1082"/>
                    </a:lnTo>
                    <a:lnTo>
                      <a:pt x="471" y="998"/>
                    </a:lnTo>
                    <a:lnTo>
                      <a:pt x="365" y="987"/>
                    </a:lnTo>
                    <a:lnTo>
                      <a:pt x="338" y="947"/>
                    </a:lnTo>
                    <a:lnTo>
                      <a:pt x="260" y="920"/>
                    </a:lnTo>
                    <a:lnTo>
                      <a:pt x="231" y="888"/>
                    </a:lnTo>
                    <a:lnTo>
                      <a:pt x="206" y="837"/>
                    </a:lnTo>
                    <a:lnTo>
                      <a:pt x="197" y="834"/>
                    </a:lnTo>
                    <a:lnTo>
                      <a:pt x="192" y="828"/>
                    </a:lnTo>
                    <a:lnTo>
                      <a:pt x="203" y="813"/>
                    </a:lnTo>
                    <a:lnTo>
                      <a:pt x="167" y="680"/>
                    </a:lnTo>
                    <a:lnTo>
                      <a:pt x="153" y="672"/>
                    </a:lnTo>
                    <a:lnTo>
                      <a:pt x="17" y="672"/>
                    </a:lnTo>
                    <a:lnTo>
                      <a:pt x="47" y="620"/>
                    </a:lnTo>
                    <a:lnTo>
                      <a:pt x="0" y="278"/>
                    </a:lnTo>
                    <a:lnTo>
                      <a:pt x="125" y="47"/>
                    </a:lnTo>
                    <a:lnTo>
                      <a:pt x="137" y="15"/>
                    </a:lnTo>
                    <a:lnTo>
                      <a:pt x="138" y="11"/>
                    </a:lnTo>
                    <a:lnTo>
                      <a:pt x="209" y="9"/>
                    </a:lnTo>
                    <a:lnTo>
                      <a:pt x="284" y="12"/>
                    </a:lnTo>
                    <a:lnTo>
                      <a:pt x="383" y="6"/>
                    </a:lnTo>
                    <a:lnTo>
                      <a:pt x="455" y="0"/>
                    </a:lnTo>
                    <a:lnTo>
                      <a:pt x="540" y="8"/>
                    </a:lnTo>
                    <a:lnTo>
                      <a:pt x="1182" y="2"/>
                    </a:lnTo>
                    <a:lnTo>
                      <a:pt x="1281" y="3"/>
                    </a:lnTo>
                    <a:lnTo>
                      <a:pt x="1427" y="6"/>
                    </a:lnTo>
                    <a:lnTo>
                      <a:pt x="1896" y="14"/>
                    </a:lnTo>
                    <a:lnTo>
                      <a:pt x="1889" y="251"/>
                    </a:lnTo>
                    <a:lnTo>
                      <a:pt x="1895" y="251"/>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7" name="Freeform 275">
                <a:extLst>
                  <a:ext uri="{FF2B5EF4-FFF2-40B4-BE49-F238E27FC236}">
                    <a16:creationId xmlns:a16="http://schemas.microsoft.com/office/drawing/2014/main" id="{670B54C1-A037-4158-8ABF-1D28DD0BCB01}"/>
                  </a:ext>
                </a:extLst>
              </p:cNvPr>
              <p:cNvSpPr>
                <a:spLocks/>
              </p:cNvSpPr>
              <p:nvPr/>
            </p:nvSpPr>
            <p:spPr bwMode="auto">
              <a:xfrm>
                <a:off x="953947" y="3604180"/>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solidFill>
                <a:schemeClr val="accent2">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8" name="Freeform 276">
                <a:extLst>
                  <a:ext uri="{FF2B5EF4-FFF2-40B4-BE49-F238E27FC236}">
                    <a16:creationId xmlns:a16="http://schemas.microsoft.com/office/drawing/2014/main" id="{23ABE934-E280-4923-AE95-0BDA47419500}"/>
                  </a:ext>
                </a:extLst>
              </p:cNvPr>
              <p:cNvSpPr>
                <a:spLocks/>
              </p:cNvSpPr>
              <p:nvPr/>
            </p:nvSpPr>
            <p:spPr bwMode="auto">
              <a:xfrm>
                <a:off x="1486708" y="3193073"/>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solidFill>
                <a:schemeClr val="bg1">
                  <a:lumMod val="9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9" name="Freeform 277">
                <a:extLst>
                  <a:ext uri="{FF2B5EF4-FFF2-40B4-BE49-F238E27FC236}">
                    <a16:creationId xmlns:a16="http://schemas.microsoft.com/office/drawing/2014/main" id="{70873700-CBA5-4B7E-9BB9-C0DCFFD5A309}"/>
                  </a:ext>
                </a:extLst>
              </p:cNvPr>
              <p:cNvSpPr>
                <a:spLocks/>
              </p:cNvSpPr>
              <p:nvPr/>
            </p:nvSpPr>
            <p:spPr bwMode="auto">
              <a:xfrm>
                <a:off x="1499293" y="3290956"/>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0" name="Freeform 278">
                <a:extLst>
                  <a:ext uri="{FF2B5EF4-FFF2-40B4-BE49-F238E27FC236}">
                    <a16:creationId xmlns:a16="http://schemas.microsoft.com/office/drawing/2014/main" id="{BE4D3F90-4C4C-40C7-A5CA-98650C493090}"/>
                  </a:ext>
                </a:extLst>
              </p:cNvPr>
              <p:cNvSpPr>
                <a:spLocks/>
              </p:cNvSpPr>
              <p:nvPr/>
            </p:nvSpPr>
            <p:spPr bwMode="auto">
              <a:xfrm>
                <a:off x="903608" y="3690876"/>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1" name="Freeform 279">
                <a:extLst>
                  <a:ext uri="{FF2B5EF4-FFF2-40B4-BE49-F238E27FC236}">
                    <a16:creationId xmlns:a16="http://schemas.microsoft.com/office/drawing/2014/main" id="{33DF8DC0-E920-4AA1-AB2D-2C2F7D1CE7A9}"/>
                  </a:ext>
                </a:extLst>
              </p:cNvPr>
              <p:cNvSpPr>
                <a:spLocks/>
              </p:cNvSpPr>
              <p:nvPr/>
            </p:nvSpPr>
            <p:spPr bwMode="auto">
              <a:xfrm>
                <a:off x="1023863" y="3802742"/>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solidFill>
                <a:schemeClr val="accent2">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2" name="Freeform 280">
                <a:extLst>
                  <a:ext uri="{FF2B5EF4-FFF2-40B4-BE49-F238E27FC236}">
                    <a16:creationId xmlns:a16="http://schemas.microsoft.com/office/drawing/2014/main" id="{CE24094B-78F2-40B5-B1B2-A7CCA7BCE80E}"/>
                  </a:ext>
                </a:extLst>
              </p:cNvPr>
              <p:cNvSpPr>
                <a:spLocks/>
              </p:cNvSpPr>
              <p:nvPr/>
            </p:nvSpPr>
            <p:spPr bwMode="auto">
              <a:xfrm>
                <a:off x="976320" y="3902022"/>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3" name="Freeform 281">
                <a:extLst>
                  <a:ext uri="{FF2B5EF4-FFF2-40B4-BE49-F238E27FC236}">
                    <a16:creationId xmlns:a16="http://schemas.microsoft.com/office/drawing/2014/main" id="{D372A9C5-DEB9-4069-829A-CD1DE122F69A}"/>
                  </a:ext>
                </a:extLst>
              </p:cNvPr>
              <p:cNvSpPr>
                <a:spLocks/>
              </p:cNvSpPr>
              <p:nvPr/>
            </p:nvSpPr>
            <p:spPr bwMode="auto">
              <a:xfrm>
                <a:off x="941363" y="3278371"/>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4" name="Freeform 282">
                <a:extLst>
                  <a:ext uri="{FF2B5EF4-FFF2-40B4-BE49-F238E27FC236}">
                    <a16:creationId xmlns:a16="http://schemas.microsoft.com/office/drawing/2014/main" id="{45262D15-5C03-4AEA-B618-2327A735C426}"/>
                  </a:ext>
                </a:extLst>
              </p:cNvPr>
              <p:cNvSpPr>
                <a:spLocks/>
              </p:cNvSpPr>
              <p:nvPr/>
            </p:nvSpPr>
            <p:spPr bwMode="auto">
              <a:xfrm>
                <a:off x="1138526" y="2893832"/>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5" name="Freeform 283">
                <a:extLst>
                  <a:ext uri="{FF2B5EF4-FFF2-40B4-BE49-F238E27FC236}">
                    <a16:creationId xmlns:a16="http://schemas.microsoft.com/office/drawing/2014/main" id="{F1AC4D7F-A090-4FD6-8B66-0D8359F94879}"/>
                  </a:ext>
                </a:extLst>
              </p:cNvPr>
              <p:cNvSpPr>
                <a:spLocks/>
              </p:cNvSpPr>
              <p:nvPr/>
            </p:nvSpPr>
            <p:spPr bwMode="auto">
              <a:xfrm>
                <a:off x="1387427" y="2788958"/>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6" name="Freeform 284">
                <a:extLst>
                  <a:ext uri="{FF2B5EF4-FFF2-40B4-BE49-F238E27FC236}">
                    <a16:creationId xmlns:a16="http://schemas.microsoft.com/office/drawing/2014/main" id="{CDDA1743-49E2-4CFB-ADFC-C630D0E21ADD}"/>
                  </a:ext>
                </a:extLst>
              </p:cNvPr>
              <p:cNvSpPr>
                <a:spLocks/>
              </p:cNvSpPr>
              <p:nvPr/>
            </p:nvSpPr>
            <p:spPr bwMode="auto">
              <a:xfrm>
                <a:off x="1083992" y="2471539"/>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7" name="Freeform 285">
                <a:extLst>
                  <a:ext uri="{FF2B5EF4-FFF2-40B4-BE49-F238E27FC236}">
                    <a16:creationId xmlns:a16="http://schemas.microsoft.com/office/drawing/2014/main" id="{CC0A6AA5-1411-409D-BEE8-DBF893D9B4F4}"/>
                  </a:ext>
                </a:extLst>
              </p:cNvPr>
              <p:cNvSpPr>
                <a:spLocks/>
              </p:cNvSpPr>
              <p:nvPr/>
            </p:nvSpPr>
            <p:spPr bwMode="auto">
              <a:xfrm>
                <a:off x="1440563" y="3012689"/>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8" name="Freeform 286">
                <a:extLst>
                  <a:ext uri="{FF2B5EF4-FFF2-40B4-BE49-F238E27FC236}">
                    <a16:creationId xmlns:a16="http://schemas.microsoft.com/office/drawing/2014/main" id="{50336AE9-AF8F-4573-AD12-4B3EF3B16CE8}"/>
                  </a:ext>
                </a:extLst>
              </p:cNvPr>
              <p:cNvSpPr>
                <a:spLocks/>
              </p:cNvSpPr>
              <p:nvPr/>
            </p:nvSpPr>
            <p:spPr bwMode="auto">
              <a:xfrm>
                <a:off x="1306324" y="2889637"/>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solidFill>
                <a:schemeClr val="bg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9" name="Freeform 287">
                <a:extLst>
                  <a:ext uri="{FF2B5EF4-FFF2-40B4-BE49-F238E27FC236}">
                    <a16:creationId xmlns:a16="http://schemas.microsoft.com/office/drawing/2014/main" id="{027B3215-A6F1-43D6-9332-E09697CF6B03}"/>
                  </a:ext>
                </a:extLst>
              </p:cNvPr>
              <p:cNvSpPr>
                <a:spLocks/>
              </p:cNvSpPr>
              <p:nvPr/>
            </p:nvSpPr>
            <p:spPr bwMode="auto">
              <a:xfrm>
                <a:off x="1485309" y="2661711"/>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0" name="Freeform 288">
                <a:extLst>
                  <a:ext uri="{FF2B5EF4-FFF2-40B4-BE49-F238E27FC236}">
                    <a16:creationId xmlns:a16="http://schemas.microsoft.com/office/drawing/2014/main" id="{042C2A7E-614D-4F67-8A1C-500E2460BEC9}"/>
                  </a:ext>
                </a:extLst>
              </p:cNvPr>
              <p:cNvSpPr>
                <a:spLocks/>
              </p:cNvSpPr>
              <p:nvPr/>
            </p:nvSpPr>
            <p:spPr bwMode="auto">
              <a:xfrm>
                <a:off x="1250391" y="2727432"/>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1" name="Freeform 289">
                <a:extLst>
                  <a:ext uri="{FF2B5EF4-FFF2-40B4-BE49-F238E27FC236}">
                    <a16:creationId xmlns:a16="http://schemas.microsoft.com/office/drawing/2014/main" id="{F294BD19-41EE-4997-AE12-DA0B3DF3BF0A}"/>
                  </a:ext>
                </a:extLst>
              </p:cNvPr>
              <p:cNvSpPr>
                <a:spLocks/>
              </p:cNvSpPr>
              <p:nvPr/>
            </p:nvSpPr>
            <p:spPr bwMode="auto">
              <a:xfrm>
                <a:off x="1267171" y="3395830"/>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2" name="Freeform 290">
                <a:extLst>
                  <a:ext uri="{FF2B5EF4-FFF2-40B4-BE49-F238E27FC236}">
                    <a16:creationId xmlns:a16="http://schemas.microsoft.com/office/drawing/2014/main" id="{081555DD-67F2-4D93-A19F-4E9988199AF6}"/>
                  </a:ext>
                </a:extLst>
              </p:cNvPr>
              <p:cNvSpPr>
                <a:spLocks/>
              </p:cNvSpPr>
              <p:nvPr/>
            </p:nvSpPr>
            <p:spPr bwMode="auto">
              <a:xfrm>
                <a:off x="1864255" y="3079809"/>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3" name="Freeform 291">
                <a:extLst>
                  <a:ext uri="{FF2B5EF4-FFF2-40B4-BE49-F238E27FC236}">
                    <a16:creationId xmlns:a16="http://schemas.microsoft.com/office/drawing/2014/main" id="{608760BA-65D5-45A7-81C9-A7006D3AB329}"/>
                  </a:ext>
                </a:extLst>
              </p:cNvPr>
              <p:cNvSpPr>
                <a:spLocks/>
              </p:cNvSpPr>
              <p:nvPr/>
            </p:nvSpPr>
            <p:spPr bwMode="auto">
              <a:xfrm>
                <a:off x="1539888" y="3752402"/>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solidFill>
                <a:schemeClr val="accent2">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4" name="Freeform 293">
                <a:extLst>
                  <a:ext uri="{FF2B5EF4-FFF2-40B4-BE49-F238E27FC236}">
                    <a16:creationId xmlns:a16="http://schemas.microsoft.com/office/drawing/2014/main" id="{70FD7849-7A99-4382-9AF6-9856F6EE7F3D}"/>
                  </a:ext>
                </a:extLst>
              </p:cNvPr>
              <p:cNvSpPr>
                <a:spLocks/>
              </p:cNvSpPr>
              <p:nvPr/>
            </p:nvSpPr>
            <p:spPr bwMode="auto">
              <a:xfrm>
                <a:off x="1739804" y="3612570"/>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solidFill>
                <a:schemeClr val="bg1">
                  <a:lumMod val="9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5" name="Freeform 294">
                <a:extLst>
                  <a:ext uri="{FF2B5EF4-FFF2-40B4-BE49-F238E27FC236}">
                    <a16:creationId xmlns:a16="http://schemas.microsoft.com/office/drawing/2014/main" id="{FBFA21A6-DABF-4DF2-AD8E-0EBEA51092A2}"/>
                  </a:ext>
                </a:extLst>
              </p:cNvPr>
              <p:cNvSpPr>
                <a:spLocks/>
              </p:cNvSpPr>
              <p:nvPr/>
            </p:nvSpPr>
            <p:spPr bwMode="auto">
              <a:xfrm>
                <a:off x="1405606" y="3728630"/>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6" name="Freeform 295">
                <a:extLst>
                  <a:ext uri="{FF2B5EF4-FFF2-40B4-BE49-F238E27FC236}">
                    <a16:creationId xmlns:a16="http://schemas.microsoft.com/office/drawing/2014/main" id="{CBA49B1D-3652-44B9-80EF-CEDA72A55301}"/>
                  </a:ext>
                </a:extLst>
              </p:cNvPr>
              <p:cNvSpPr>
                <a:spLocks/>
              </p:cNvSpPr>
              <p:nvPr/>
            </p:nvSpPr>
            <p:spPr bwMode="auto">
              <a:xfrm>
                <a:off x="1156704" y="3177691"/>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7" name="Freeform 296">
                <a:extLst>
                  <a:ext uri="{FF2B5EF4-FFF2-40B4-BE49-F238E27FC236}">
                    <a16:creationId xmlns:a16="http://schemas.microsoft.com/office/drawing/2014/main" id="{BCDB1689-D353-40AC-ADDB-F8C1C18DE336}"/>
                  </a:ext>
                </a:extLst>
              </p:cNvPr>
              <p:cNvSpPr>
                <a:spLocks/>
              </p:cNvSpPr>
              <p:nvPr/>
            </p:nvSpPr>
            <p:spPr bwMode="auto">
              <a:xfrm>
                <a:off x="1243400" y="4053041"/>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8" name="Freeform 297">
                <a:extLst>
                  <a:ext uri="{FF2B5EF4-FFF2-40B4-BE49-F238E27FC236}">
                    <a16:creationId xmlns:a16="http://schemas.microsoft.com/office/drawing/2014/main" id="{4AFCCDC2-F997-4FCC-AC7A-8CA13650383C}"/>
                  </a:ext>
                </a:extLst>
              </p:cNvPr>
              <p:cNvSpPr>
                <a:spLocks/>
              </p:cNvSpPr>
              <p:nvPr/>
            </p:nvSpPr>
            <p:spPr bwMode="auto">
              <a:xfrm>
                <a:off x="1310520" y="3507696"/>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9" name="Freeform 298">
                <a:extLst>
                  <a:ext uri="{FF2B5EF4-FFF2-40B4-BE49-F238E27FC236}">
                    <a16:creationId xmlns:a16="http://schemas.microsoft.com/office/drawing/2014/main" id="{D47E3C7C-839B-4F73-A9EC-2BFD233E7F8A}"/>
                  </a:ext>
                </a:extLst>
              </p:cNvPr>
              <p:cNvSpPr>
                <a:spLocks/>
              </p:cNvSpPr>
              <p:nvPr/>
            </p:nvSpPr>
            <p:spPr bwMode="auto">
              <a:xfrm>
                <a:off x="1634930" y="3328710"/>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0" name="Freeform 299">
                <a:extLst>
                  <a:ext uri="{FF2B5EF4-FFF2-40B4-BE49-F238E27FC236}">
                    <a16:creationId xmlns:a16="http://schemas.microsoft.com/office/drawing/2014/main" id="{CE638F98-2A1B-46A4-BBDD-D6A90A63E481}"/>
                  </a:ext>
                </a:extLst>
              </p:cNvPr>
              <p:cNvSpPr>
                <a:spLocks/>
              </p:cNvSpPr>
              <p:nvPr/>
            </p:nvSpPr>
            <p:spPr bwMode="auto">
              <a:xfrm>
                <a:off x="1636328" y="4994113"/>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solidFill>
                <a:schemeClr val="tx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1" name="Freeform 300">
                <a:extLst>
                  <a:ext uri="{FF2B5EF4-FFF2-40B4-BE49-F238E27FC236}">
                    <a16:creationId xmlns:a16="http://schemas.microsoft.com/office/drawing/2014/main" id="{A3E1053B-3386-44D9-AE9B-2512B5411C5A}"/>
                  </a:ext>
                </a:extLst>
              </p:cNvPr>
              <p:cNvSpPr>
                <a:spLocks/>
              </p:cNvSpPr>
              <p:nvPr/>
            </p:nvSpPr>
            <p:spPr bwMode="auto">
              <a:xfrm>
                <a:off x="1925781" y="5503102"/>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solidFill>
                <a:schemeClr val="bg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2" name="Freeform 301">
                <a:extLst>
                  <a:ext uri="{FF2B5EF4-FFF2-40B4-BE49-F238E27FC236}">
                    <a16:creationId xmlns:a16="http://schemas.microsoft.com/office/drawing/2014/main" id="{8001BDB7-5352-48C8-9119-372518ED3DE0}"/>
                  </a:ext>
                </a:extLst>
              </p:cNvPr>
              <p:cNvSpPr>
                <a:spLocks/>
              </p:cNvSpPr>
              <p:nvPr/>
            </p:nvSpPr>
            <p:spPr bwMode="auto">
              <a:xfrm>
                <a:off x="1808322" y="5524076"/>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solidFill>
                <a:schemeClr val="bg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3" name="Freeform 302">
                <a:extLst>
                  <a:ext uri="{FF2B5EF4-FFF2-40B4-BE49-F238E27FC236}">
                    <a16:creationId xmlns:a16="http://schemas.microsoft.com/office/drawing/2014/main" id="{9F422422-E4DC-45E3-965D-9CBD3A72948B}"/>
                  </a:ext>
                </a:extLst>
              </p:cNvPr>
              <p:cNvSpPr>
                <a:spLocks/>
              </p:cNvSpPr>
              <p:nvPr/>
            </p:nvSpPr>
            <p:spPr bwMode="auto">
              <a:xfrm>
                <a:off x="1962138" y="5566026"/>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chemeClr val="bg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4" name="Freeform 304">
                <a:extLst>
                  <a:ext uri="{FF2B5EF4-FFF2-40B4-BE49-F238E27FC236}">
                    <a16:creationId xmlns:a16="http://schemas.microsoft.com/office/drawing/2014/main" id="{325810AD-8F46-40CF-897D-4439FA8042CC}"/>
                  </a:ext>
                </a:extLst>
              </p:cNvPr>
              <p:cNvSpPr>
                <a:spLocks/>
              </p:cNvSpPr>
              <p:nvPr/>
            </p:nvSpPr>
            <p:spPr bwMode="auto">
              <a:xfrm>
                <a:off x="1769169" y="4300545"/>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5" name="Freeform 305">
                <a:extLst>
                  <a:ext uri="{FF2B5EF4-FFF2-40B4-BE49-F238E27FC236}">
                    <a16:creationId xmlns:a16="http://schemas.microsoft.com/office/drawing/2014/main" id="{AC78576B-99C4-48EE-9918-4E64069F6573}"/>
                  </a:ext>
                </a:extLst>
              </p:cNvPr>
              <p:cNvSpPr>
                <a:spLocks/>
              </p:cNvSpPr>
              <p:nvPr/>
            </p:nvSpPr>
            <p:spPr bwMode="auto">
              <a:xfrm>
                <a:off x="1109161" y="4092194"/>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6" name="Freeform 306">
                <a:extLst>
                  <a:ext uri="{FF2B5EF4-FFF2-40B4-BE49-F238E27FC236}">
                    <a16:creationId xmlns:a16="http://schemas.microsoft.com/office/drawing/2014/main" id="{DD9D9788-34C2-49FB-BB67-1AF657F6D3CB}"/>
                  </a:ext>
                </a:extLst>
              </p:cNvPr>
              <p:cNvSpPr>
                <a:spLocks/>
              </p:cNvSpPr>
              <p:nvPr/>
            </p:nvSpPr>
            <p:spPr bwMode="auto">
              <a:xfrm>
                <a:off x="1359461" y="4645930"/>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7" name="Freeform 308">
                <a:extLst>
                  <a:ext uri="{FF2B5EF4-FFF2-40B4-BE49-F238E27FC236}">
                    <a16:creationId xmlns:a16="http://schemas.microsoft.com/office/drawing/2014/main" id="{0595C57C-C8A9-4D8D-A6CE-7182D39B3B1C}"/>
                  </a:ext>
                </a:extLst>
              </p:cNvPr>
              <p:cNvSpPr>
                <a:spLocks/>
              </p:cNvSpPr>
              <p:nvPr/>
            </p:nvSpPr>
            <p:spPr bwMode="auto">
              <a:xfrm>
                <a:off x="2100571" y="5091995"/>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solidFill>
                <a:schemeClr val="tx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8" name="Freeform 309">
                <a:extLst>
                  <a:ext uri="{FF2B5EF4-FFF2-40B4-BE49-F238E27FC236}">
                    <a16:creationId xmlns:a16="http://schemas.microsoft.com/office/drawing/2014/main" id="{74EB8B02-1ADE-4EA8-A8A3-B79E86078094}"/>
                  </a:ext>
                </a:extLst>
              </p:cNvPr>
              <p:cNvSpPr>
                <a:spLocks/>
              </p:cNvSpPr>
              <p:nvPr/>
            </p:nvSpPr>
            <p:spPr bwMode="auto">
              <a:xfrm>
                <a:off x="2378838" y="3812530"/>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9" name="Freeform 310">
                <a:extLst>
                  <a:ext uri="{FF2B5EF4-FFF2-40B4-BE49-F238E27FC236}">
                    <a16:creationId xmlns:a16="http://schemas.microsoft.com/office/drawing/2014/main" id="{027F084C-E004-40FE-B346-C1B11907CD1A}"/>
                  </a:ext>
                </a:extLst>
              </p:cNvPr>
              <p:cNvSpPr>
                <a:spLocks/>
              </p:cNvSpPr>
              <p:nvPr/>
            </p:nvSpPr>
            <p:spPr bwMode="auto">
              <a:xfrm>
                <a:off x="2034850" y="3190277"/>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solidFill>
                <a:schemeClr val="bg1">
                  <a:lumMod val="95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0" name="Freeform 311">
                <a:extLst>
                  <a:ext uri="{FF2B5EF4-FFF2-40B4-BE49-F238E27FC236}">
                    <a16:creationId xmlns:a16="http://schemas.microsoft.com/office/drawing/2014/main" id="{BA85874F-218E-4F69-A6E2-F73C543560CD}"/>
                  </a:ext>
                </a:extLst>
              </p:cNvPr>
              <p:cNvSpPr>
                <a:spLocks/>
              </p:cNvSpPr>
              <p:nvPr/>
            </p:nvSpPr>
            <p:spPr bwMode="auto">
              <a:xfrm>
                <a:off x="3434570" y="5824716"/>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solidFill>
                <a:schemeClr val="tx1">
                  <a:lumMod val="75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1" name="Freeform 312">
                <a:extLst>
                  <a:ext uri="{FF2B5EF4-FFF2-40B4-BE49-F238E27FC236}">
                    <a16:creationId xmlns:a16="http://schemas.microsoft.com/office/drawing/2014/main" id="{C564415B-C20D-4B71-96FD-E64A771A14CA}"/>
                  </a:ext>
                </a:extLst>
              </p:cNvPr>
              <p:cNvSpPr>
                <a:spLocks/>
              </p:cNvSpPr>
              <p:nvPr/>
            </p:nvSpPr>
            <p:spPr bwMode="auto">
              <a:xfrm>
                <a:off x="2310319" y="5131148"/>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solidFill>
                <a:schemeClr val="tx2"/>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2" name="Freeform 313">
                <a:extLst>
                  <a:ext uri="{FF2B5EF4-FFF2-40B4-BE49-F238E27FC236}">
                    <a16:creationId xmlns:a16="http://schemas.microsoft.com/office/drawing/2014/main" id="{574CB503-8E88-431A-96AE-DF964897923F}"/>
                  </a:ext>
                </a:extLst>
              </p:cNvPr>
              <p:cNvSpPr>
                <a:spLocks/>
              </p:cNvSpPr>
              <p:nvPr/>
            </p:nvSpPr>
            <p:spPr bwMode="auto">
              <a:xfrm>
                <a:off x="2458542" y="5803741"/>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solidFill>
                <a:schemeClr val="bg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3" name="Freeform 314">
                <a:extLst>
                  <a:ext uri="{FF2B5EF4-FFF2-40B4-BE49-F238E27FC236}">
                    <a16:creationId xmlns:a16="http://schemas.microsoft.com/office/drawing/2014/main" id="{1DFAC574-72D5-4C6D-8F1C-4D4882AA387E}"/>
                  </a:ext>
                </a:extLst>
              </p:cNvPr>
              <p:cNvSpPr>
                <a:spLocks/>
              </p:cNvSpPr>
              <p:nvPr/>
            </p:nvSpPr>
            <p:spPr bwMode="auto">
              <a:xfrm>
                <a:off x="2448754" y="6023278"/>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solidFill>
                <a:schemeClr val="bg1"/>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4" name="Freeform 315">
                <a:extLst>
                  <a:ext uri="{FF2B5EF4-FFF2-40B4-BE49-F238E27FC236}">
                    <a16:creationId xmlns:a16="http://schemas.microsoft.com/office/drawing/2014/main" id="{EB7C991C-8014-4A88-8B40-60280830B024}"/>
                  </a:ext>
                </a:extLst>
              </p:cNvPr>
              <p:cNvSpPr>
                <a:spLocks/>
              </p:cNvSpPr>
              <p:nvPr/>
            </p:nvSpPr>
            <p:spPr bwMode="auto">
              <a:xfrm>
                <a:off x="2636129" y="5568823"/>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solidFill>
                <a:schemeClr val="tx2"/>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5" name="Freeform 316">
                <a:extLst>
                  <a:ext uri="{FF2B5EF4-FFF2-40B4-BE49-F238E27FC236}">
                    <a16:creationId xmlns:a16="http://schemas.microsoft.com/office/drawing/2014/main" id="{AB92CCFB-A959-4C03-9DDC-277AA571E531}"/>
                  </a:ext>
                </a:extLst>
              </p:cNvPr>
              <p:cNvSpPr>
                <a:spLocks/>
              </p:cNvSpPr>
              <p:nvPr/>
            </p:nvSpPr>
            <p:spPr bwMode="auto">
              <a:xfrm>
                <a:off x="2812317" y="5501703"/>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solidFill>
                <a:schemeClr val="accent2">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6" name="Freeform 317">
                <a:extLst>
                  <a:ext uri="{FF2B5EF4-FFF2-40B4-BE49-F238E27FC236}">
                    <a16:creationId xmlns:a16="http://schemas.microsoft.com/office/drawing/2014/main" id="{5B51FFC6-5A8D-4C9F-963D-FF3E413A31A4}"/>
                  </a:ext>
                </a:extLst>
              </p:cNvPr>
              <p:cNvSpPr>
                <a:spLocks/>
              </p:cNvSpPr>
              <p:nvPr/>
            </p:nvSpPr>
            <p:spPr bwMode="auto">
              <a:xfrm>
                <a:off x="2770368" y="4644532"/>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solidFill>
                <a:schemeClr val="accent2">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7" name="Freeform 318">
                <a:extLst>
                  <a:ext uri="{FF2B5EF4-FFF2-40B4-BE49-F238E27FC236}">
                    <a16:creationId xmlns:a16="http://schemas.microsoft.com/office/drawing/2014/main" id="{12EAE27F-3737-43F1-91B3-AE0F7689572D}"/>
                  </a:ext>
                </a:extLst>
              </p:cNvPr>
              <p:cNvSpPr>
                <a:spLocks/>
              </p:cNvSpPr>
              <p:nvPr/>
            </p:nvSpPr>
            <p:spPr bwMode="auto">
              <a:xfrm>
                <a:off x="2844478" y="5788360"/>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solidFill>
                <a:schemeClr val="tx2"/>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8" name="Rectangle 344">
                <a:extLst>
                  <a:ext uri="{FF2B5EF4-FFF2-40B4-BE49-F238E27FC236}">
                    <a16:creationId xmlns:a16="http://schemas.microsoft.com/office/drawing/2014/main" id="{4F3ADE6F-BCA8-4C20-8A8A-EB9076D6F578}"/>
                  </a:ext>
                </a:extLst>
              </p:cNvPr>
              <p:cNvSpPr>
                <a:spLocks noChangeArrowheads="1"/>
              </p:cNvSpPr>
              <p:nvPr/>
            </p:nvSpPr>
            <p:spPr bwMode="auto">
              <a:xfrm>
                <a:off x="1606964" y="2913409"/>
                <a:ext cx="195966" cy="94064"/>
              </a:xfrm>
              <a:prstGeom prst="rect">
                <a:avLst/>
              </a:prstGeom>
              <a:solidFill>
                <a:schemeClr val="bg1"/>
              </a:solidFill>
              <a:ln>
                <a:solidFill>
                  <a:schemeClr val="bg1"/>
                </a:solidFill>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56585C"/>
                    </a:solidFill>
                    <a:effectLst/>
                    <a:uLnTx/>
                    <a:uFillTx/>
                    <a:latin typeface="Calibri"/>
                    <a:ea typeface="+mn-ea"/>
                    <a:cs typeface="+mn-cs"/>
                  </a:rPr>
                  <a:t>Placer</a:t>
                </a:r>
                <a:endParaRPr kumimoji="0" lang="en-US" alt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9" name="Freeform 286">
                <a:extLst>
                  <a:ext uri="{FF2B5EF4-FFF2-40B4-BE49-F238E27FC236}">
                    <a16:creationId xmlns:a16="http://schemas.microsoft.com/office/drawing/2014/main" id="{50336AE9-AF8F-4573-AD12-4B3EF3B16CE8}"/>
                  </a:ext>
                </a:extLst>
              </p:cNvPr>
              <p:cNvSpPr>
                <a:spLocks/>
              </p:cNvSpPr>
              <p:nvPr/>
            </p:nvSpPr>
            <p:spPr bwMode="auto">
              <a:xfrm>
                <a:off x="1304116" y="2893930"/>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solidFill>
                <a:schemeClr val="tx1">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0" name="Freeform 303">
                <a:extLst>
                  <a:ext uri="{FF2B5EF4-FFF2-40B4-BE49-F238E27FC236}">
                    <a16:creationId xmlns:a16="http://schemas.microsoft.com/office/drawing/2014/main" id="{170D0E05-2171-4465-B4BD-66C74EA29BF1}"/>
                  </a:ext>
                </a:extLst>
              </p:cNvPr>
              <p:cNvSpPr>
                <a:spLocks/>
              </p:cNvSpPr>
              <p:nvPr/>
            </p:nvSpPr>
            <p:spPr bwMode="auto">
              <a:xfrm>
                <a:off x="1816712" y="4644532"/>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solidFill>
                <a:schemeClr val="accent2">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grpSp>
      </p:grpSp>
      <p:grpSp>
        <p:nvGrpSpPr>
          <p:cNvPr id="5" name="Group 4">
            <a:extLst>
              <a:ext uri="{FF2B5EF4-FFF2-40B4-BE49-F238E27FC236}">
                <a16:creationId xmlns:a16="http://schemas.microsoft.com/office/drawing/2014/main" id="{8B3D21DD-8710-45E5-BA67-6E1A647502CB}"/>
              </a:ext>
            </a:extLst>
          </p:cNvPr>
          <p:cNvGrpSpPr/>
          <p:nvPr/>
        </p:nvGrpSpPr>
        <p:grpSpPr>
          <a:xfrm>
            <a:off x="8531936" y="0"/>
            <a:ext cx="612649" cy="985165"/>
            <a:chOff x="8531936" y="0"/>
            <a:chExt cx="612649" cy="985165"/>
          </a:xfrm>
        </p:grpSpPr>
        <p:grpSp>
          <p:nvGrpSpPr>
            <p:cNvPr id="105" name="Group 104">
              <a:extLst>
                <a:ext uri="{FF2B5EF4-FFF2-40B4-BE49-F238E27FC236}">
                  <a16:creationId xmlns:a16="http://schemas.microsoft.com/office/drawing/2014/main" id="{985671F1-FCA9-4FC9-B061-4EF91564666E}"/>
                </a:ext>
              </a:extLst>
            </p:cNvPr>
            <p:cNvGrpSpPr/>
            <p:nvPr/>
          </p:nvGrpSpPr>
          <p:grpSpPr>
            <a:xfrm>
              <a:off x="8531936" y="0"/>
              <a:ext cx="612649" cy="499951"/>
              <a:chOff x="8531351" y="0"/>
              <a:chExt cx="612649" cy="499951"/>
            </a:xfrm>
          </p:grpSpPr>
          <p:sp>
            <p:nvSpPr>
              <p:cNvPr id="106" name="Rectangle 105">
                <a:extLst>
                  <a:ext uri="{FF2B5EF4-FFF2-40B4-BE49-F238E27FC236}">
                    <a16:creationId xmlns:a16="http://schemas.microsoft.com/office/drawing/2014/main" id="{50B48500-C5AA-41D1-B644-81F87853BFA9}"/>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07" name="Picture 2" descr="https://static.thenounproject.com/png/1574579-200.png">
                <a:extLst>
                  <a:ext uri="{FF2B5EF4-FFF2-40B4-BE49-F238E27FC236}">
                    <a16:creationId xmlns:a16="http://schemas.microsoft.com/office/drawing/2014/main" id="{EC33D22C-C42D-49D8-BF64-9585F099C424}"/>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108" name="Group 107">
              <a:extLst>
                <a:ext uri="{FF2B5EF4-FFF2-40B4-BE49-F238E27FC236}">
                  <a16:creationId xmlns:a16="http://schemas.microsoft.com/office/drawing/2014/main" id="{F291BEAA-DD25-4609-9646-78F44F05DE9D}"/>
                </a:ext>
              </a:extLst>
            </p:cNvPr>
            <p:cNvGrpSpPr/>
            <p:nvPr/>
          </p:nvGrpSpPr>
          <p:grpSpPr>
            <a:xfrm>
              <a:off x="8531936" y="485214"/>
              <a:ext cx="612649" cy="499951"/>
              <a:chOff x="8531351" y="0"/>
              <a:chExt cx="612649" cy="499951"/>
            </a:xfrm>
            <a:solidFill>
              <a:schemeClr val="tx2">
                <a:lumMod val="20000"/>
                <a:lumOff val="80000"/>
              </a:schemeClr>
            </a:solidFill>
          </p:grpSpPr>
          <p:sp>
            <p:nvSpPr>
              <p:cNvPr id="109" name="Rectangle 108">
                <a:extLst>
                  <a:ext uri="{FF2B5EF4-FFF2-40B4-BE49-F238E27FC236}">
                    <a16:creationId xmlns:a16="http://schemas.microsoft.com/office/drawing/2014/main" id="{8CC0F386-0291-4221-A14E-6C34DB9A2C2B}"/>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0" name="Picture 4" descr="https://static.thenounproject.com/png/2087381-200.png">
                <a:extLst>
                  <a:ext uri="{FF2B5EF4-FFF2-40B4-BE49-F238E27FC236}">
                    <a16:creationId xmlns:a16="http://schemas.microsoft.com/office/drawing/2014/main" id="{917E97BF-D4ED-494E-9434-947597E18914}"/>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Tree>
    <p:extLst>
      <p:ext uri="{BB962C8B-B14F-4D97-AF65-F5344CB8AC3E}">
        <p14:creationId xmlns:p14="http://schemas.microsoft.com/office/powerpoint/2010/main" val="541820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307">
            <a:extLst>
              <a:ext uri="{FF2B5EF4-FFF2-40B4-BE49-F238E27FC236}">
                <a16:creationId xmlns:a16="http://schemas.microsoft.com/office/drawing/2014/main" id="{E8206A0F-2A4D-4A3D-A9CB-D7B088E91F33}"/>
              </a:ext>
            </a:extLst>
          </p:cNvPr>
          <p:cNvSpPr>
            <a:spLocks/>
          </p:cNvSpPr>
          <p:nvPr/>
        </p:nvSpPr>
        <p:spPr bwMode="auto">
          <a:xfrm>
            <a:off x="2062817" y="4363002"/>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graphicFrame>
        <p:nvGraphicFramePr>
          <p:cNvPr id="137" name="Table 136"/>
          <p:cNvGraphicFramePr>
            <a:graphicFrameLocks noGrp="1"/>
          </p:cNvGraphicFramePr>
          <p:nvPr>
            <p:extLst>
              <p:ext uri="{D42A27DB-BD31-4B8C-83A1-F6EECF244321}">
                <p14:modId xmlns:p14="http://schemas.microsoft.com/office/powerpoint/2010/main" val="1045100466"/>
              </p:ext>
            </p:extLst>
          </p:nvPr>
        </p:nvGraphicFramePr>
        <p:xfrm>
          <a:off x="4063825" y="2061453"/>
          <a:ext cx="4751356" cy="2877570"/>
        </p:xfrm>
        <a:graphic>
          <a:graphicData uri="http://schemas.openxmlformats.org/drawingml/2006/table">
            <a:tbl>
              <a:tblPr firstRow="1" bandRow="1">
                <a:tableStyleId>{72833802-FEF1-4C79-8D5D-14CF1EAF98D9}</a:tableStyleId>
              </a:tblPr>
              <a:tblGrid>
                <a:gridCol w="2424831">
                  <a:extLst>
                    <a:ext uri="{9D8B030D-6E8A-4147-A177-3AD203B41FA5}">
                      <a16:colId xmlns:a16="http://schemas.microsoft.com/office/drawing/2014/main" val="73462123"/>
                    </a:ext>
                  </a:extLst>
                </a:gridCol>
                <a:gridCol w="2326525">
                  <a:extLst>
                    <a:ext uri="{9D8B030D-6E8A-4147-A177-3AD203B41FA5}">
                      <a16:colId xmlns:a16="http://schemas.microsoft.com/office/drawing/2014/main" val="1780680342"/>
                    </a:ext>
                  </a:extLst>
                </a:gridCol>
              </a:tblGrid>
              <a:tr h="420220">
                <a:tc>
                  <a:txBody>
                    <a:bodyPr/>
                    <a:lstStyle/>
                    <a:p>
                      <a:pPr lvl="0" algn="ctr"/>
                      <a:r>
                        <a:rPr lang="en-US" sz="1600" dirty="0">
                          <a:solidFill>
                            <a:schemeClr val="tx1"/>
                          </a:solidFill>
                        </a:rPr>
                        <a:t>Region</a:t>
                      </a:r>
                      <a:endParaRPr lang="en-US" sz="1600" b="1" dirty="0">
                        <a:solidFill>
                          <a:schemeClr val="tx1"/>
                        </a:solidFill>
                      </a:endParaRPr>
                    </a:p>
                  </a:txBody>
                  <a:tcPr anchor="ctr">
                    <a:lnR w="12700" cap="flat" cmpd="sng" algn="ctr">
                      <a:solidFill>
                        <a:schemeClr val="tx2"/>
                      </a:solidFill>
                      <a:prstDash val="solid"/>
                      <a:round/>
                      <a:headEnd type="none" w="med" len="med"/>
                      <a:tailEnd type="none" w="med" len="med"/>
                    </a:lnR>
                    <a:noFill/>
                  </a:tcPr>
                </a:tc>
                <a:tc>
                  <a:txBody>
                    <a:bodyPr/>
                    <a:lstStyle/>
                    <a:p>
                      <a:pPr algn="ctr"/>
                      <a:r>
                        <a:rPr lang="en-US" sz="1600" dirty="0">
                          <a:solidFill>
                            <a:schemeClr val="tx1"/>
                          </a:solidFill>
                        </a:rPr>
                        <a:t>Percentage of the state’s DLL/EL population</a:t>
                      </a:r>
                      <a:endParaRPr lang="en-US" sz="1600" b="1" dirty="0">
                        <a:solidFill>
                          <a:schemeClr val="tx1"/>
                        </a:solidFill>
                      </a:endParaRPr>
                    </a:p>
                  </a:txBody>
                  <a:tcPr anchor="ctr">
                    <a:lnL w="12700" cap="flat" cmpd="sng" algn="ctr">
                      <a:solidFill>
                        <a:schemeClr val="tx2"/>
                      </a:solidFill>
                      <a:prstDash val="solid"/>
                      <a:round/>
                      <a:headEnd type="none" w="med" len="med"/>
                      <a:tailEnd type="none" w="med" len="med"/>
                    </a:lnL>
                    <a:noFill/>
                  </a:tcPr>
                </a:tc>
                <a:extLst>
                  <a:ext uri="{0D108BD9-81ED-4DB2-BD59-A6C34878D82A}">
                    <a16:rowId xmlns:a16="http://schemas.microsoft.com/office/drawing/2014/main" val="2633442524"/>
                  </a:ext>
                </a:extLst>
              </a:tr>
              <a:tr h="766150">
                <a:tc>
                  <a:txBody>
                    <a:bodyPr/>
                    <a:lstStyle/>
                    <a:p>
                      <a:pPr lvl="2" algn="ctr"/>
                      <a:r>
                        <a:rPr lang="en-US" sz="1600" dirty="0"/>
                        <a:t>Los Angeles</a:t>
                      </a:r>
                      <a:endParaRPr lang="en-US" sz="1600" b="1" dirty="0"/>
                    </a:p>
                  </a:txBody>
                  <a:tcPr anchor="ctr">
                    <a:lnR w="12700" cap="flat" cmpd="sng" algn="ctr">
                      <a:solidFill>
                        <a:schemeClr val="tx2"/>
                      </a:solidFill>
                      <a:prstDash val="solid"/>
                      <a:round/>
                      <a:headEnd type="none" w="med" len="med"/>
                      <a:tailEnd type="none" w="med" len="med"/>
                    </a:lnR>
                  </a:tcPr>
                </a:tc>
                <a:tc>
                  <a:txBody>
                    <a:bodyPr/>
                    <a:lstStyle/>
                    <a:p>
                      <a:pPr algn="ctr"/>
                      <a:r>
                        <a:rPr lang="en-US" sz="2400" b="1" dirty="0">
                          <a:solidFill>
                            <a:schemeClr val="tx2"/>
                          </a:solidFill>
                        </a:rPr>
                        <a:t>25%</a:t>
                      </a:r>
                    </a:p>
                  </a:txBody>
                  <a:tcPr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2575899717"/>
                  </a:ext>
                </a:extLst>
              </a:tr>
              <a:tr h="766150">
                <a:tc>
                  <a:txBody>
                    <a:bodyPr/>
                    <a:lstStyle/>
                    <a:p>
                      <a:pPr lvl="1" algn="r"/>
                      <a:r>
                        <a:rPr lang="en-US" sz="1600" dirty="0"/>
                        <a:t>Orange</a:t>
                      </a:r>
                      <a:r>
                        <a:rPr lang="en-US" sz="1600" baseline="0" dirty="0"/>
                        <a:t> </a:t>
                      </a:r>
                      <a:r>
                        <a:rPr lang="en-US" sz="1600" dirty="0"/>
                        <a:t>County</a:t>
                      </a:r>
                      <a:endParaRPr lang="en-US" sz="1600" b="1" dirty="0"/>
                    </a:p>
                  </a:txBody>
                  <a:tcPr anchor="ctr">
                    <a:lnR w="12700" cap="flat" cmpd="sng" algn="ctr">
                      <a:solidFill>
                        <a:schemeClr val="tx2"/>
                      </a:solidFill>
                      <a:prstDash val="solid"/>
                      <a:round/>
                      <a:headEnd type="none" w="med" len="med"/>
                      <a:tailEnd type="none" w="med" len="med"/>
                    </a:lnR>
                  </a:tcPr>
                </a:tc>
                <a:tc>
                  <a:txBody>
                    <a:bodyPr/>
                    <a:lstStyle/>
                    <a:p>
                      <a:pPr algn="ctr"/>
                      <a:r>
                        <a:rPr lang="en-US" sz="2400" b="1" dirty="0">
                          <a:solidFill>
                            <a:schemeClr val="tx2"/>
                          </a:solidFill>
                        </a:rPr>
                        <a:t>9%</a:t>
                      </a:r>
                    </a:p>
                  </a:txBody>
                  <a:tcPr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870673006"/>
                  </a:ext>
                </a:extLst>
              </a:tr>
              <a:tr h="766150">
                <a:tc>
                  <a:txBody>
                    <a:bodyPr/>
                    <a:lstStyle/>
                    <a:p>
                      <a:pPr lvl="2" algn="ctr"/>
                      <a:r>
                        <a:rPr lang="en-US" sz="1600" dirty="0"/>
                        <a:t>San Diego</a:t>
                      </a:r>
                      <a:endParaRPr lang="en-US" sz="1600" b="1" dirty="0"/>
                    </a:p>
                  </a:txBody>
                  <a:tcPr anchor="ctr">
                    <a:lnR w="12700" cap="flat" cmpd="sng" algn="ctr">
                      <a:solidFill>
                        <a:schemeClr val="tx2"/>
                      </a:solidFill>
                      <a:prstDash val="solid"/>
                      <a:round/>
                      <a:headEnd type="none" w="med" len="med"/>
                      <a:tailEnd type="none" w="med" len="med"/>
                    </a:lnR>
                  </a:tcPr>
                </a:tc>
                <a:tc>
                  <a:txBody>
                    <a:bodyPr/>
                    <a:lstStyle/>
                    <a:p>
                      <a:pPr algn="ctr"/>
                      <a:r>
                        <a:rPr lang="en-US" sz="2400" b="1" dirty="0">
                          <a:solidFill>
                            <a:schemeClr val="tx2"/>
                          </a:solidFill>
                        </a:rPr>
                        <a:t>8%</a:t>
                      </a:r>
                    </a:p>
                  </a:txBody>
                  <a:tcPr anchor="ctr">
                    <a:lnL w="12700" cap="flat" cmpd="sng" algn="ctr">
                      <a:solidFill>
                        <a:schemeClr val="tx2"/>
                      </a:solidFill>
                      <a:prstDash val="solid"/>
                      <a:round/>
                      <a:headEnd type="none" w="med" len="med"/>
                      <a:tailEnd type="none" w="med" len="med"/>
                    </a:lnL>
                  </a:tcPr>
                </a:tc>
                <a:extLst>
                  <a:ext uri="{0D108BD9-81ED-4DB2-BD59-A6C34878D82A}">
                    <a16:rowId xmlns:a16="http://schemas.microsoft.com/office/drawing/2014/main" val="3508816751"/>
                  </a:ext>
                </a:extLst>
              </a:tr>
            </a:tbl>
          </a:graphicData>
        </a:graphic>
      </p:graphicFrame>
      <p:sp>
        <p:nvSpPr>
          <p:cNvPr id="2" name="Title 1"/>
          <p:cNvSpPr>
            <a:spLocks noGrp="1"/>
          </p:cNvSpPr>
          <p:nvPr>
            <p:ph type="title"/>
          </p:nvPr>
        </p:nvSpPr>
        <p:spPr>
          <a:xfrm>
            <a:off x="259977" y="201817"/>
            <a:ext cx="8624048" cy="851920"/>
          </a:xfrm>
        </p:spPr>
        <p:txBody>
          <a:bodyPr/>
          <a:lstStyle/>
          <a:p>
            <a:r>
              <a:rPr lang="en-US" dirty="0"/>
              <a:t>Roughly 42 percent of DLLs/ELs are concentrated in three counties: Los Angeles, Orange and San Diego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6" name="Freeform 256">
            <a:extLst>
              <a:ext uri="{FF2B5EF4-FFF2-40B4-BE49-F238E27FC236}">
                <a16:creationId xmlns:a16="http://schemas.microsoft.com/office/drawing/2014/main" id="{E2D5369E-7500-4EB3-8279-2C3035A625B7}"/>
              </a:ext>
            </a:extLst>
          </p:cNvPr>
          <p:cNvSpPr>
            <a:spLocks/>
          </p:cNvSpPr>
          <p:nvPr/>
        </p:nvSpPr>
        <p:spPr bwMode="auto">
          <a:xfrm>
            <a:off x="703648" y="3581341"/>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 name="Freeform 257">
            <a:extLst>
              <a:ext uri="{FF2B5EF4-FFF2-40B4-BE49-F238E27FC236}">
                <a16:creationId xmlns:a16="http://schemas.microsoft.com/office/drawing/2014/main" id="{DAD32CE2-9D68-4863-B0FC-45948B37267F}"/>
              </a:ext>
            </a:extLst>
          </p:cNvPr>
          <p:cNvSpPr>
            <a:spLocks/>
          </p:cNvSpPr>
          <p:nvPr/>
        </p:nvSpPr>
        <p:spPr bwMode="auto">
          <a:xfrm>
            <a:off x="800132" y="3031799"/>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 name="Freeform 258">
            <a:extLst>
              <a:ext uri="{FF2B5EF4-FFF2-40B4-BE49-F238E27FC236}">
                <a16:creationId xmlns:a16="http://schemas.microsoft.com/office/drawing/2014/main" id="{2B385AA7-D315-4A4D-92C8-A8D51351CD9F}"/>
              </a:ext>
            </a:extLst>
          </p:cNvPr>
          <p:cNvSpPr>
            <a:spLocks/>
          </p:cNvSpPr>
          <p:nvPr/>
        </p:nvSpPr>
        <p:spPr bwMode="auto">
          <a:xfrm>
            <a:off x="927379" y="3687613"/>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 name="Freeform 259">
            <a:extLst>
              <a:ext uri="{FF2B5EF4-FFF2-40B4-BE49-F238E27FC236}">
                <a16:creationId xmlns:a16="http://schemas.microsoft.com/office/drawing/2014/main" id="{D16A69DD-6AE7-4660-9923-C0FEC1822D8E}"/>
              </a:ext>
            </a:extLst>
          </p:cNvPr>
          <p:cNvSpPr>
            <a:spLocks/>
          </p:cNvSpPr>
          <p:nvPr/>
        </p:nvSpPr>
        <p:spPr bwMode="auto">
          <a:xfrm>
            <a:off x="730216" y="2840230"/>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 name="Freeform 260">
            <a:extLst>
              <a:ext uri="{FF2B5EF4-FFF2-40B4-BE49-F238E27FC236}">
                <a16:creationId xmlns:a16="http://schemas.microsoft.com/office/drawing/2014/main" id="{9E42D0A5-7C8E-47DE-BD93-C4012D8BD79A}"/>
              </a:ext>
            </a:extLst>
          </p:cNvPr>
          <p:cNvSpPr>
            <a:spLocks/>
          </p:cNvSpPr>
          <p:nvPr/>
        </p:nvSpPr>
        <p:spPr bwMode="auto">
          <a:xfrm>
            <a:off x="695258" y="2949299"/>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 name="Freeform 261">
            <a:extLst>
              <a:ext uri="{FF2B5EF4-FFF2-40B4-BE49-F238E27FC236}">
                <a16:creationId xmlns:a16="http://schemas.microsoft.com/office/drawing/2014/main" id="{AE43CD30-CD45-4594-B2B5-E06E20DFE3F0}"/>
              </a:ext>
            </a:extLst>
          </p:cNvPr>
          <p:cNvSpPr>
            <a:spLocks/>
          </p:cNvSpPr>
          <p:nvPr/>
        </p:nvSpPr>
        <p:spPr bwMode="auto">
          <a:xfrm>
            <a:off x="300931" y="2739551"/>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 name="Freeform 262">
            <a:extLst>
              <a:ext uri="{FF2B5EF4-FFF2-40B4-BE49-F238E27FC236}">
                <a16:creationId xmlns:a16="http://schemas.microsoft.com/office/drawing/2014/main" id="{39E09D10-4FE8-490E-B7B4-1A8D33B7B635}"/>
              </a:ext>
            </a:extLst>
          </p:cNvPr>
          <p:cNvSpPr>
            <a:spLocks/>
          </p:cNvSpPr>
          <p:nvPr/>
        </p:nvSpPr>
        <p:spPr bwMode="auto">
          <a:xfrm>
            <a:off x="853268" y="3307269"/>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 name="Freeform 263">
            <a:extLst>
              <a:ext uri="{FF2B5EF4-FFF2-40B4-BE49-F238E27FC236}">
                <a16:creationId xmlns:a16="http://schemas.microsoft.com/office/drawing/2014/main" id="{3F6F4EB9-8DDA-4250-A47B-A504603FF2DA}"/>
              </a:ext>
            </a:extLst>
          </p:cNvPr>
          <p:cNvSpPr>
            <a:spLocks/>
          </p:cNvSpPr>
          <p:nvPr/>
        </p:nvSpPr>
        <p:spPr bwMode="auto">
          <a:xfrm>
            <a:off x="896616" y="3772910"/>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4" name="Freeform 264">
            <a:extLst>
              <a:ext uri="{FF2B5EF4-FFF2-40B4-BE49-F238E27FC236}">
                <a16:creationId xmlns:a16="http://schemas.microsoft.com/office/drawing/2014/main" id="{60F89705-0AAF-41E5-B3F9-EFAD161F2BB0}"/>
              </a:ext>
            </a:extLst>
          </p:cNvPr>
          <p:cNvSpPr>
            <a:spLocks/>
          </p:cNvSpPr>
          <p:nvPr/>
        </p:nvSpPr>
        <p:spPr bwMode="auto">
          <a:xfrm>
            <a:off x="492501" y="3314261"/>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 name="Freeform 265">
            <a:extLst>
              <a:ext uri="{FF2B5EF4-FFF2-40B4-BE49-F238E27FC236}">
                <a16:creationId xmlns:a16="http://schemas.microsoft.com/office/drawing/2014/main" id="{1BEA4707-13B9-4881-9D92-477A84C51B1E}"/>
              </a:ext>
            </a:extLst>
          </p:cNvPr>
          <p:cNvSpPr>
            <a:spLocks/>
          </p:cNvSpPr>
          <p:nvPr/>
        </p:nvSpPr>
        <p:spPr bwMode="auto">
          <a:xfrm>
            <a:off x="942761" y="3276506"/>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 name="Freeform 266">
            <a:extLst>
              <a:ext uri="{FF2B5EF4-FFF2-40B4-BE49-F238E27FC236}">
                <a16:creationId xmlns:a16="http://schemas.microsoft.com/office/drawing/2014/main" id="{D9619C26-9F68-4695-9D52-6FDBBB8EB7AA}"/>
              </a:ext>
            </a:extLst>
          </p:cNvPr>
          <p:cNvSpPr>
            <a:spLocks/>
          </p:cNvSpPr>
          <p:nvPr/>
        </p:nvSpPr>
        <p:spPr bwMode="auto">
          <a:xfrm>
            <a:off x="205845" y="1742546"/>
            <a:ext cx="295045" cy="307631"/>
          </a:xfrm>
          <a:custGeom>
            <a:avLst/>
            <a:gdLst>
              <a:gd name="T0" fmla="*/ 542 w 633"/>
              <a:gd name="T1" fmla="*/ 609 h 661"/>
              <a:gd name="T2" fmla="*/ 620 w 633"/>
              <a:gd name="T3" fmla="*/ 36 h 661"/>
              <a:gd name="T4" fmla="*/ 633 w 633"/>
              <a:gd name="T5" fmla="*/ 0 h 661"/>
              <a:gd name="T6" fmla="*/ 516 w 633"/>
              <a:gd name="T7" fmla="*/ 4 h 661"/>
              <a:gd name="T8" fmla="*/ 224 w 633"/>
              <a:gd name="T9" fmla="*/ 4 h 661"/>
              <a:gd name="T10" fmla="*/ 41 w 633"/>
              <a:gd name="T11" fmla="*/ 1 h 661"/>
              <a:gd name="T12" fmla="*/ 45 w 633"/>
              <a:gd name="T13" fmla="*/ 21 h 661"/>
              <a:gd name="T14" fmla="*/ 39 w 633"/>
              <a:gd name="T15" fmla="*/ 28 h 661"/>
              <a:gd name="T16" fmla="*/ 39 w 633"/>
              <a:gd name="T17" fmla="*/ 52 h 661"/>
              <a:gd name="T18" fmla="*/ 41 w 633"/>
              <a:gd name="T19" fmla="*/ 57 h 661"/>
              <a:gd name="T20" fmla="*/ 51 w 633"/>
              <a:gd name="T21" fmla="*/ 78 h 661"/>
              <a:gd name="T22" fmla="*/ 51 w 633"/>
              <a:gd name="T23" fmla="*/ 81 h 661"/>
              <a:gd name="T24" fmla="*/ 51 w 633"/>
              <a:gd name="T25" fmla="*/ 84 h 661"/>
              <a:gd name="T26" fmla="*/ 51 w 633"/>
              <a:gd name="T27" fmla="*/ 87 h 661"/>
              <a:gd name="T28" fmla="*/ 51 w 633"/>
              <a:gd name="T29" fmla="*/ 90 h 661"/>
              <a:gd name="T30" fmla="*/ 50 w 633"/>
              <a:gd name="T31" fmla="*/ 93 h 661"/>
              <a:gd name="T32" fmla="*/ 45 w 633"/>
              <a:gd name="T33" fmla="*/ 133 h 661"/>
              <a:gd name="T34" fmla="*/ 44 w 633"/>
              <a:gd name="T35" fmla="*/ 136 h 661"/>
              <a:gd name="T36" fmla="*/ 2 w 633"/>
              <a:gd name="T37" fmla="*/ 225 h 661"/>
              <a:gd name="T38" fmla="*/ 3 w 633"/>
              <a:gd name="T39" fmla="*/ 232 h 661"/>
              <a:gd name="T40" fmla="*/ 11 w 633"/>
              <a:gd name="T41" fmla="*/ 256 h 661"/>
              <a:gd name="T42" fmla="*/ 102 w 633"/>
              <a:gd name="T43" fmla="*/ 313 h 661"/>
              <a:gd name="T44" fmla="*/ 101 w 633"/>
              <a:gd name="T45" fmla="*/ 324 h 661"/>
              <a:gd name="T46" fmla="*/ 104 w 633"/>
              <a:gd name="T47" fmla="*/ 339 h 661"/>
              <a:gd name="T48" fmla="*/ 101 w 633"/>
              <a:gd name="T49" fmla="*/ 357 h 661"/>
              <a:gd name="T50" fmla="*/ 111 w 633"/>
              <a:gd name="T51" fmla="*/ 373 h 661"/>
              <a:gd name="T52" fmla="*/ 122 w 633"/>
              <a:gd name="T53" fmla="*/ 393 h 661"/>
              <a:gd name="T54" fmla="*/ 125 w 633"/>
              <a:gd name="T55" fmla="*/ 405 h 661"/>
              <a:gd name="T56" fmla="*/ 126 w 633"/>
              <a:gd name="T57" fmla="*/ 414 h 661"/>
              <a:gd name="T58" fmla="*/ 158 w 633"/>
              <a:gd name="T59" fmla="*/ 535 h 661"/>
              <a:gd name="T60" fmla="*/ 161 w 633"/>
              <a:gd name="T61" fmla="*/ 553 h 661"/>
              <a:gd name="T62" fmla="*/ 165 w 633"/>
              <a:gd name="T63" fmla="*/ 573 h 661"/>
              <a:gd name="T64" fmla="*/ 420 w 633"/>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 h="661">
                <a:moveTo>
                  <a:pt x="512" y="661"/>
                </a:moveTo>
                <a:lnTo>
                  <a:pt x="542" y="609"/>
                </a:lnTo>
                <a:lnTo>
                  <a:pt x="495" y="267"/>
                </a:lnTo>
                <a:lnTo>
                  <a:pt x="620" y="36"/>
                </a:lnTo>
                <a:lnTo>
                  <a:pt x="632" y="4"/>
                </a:lnTo>
                <a:lnTo>
                  <a:pt x="633" y="0"/>
                </a:lnTo>
                <a:lnTo>
                  <a:pt x="545" y="0"/>
                </a:lnTo>
                <a:lnTo>
                  <a:pt x="516" y="4"/>
                </a:lnTo>
                <a:lnTo>
                  <a:pt x="377" y="4"/>
                </a:lnTo>
                <a:lnTo>
                  <a:pt x="224" y="4"/>
                </a:lnTo>
                <a:lnTo>
                  <a:pt x="117" y="3"/>
                </a:lnTo>
                <a:lnTo>
                  <a:pt x="41" y="1"/>
                </a:lnTo>
                <a:lnTo>
                  <a:pt x="39" y="4"/>
                </a:lnTo>
                <a:lnTo>
                  <a:pt x="45" y="21"/>
                </a:lnTo>
                <a:lnTo>
                  <a:pt x="45" y="22"/>
                </a:lnTo>
                <a:lnTo>
                  <a:pt x="39" y="28"/>
                </a:lnTo>
                <a:lnTo>
                  <a:pt x="44" y="46"/>
                </a:lnTo>
                <a:lnTo>
                  <a:pt x="39" y="52"/>
                </a:lnTo>
                <a:lnTo>
                  <a:pt x="39" y="54"/>
                </a:lnTo>
                <a:lnTo>
                  <a:pt x="41" y="57"/>
                </a:lnTo>
                <a:lnTo>
                  <a:pt x="35" y="72"/>
                </a:lnTo>
                <a:lnTo>
                  <a:pt x="51" y="78"/>
                </a:lnTo>
                <a:lnTo>
                  <a:pt x="51" y="79"/>
                </a:lnTo>
                <a:lnTo>
                  <a:pt x="51" y="81"/>
                </a:lnTo>
                <a:lnTo>
                  <a:pt x="51" y="82"/>
                </a:lnTo>
                <a:lnTo>
                  <a:pt x="51" y="84"/>
                </a:lnTo>
                <a:lnTo>
                  <a:pt x="51" y="85"/>
                </a:lnTo>
                <a:lnTo>
                  <a:pt x="51" y="87"/>
                </a:lnTo>
                <a:lnTo>
                  <a:pt x="51" y="88"/>
                </a:lnTo>
                <a:lnTo>
                  <a:pt x="51" y="90"/>
                </a:lnTo>
                <a:lnTo>
                  <a:pt x="50" y="91"/>
                </a:lnTo>
                <a:lnTo>
                  <a:pt x="50" y="93"/>
                </a:lnTo>
                <a:lnTo>
                  <a:pt x="50" y="94"/>
                </a:lnTo>
                <a:lnTo>
                  <a:pt x="45" y="133"/>
                </a:lnTo>
                <a:lnTo>
                  <a:pt x="45" y="135"/>
                </a:lnTo>
                <a:lnTo>
                  <a:pt x="44" y="136"/>
                </a:lnTo>
                <a:lnTo>
                  <a:pt x="8" y="229"/>
                </a:lnTo>
                <a:lnTo>
                  <a:pt x="2" y="225"/>
                </a:lnTo>
                <a:lnTo>
                  <a:pt x="0" y="225"/>
                </a:lnTo>
                <a:lnTo>
                  <a:pt x="3" y="232"/>
                </a:lnTo>
                <a:lnTo>
                  <a:pt x="9" y="246"/>
                </a:lnTo>
                <a:lnTo>
                  <a:pt x="11" y="256"/>
                </a:lnTo>
                <a:lnTo>
                  <a:pt x="26" y="267"/>
                </a:lnTo>
                <a:lnTo>
                  <a:pt x="102" y="313"/>
                </a:lnTo>
                <a:lnTo>
                  <a:pt x="101" y="313"/>
                </a:lnTo>
                <a:lnTo>
                  <a:pt x="101" y="324"/>
                </a:lnTo>
                <a:lnTo>
                  <a:pt x="101" y="331"/>
                </a:lnTo>
                <a:lnTo>
                  <a:pt x="104" y="339"/>
                </a:lnTo>
                <a:lnTo>
                  <a:pt x="102" y="349"/>
                </a:lnTo>
                <a:lnTo>
                  <a:pt x="101" y="357"/>
                </a:lnTo>
                <a:lnTo>
                  <a:pt x="101" y="366"/>
                </a:lnTo>
                <a:lnTo>
                  <a:pt x="111" y="373"/>
                </a:lnTo>
                <a:lnTo>
                  <a:pt x="117" y="382"/>
                </a:lnTo>
                <a:lnTo>
                  <a:pt x="122" y="393"/>
                </a:lnTo>
                <a:lnTo>
                  <a:pt x="123" y="402"/>
                </a:lnTo>
                <a:lnTo>
                  <a:pt x="125" y="405"/>
                </a:lnTo>
                <a:lnTo>
                  <a:pt x="126" y="412"/>
                </a:lnTo>
                <a:lnTo>
                  <a:pt x="126" y="414"/>
                </a:lnTo>
                <a:lnTo>
                  <a:pt x="128" y="430"/>
                </a:lnTo>
                <a:lnTo>
                  <a:pt x="158" y="535"/>
                </a:lnTo>
                <a:lnTo>
                  <a:pt x="159" y="544"/>
                </a:lnTo>
                <a:lnTo>
                  <a:pt x="161" y="553"/>
                </a:lnTo>
                <a:lnTo>
                  <a:pt x="165" y="568"/>
                </a:lnTo>
                <a:lnTo>
                  <a:pt x="165" y="573"/>
                </a:lnTo>
                <a:lnTo>
                  <a:pt x="419" y="573"/>
                </a:lnTo>
                <a:lnTo>
                  <a:pt x="420" y="661"/>
                </a:lnTo>
                <a:lnTo>
                  <a:pt x="512" y="66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 name="Freeform 267">
            <a:extLst>
              <a:ext uri="{FF2B5EF4-FFF2-40B4-BE49-F238E27FC236}">
                <a16:creationId xmlns:a16="http://schemas.microsoft.com/office/drawing/2014/main" id="{75A99B59-CF94-45BD-AEAC-B7F3125FFD73}"/>
              </a:ext>
            </a:extLst>
          </p:cNvPr>
          <p:cNvSpPr>
            <a:spLocks/>
          </p:cNvSpPr>
          <p:nvPr/>
        </p:nvSpPr>
        <p:spPr bwMode="auto">
          <a:xfrm>
            <a:off x="154107" y="2009626"/>
            <a:ext cx="390132" cy="729924"/>
          </a:xfrm>
          <a:custGeom>
            <a:avLst/>
            <a:gdLst>
              <a:gd name="T0" fmla="*/ 838 w 838"/>
              <a:gd name="T1" fmla="*/ 304 h 1566"/>
              <a:gd name="T2" fmla="*/ 816 w 838"/>
              <a:gd name="T3" fmla="*/ 384 h 1566"/>
              <a:gd name="T4" fmla="*/ 814 w 838"/>
              <a:gd name="T5" fmla="*/ 525 h 1566"/>
              <a:gd name="T6" fmla="*/ 679 w 838"/>
              <a:gd name="T7" fmla="*/ 631 h 1566"/>
              <a:gd name="T8" fmla="*/ 723 w 838"/>
              <a:gd name="T9" fmla="*/ 1566 h 1566"/>
              <a:gd name="T10" fmla="*/ 369 w 838"/>
              <a:gd name="T11" fmla="*/ 1566 h 1566"/>
              <a:gd name="T12" fmla="*/ 229 w 838"/>
              <a:gd name="T13" fmla="*/ 1449 h 1566"/>
              <a:gd name="T14" fmla="*/ 136 w 838"/>
              <a:gd name="T15" fmla="*/ 1381 h 1566"/>
              <a:gd name="T16" fmla="*/ 135 w 838"/>
              <a:gd name="T17" fmla="*/ 1380 h 1566"/>
              <a:gd name="T18" fmla="*/ 133 w 838"/>
              <a:gd name="T19" fmla="*/ 1378 h 1566"/>
              <a:gd name="T20" fmla="*/ 130 w 838"/>
              <a:gd name="T21" fmla="*/ 1377 h 1566"/>
              <a:gd name="T22" fmla="*/ 127 w 838"/>
              <a:gd name="T23" fmla="*/ 1377 h 1566"/>
              <a:gd name="T24" fmla="*/ 126 w 838"/>
              <a:gd name="T25" fmla="*/ 1375 h 1566"/>
              <a:gd name="T26" fmla="*/ 124 w 838"/>
              <a:gd name="T27" fmla="*/ 1374 h 1566"/>
              <a:gd name="T28" fmla="*/ 118 w 838"/>
              <a:gd name="T29" fmla="*/ 1374 h 1566"/>
              <a:gd name="T30" fmla="*/ 27 w 838"/>
              <a:gd name="T31" fmla="*/ 1170 h 1566"/>
              <a:gd name="T32" fmla="*/ 27 w 838"/>
              <a:gd name="T33" fmla="*/ 1167 h 1566"/>
              <a:gd name="T34" fmla="*/ 19 w 838"/>
              <a:gd name="T35" fmla="*/ 1146 h 1566"/>
              <a:gd name="T36" fmla="*/ 18 w 838"/>
              <a:gd name="T37" fmla="*/ 1144 h 1566"/>
              <a:gd name="T38" fmla="*/ 6 w 838"/>
              <a:gd name="T39" fmla="*/ 1033 h 1566"/>
              <a:gd name="T40" fmla="*/ 61 w 838"/>
              <a:gd name="T41" fmla="*/ 898 h 1566"/>
              <a:gd name="T42" fmla="*/ 123 w 838"/>
              <a:gd name="T43" fmla="*/ 786 h 1566"/>
              <a:gd name="T44" fmla="*/ 133 w 838"/>
              <a:gd name="T45" fmla="*/ 765 h 1566"/>
              <a:gd name="T46" fmla="*/ 229 w 838"/>
              <a:gd name="T47" fmla="*/ 538 h 1566"/>
              <a:gd name="T48" fmla="*/ 238 w 838"/>
              <a:gd name="T49" fmla="*/ 499 h 1566"/>
              <a:gd name="T50" fmla="*/ 231 w 838"/>
              <a:gd name="T51" fmla="*/ 460 h 1566"/>
              <a:gd name="T52" fmla="*/ 223 w 838"/>
              <a:gd name="T53" fmla="*/ 444 h 1566"/>
              <a:gd name="T54" fmla="*/ 207 w 838"/>
              <a:gd name="T55" fmla="*/ 451 h 1566"/>
              <a:gd name="T56" fmla="*/ 201 w 838"/>
              <a:gd name="T57" fmla="*/ 438 h 1566"/>
              <a:gd name="T58" fmla="*/ 196 w 838"/>
              <a:gd name="T59" fmla="*/ 433 h 1566"/>
              <a:gd name="T60" fmla="*/ 199 w 838"/>
              <a:gd name="T61" fmla="*/ 403 h 1566"/>
              <a:gd name="T62" fmla="*/ 195 w 838"/>
              <a:gd name="T63" fmla="*/ 388 h 1566"/>
              <a:gd name="T64" fmla="*/ 195 w 838"/>
              <a:gd name="T65" fmla="*/ 366 h 1566"/>
              <a:gd name="T66" fmla="*/ 196 w 838"/>
              <a:gd name="T67" fmla="*/ 348 h 1566"/>
              <a:gd name="T68" fmla="*/ 199 w 838"/>
              <a:gd name="T69" fmla="*/ 345 h 1566"/>
              <a:gd name="T70" fmla="*/ 208 w 838"/>
              <a:gd name="T71" fmla="*/ 345 h 1566"/>
              <a:gd name="T72" fmla="*/ 229 w 838"/>
              <a:gd name="T73" fmla="*/ 304 h 1566"/>
              <a:gd name="T74" fmla="*/ 249 w 838"/>
              <a:gd name="T75" fmla="*/ 231 h 1566"/>
              <a:gd name="T76" fmla="*/ 274 w 838"/>
              <a:gd name="T77" fmla="*/ 99 h 1566"/>
              <a:gd name="T78" fmla="*/ 276 w 838"/>
              <a:gd name="T79" fmla="*/ 96 h 1566"/>
              <a:gd name="T80" fmla="*/ 531 w 838"/>
              <a:gd name="T81" fmla="*/ 0 h 1566"/>
              <a:gd name="T82" fmla="*/ 624 w 838"/>
              <a:gd name="T83" fmla="*/ 88 h 1566"/>
              <a:gd name="T84" fmla="*/ 774 w 838"/>
              <a:gd name="T85" fmla="*/ 96 h 1566"/>
              <a:gd name="T86" fmla="*/ 799 w 838"/>
              <a:gd name="T87" fmla="*/ 244 h 1566"/>
              <a:gd name="T88" fmla="*/ 813 w 838"/>
              <a:gd name="T89" fmla="*/ 25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1566">
                <a:moveTo>
                  <a:pt x="813" y="253"/>
                </a:moveTo>
                <a:lnTo>
                  <a:pt x="838" y="304"/>
                </a:lnTo>
                <a:lnTo>
                  <a:pt x="820" y="366"/>
                </a:lnTo>
                <a:lnTo>
                  <a:pt x="816" y="384"/>
                </a:lnTo>
                <a:lnTo>
                  <a:pt x="823" y="501"/>
                </a:lnTo>
                <a:lnTo>
                  <a:pt x="814" y="525"/>
                </a:lnTo>
                <a:lnTo>
                  <a:pt x="760" y="586"/>
                </a:lnTo>
                <a:lnTo>
                  <a:pt x="679" y="631"/>
                </a:lnTo>
                <a:lnTo>
                  <a:pt x="718" y="765"/>
                </a:lnTo>
                <a:lnTo>
                  <a:pt x="723" y="1566"/>
                </a:lnTo>
                <a:lnTo>
                  <a:pt x="495" y="1566"/>
                </a:lnTo>
                <a:lnTo>
                  <a:pt x="369" y="1566"/>
                </a:lnTo>
                <a:lnTo>
                  <a:pt x="316" y="1566"/>
                </a:lnTo>
                <a:lnTo>
                  <a:pt x="229" y="1449"/>
                </a:lnTo>
                <a:lnTo>
                  <a:pt x="138" y="1381"/>
                </a:lnTo>
                <a:lnTo>
                  <a:pt x="136" y="1381"/>
                </a:lnTo>
                <a:lnTo>
                  <a:pt x="136" y="1380"/>
                </a:lnTo>
                <a:lnTo>
                  <a:pt x="135" y="1380"/>
                </a:lnTo>
                <a:lnTo>
                  <a:pt x="135" y="1378"/>
                </a:lnTo>
                <a:lnTo>
                  <a:pt x="133" y="1378"/>
                </a:lnTo>
                <a:lnTo>
                  <a:pt x="132" y="1378"/>
                </a:lnTo>
                <a:lnTo>
                  <a:pt x="130" y="1377"/>
                </a:lnTo>
                <a:lnTo>
                  <a:pt x="129" y="1377"/>
                </a:lnTo>
                <a:lnTo>
                  <a:pt x="127" y="1377"/>
                </a:lnTo>
                <a:lnTo>
                  <a:pt x="127" y="1375"/>
                </a:lnTo>
                <a:lnTo>
                  <a:pt x="126" y="1375"/>
                </a:lnTo>
                <a:lnTo>
                  <a:pt x="124" y="1375"/>
                </a:lnTo>
                <a:lnTo>
                  <a:pt x="124" y="1374"/>
                </a:lnTo>
                <a:lnTo>
                  <a:pt x="123" y="1374"/>
                </a:lnTo>
                <a:lnTo>
                  <a:pt x="118" y="1374"/>
                </a:lnTo>
                <a:lnTo>
                  <a:pt x="0" y="1282"/>
                </a:lnTo>
                <a:lnTo>
                  <a:pt x="27" y="1170"/>
                </a:lnTo>
                <a:lnTo>
                  <a:pt x="27" y="1168"/>
                </a:lnTo>
                <a:lnTo>
                  <a:pt x="27" y="1167"/>
                </a:lnTo>
                <a:lnTo>
                  <a:pt x="19" y="1147"/>
                </a:lnTo>
                <a:lnTo>
                  <a:pt x="19" y="1146"/>
                </a:lnTo>
                <a:lnTo>
                  <a:pt x="18" y="1146"/>
                </a:lnTo>
                <a:lnTo>
                  <a:pt x="18" y="1144"/>
                </a:lnTo>
                <a:lnTo>
                  <a:pt x="7" y="1036"/>
                </a:lnTo>
                <a:lnTo>
                  <a:pt x="6" y="1033"/>
                </a:lnTo>
                <a:lnTo>
                  <a:pt x="61" y="900"/>
                </a:lnTo>
                <a:lnTo>
                  <a:pt x="61" y="898"/>
                </a:lnTo>
                <a:lnTo>
                  <a:pt x="123" y="787"/>
                </a:lnTo>
                <a:lnTo>
                  <a:pt x="123" y="786"/>
                </a:lnTo>
                <a:lnTo>
                  <a:pt x="133" y="766"/>
                </a:lnTo>
                <a:lnTo>
                  <a:pt x="133" y="765"/>
                </a:lnTo>
                <a:lnTo>
                  <a:pt x="201" y="631"/>
                </a:lnTo>
                <a:lnTo>
                  <a:pt x="229" y="538"/>
                </a:lnTo>
                <a:lnTo>
                  <a:pt x="238" y="501"/>
                </a:lnTo>
                <a:lnTo>
                  <a:pt x="238" y="499"/>
                </a:lnTo>
                <a:lnTo>
                  <a:pt x="238" y="498"/>
                </a:lnTo>
                <a:lnTo>
                  <a:pt x="231" y="460"/>
                </a:lnTo>
                <a:lnTo>
                  <a:pt x="229" y="456"/>
                </a:lnTo>
                <a:lnTo>
                  <a:pt x="223" y="444"/>
                </a:lnTo>
                <a:lnTo>
                  <a:pt x="208" y="451"/>
                </a:lnTo>
                <a:lnTo>
                  <a:pt x="207" y="451"/>
                </a:lnTo>
                <a:lnTo>
                  <a:pt x="201" y="439"/>
                </a:lnTo>
                <a:lnTo>
                  <a:pt x="201" y="438"/>
                </a:lnTo>
                <a:lnTo>
                  <a:pt x="198" y="433"/>
                </a:lnTo>
                <a:lnTo>
                  <a:pt x="196" y="433"/>
                </a:lnTo>
                <a:lnTo>
                  <a:pt x="195" y="415"/>
                </a:lnTo>
                <a:lnTo>
                  <a:pt x="199" y="403"/>
                </a:lnTo>
                <a:lnTo>
                  <a:pt x="195" y="396"/>
                </a:lnTo>
                <a:lnTo>
                  <a:pt x="195" y="388"/>
                </a:lnTo>
                <a:lnTo>
                  <a:pt x="196" y="378"/>
                </a:lnTo>
                <a:lnTo>
                  <a:pt x="195" y="366"/>
                </a:lnTo>
                <a:lnTo>
                  <a:pt x="180" y="355"/>
                </a:lnTo>
                <a:lnTo>
                  <a:pt x="196" y="348"/>
                </a:lnTo>
                <a:lnTo>
                  <a:pt x="198" y="345"/>
                </a:lnTo>
                <a:lnTo>
                  <a:pt x="199" y="345"/>
                </a:lnTo>
                <a:lnTo>
                  <a:pt x="202" y="343"/>
                </a:lnTo>
                <a:lnTo>
                  <a:pt x="208" y="345"/>
                </a:lnTo>
                <a:lnTo>
                  <a:pt x="213" y="345"/>
                </a:lnTo>
                <a:lnTo>
                  <a:pt x="229" y="304"/>
                </a:lnTo>
                <a:lnTo>
                  <a:pt x="229" y="303"/>
                </a:lnTo>
                <a:lnTo>
                  <a:pt x="249" y="231"/>
                </a:lnTo>
                <a:lnTo>
                  <a:pt x="249" y="229"/>
                </a:lnTo>
                <a:lnTo>
                  <a:pt x="274" y="99"/>
                </a:lnTo>
                <a:lnTo>
                  <a:pt x="274" y="97"/>
                </a:lnTo>
                <a:lnTo>
                  <a:pt x="276" y="96"/>
                </a:lnTo>
                <a:lnTo>
                  <a:pt x="277" y="0"/>
                </a:lnTo>
                <a:lnTo>
                  <a:pt x="531" y="0"/>
                </a:lnTo>
                <a:lnTo>
                  <a:pt x="532" y="88"/>
                </a:lnTo>
                <a:lnTo>
                  <a:pt x="624" y="88"/>
                </a:lnTo>
                <a:lnTo>
                  <a:pt x="760" y="88"/>
                </a:lnTo>
                <a:lnTo>
                  <a:pt x="774" y="96"/>
                </a:lnTo>
                <a:lnTo>
                  <a:pt x="810" y="229"/>
                </a:lnTo>
                <a:lnTo>
                  <a:pt x="799" y="244"/>
                </a:lnTo>
                <a:lnTo>
                  <a:pt x="804" y="250"/>
                </a:lnTo>
                <a:lnTo>
                  <a:pt x="813" y="253"/>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 name="Freeform 268">
            <a:extLst>
              <a:ext uri="{FF2B5EF4-FFF2-40B4-BE49-F238E27FC236}">
                <a16:creationId xmlns:a16="http://schemas.microsoft.com/office/drawing/2014/main" id="{A656DED1-E976-4549-9BD2-0F755B27CB30}"/>
              </a:ext>
            </a:extLst>
          </p:cNvPr>
          <p:cNvSpPr>
            <a:spLocks/>
          </p:cNvSpPr>
          <p:nvPr/>
        </p:nvSpPr>
        <p:spPr bwMode="auto">
          <a:xfrm>
            <a:off x="1366453" y="2149459"/>
            <a:ext cx="528566" cy="736915"/>
          </a:xfrm>
          <a:custGeom>
            <a:avLst/>
            <a:gdLst>
              <a:gd name="T0" fmla="*/ 1131 w 1135"/>
              <a:gd name="T1" fmla="*/ 0 h 1581"/>
              <a:gd name="T2" fmla="*/ 1135 w 1135"/>
              <a:gd name="T3" fmla="*/ 733 h 1581"/>
              <a:gd name="T4" fmla="*/ 1134 w 1135"/>
              <a:gd name="T5" fmla="*/ 1315 h 1581"/>
              <a:gd name="T6" fmla="*/ 1131 w 1135"/>
              <a:gd name="T7" fmla="*/ 1566 h 1581"/>
              <a:gd name="T8" fmla="*/ 1117 w 1135"/>
              <a:gd name="T9" fmla="*/ 1566 h 1581"/>
              <a:gd name="T10" fmla="*/ 1117 w 1135"/>
              <a:gd name="T11" fmla="*/ 1579 h 1581"/>
              <a:gd name="T12" fmla="*/ 1005 w 1135"/>
              <a:gd name="T13" fmla="*/ 1581 h 1581"/>
              <a:gd name="T14" fmla="*/ 1039 w 1135"/>
              <a:gd name="T15" fmla="*/ 1333 h 1581"/>
              <a:gd name="T16" fmla="*/ 1024 w 1135"/>
              <a:gd name="T17" fmla="*/ 1333 h 1581"/>
              <a:gd name="T18" fmla="*/ 976 w 1135"/>
              <a:gd name="T19" fmla="*/ 1254 h 1581"/>
              <a:gd name="T20" fmla="*/ 954 w 1135"/>
              <a:gd name="T21" fmla="*/ 1176 h 1581"/>
              <a:gd name="T22" fmla="*/ 922 w 1135"/>
              <a:gd name="T23" fmla="*/ 1152 h 1581"/>
              <a:gd name="T24" fmla="*/ 841 w 1135"/>
              <a:gd name="T25" fmla="*/ 1144 h 1581"/>
              <a:gd name="T26" fmla="*/ 642 w 1135"/>
              <a:gd name="T27" fmla="*/ 963 h 1581"/>
              <a:gd name="T28" fmla="*/ 456 w 1135"/>
              <a:gd name="T29" fmla="*/ 945 h 1581"/>
              <a:gd name="T30" fmla="*/ 390 w 1135"/>
              <a:gd name="T31" fmla="*/ 1009 h 1581"/>
              <a:gd name="T32" fmla="*/ 390 w 1135"/>
              <a:gd name="T33" fmla="*/ 1054 h 1581"/>
              <a:gd name="T34" fmla="*/ 343 w 1135"/>
              <a:gd name="T35" fmla="*/ 1063 h 1581"/>
              <a:gd name="T36" fmla="*/ 231 w 1135"/>
              <a:gd name="T37" fmla="*/ 993 h 1581"/>
              <a:gd name="T38" fmla="*/ 229 w 1135"/>
              <a:gd name="T39" fmla="*/ 790 h 1581"/>
              <a:gd name="T40" fmla="*/ 4 w 1135"/>
              <a:gd name="T41" fmla="*/ 792 h 1581"/>
              <a:gd name="T42" fmla="*/ 10 w 1135"/>
              <a:gd name="T43" fmla="*/ 298 h 1581"/>
              <a:gd name="T44" fmla="*/ 0 w 1135"/>
              <a:gd name="T45" fmla="*/ 298 h 1581"/>
              <a:gd name="T46" fmla="*/ 1 w 1135"/>
              <a:gd name="T47" fmla="*/ 0 h 1581"/>
              <a:gd name="T48" fmla="*/ 567 w 1135"/>
              <a:gd name="T49" fmla="*/ 0 h 1581"/>
              <a:gd name="T50" fmla="*/ 706 w 1135"/>
              <a:gd name="T51" fmla="*/ 0 h 1581"/>
              <a:gd name="T52" fmla="*/ 1131 w 1135"/>
              <a:gd name="T53"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581">
                <a:moveTo>
                  <a:pt x="1131" y="0"/>
                </a:moveTo>
                <a:lnTo>
                  <a:pt x="1135" y="733"/>
                </a:lnTo>
                <a:lnTo>
                  <a:pt x="1134" y="1315"/>
                </a:lnTo>
                <a:lnTo>
                  <a:pt x="1131" y="1566"/>
                </a:lnTo>
                <a:lnTo>
                  <a:pt x="1117" y="1566"/>
                </a:lnTo>
                <a:lnTo>
                  <a:pt x="1117" y="1579"/>
                </a:lnTo>
                <a:lnTo>
                  <a:pt x="1005" y="1581"/>
                </a:lnTo>
                <a:lnTo>
                  <a:pt x="1039" y="1333"/>
                </a:lnTo>
                <a:lnTo>
                  <a:pt x="1024" y="1333"/>
                </a:lnTo>
                <a:lnTo>
                  <a:pt x="976" y="1254"/>
                </a:lnTo>
                <a:lnTo>
                  <a:pt x="954" y="1176"/>
                </a:lnTo>
                <a:lnTo>
                  <a:pt x="922" y="1152"/>
                </a:lnTo>
                <a:lnTo>
                  <a:pt x="841" y="1144"/>
                </a:lnTo>
                <a:lnTo>
                  <a:pt x="642" y="963"/>
                </a:lnTo>
                <a:lnTo>
                  <a:pt x="456" y="945"/>
                </a:lnTo>
                <a:lnTo>
                  <a:pt x="390" y="1009"/>
                </a:lnTo>
                <a:lnTo>
                  <a:pt x="390" y="1054"/>
                </a:lnTo>
                <a:lnTo>
                  <a:pt x="343" y="1063"/>
                </a:lnTo>
                <a:lnTo>
                  <a:pt x="231" y="993"/>
                </a:lnTo>
                <a:lnTo>
                  <a:pt x="229" y="790"/>
                </a:lnTo>
                <a:lnTo>
                  <a:pt x="4" y="792"/>
                </a:lnTo>
                <a:lnTo>
                  <a:pt x="10" y="298"/>
                </a:lnTo>
                <a:lnTo>
                  <a:pt x="0" y="298"/>
                </a:lnTo>
                <a:lnTo>
                  <a:pt x="1" y="0"/>
                </a:lnTo>
                <a:lnTo>
                  <a:pt x="567" y="0"/>
                </a:lnTo>
                <a:lnTo>
                  <a:pt x="706" y="0"/>
                </a:lnTo>
                <a:lnTo>
                  <a:pt x="1131" y="0"/>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 name="Freeform 269">
            <a:extLst>
              <a:ext uri="{FF2B5EF4-FFF2-40B4-BE49-F238E27FC236}">
                <a16:creationId xmlns:a16="http://schemas.microsoft.com/office/drawing/2014/main" id="{9EEDA493-8319-4F64-AD0F-97E6D48886E0}"/>
              </a:ext>
            </a:extLst>
          </p:cNvPr>
          <p:cNvSpPr>
            <a:spLocks/>
          </p:cNvSpPr>
          <p:nvPr/>
        </p:nvSpPr>
        <p:spPr bwMode="auto">
          <a:xfrm>
            <a:off x="1317511" y="1742546"/>
            <a:ext cx="576109" cy="406912"/>
          </a:xfrm>
          <a:custGeom>
            <a:avLst/>
            <a:gdLst>
              <a:gd name="T0" fmla="*/ 1236 w 1237"/>
              <a:gd name="T1" fmla="*/ 872 h 873"/>
              <a:gd name="T2" fmla="*/ 1236 w 1237"/>
              <a:gd name="T3" fmla="*/ 696 h 873"/>
              <a:gd name="T4" fmla="*/ 1237 w 1237"/>
              <a:gd name="T5" fmla="*/ 245 h 873"/>
              <a:gd name="T6" fmla="*/ 1237 w 1237"/>
              <a:gd name="T7" fmla="*/ 5 h 873"/>
              <a:gd name="T8" fmla="*/ 1062 w 1237"/>
              <a:gd name="T9" fmla="*/ 5 h 873"/>
              <a:gd name="T10" fmla="*/ 1023 w 1237"/>
              <a:gd name="T11" fmla="*/ 6 h 873"/>
              <a:gd name="T12" fmla="*/ 490 w 1237"/>
              <a:gd name="T13" fmla="*/ 5 h 873"/>
              <a:gd name="T14" fmla="*/ 327 w 1237"/>
              <a:gd name="T15" fmla="*/ 3 h 873"/>
              <a:gd name="T16" fmla="*/ 133 w 1237"/>
              <a:gd name="T17" fmla="*/ 0 h 873"/>
              <a:gd name="T18" fmla="*/ 7 w 1237"/>
              <a:gd name="T19" fmla="*/ 2 h 873"/>
              <a:gd name="T20" fmla="*/ 0 w 1237"/>
              <a:gd name="T21" fmla="*/ 239 h 873"/>
              <a:gd name="T22" fmla="*/ 6 w 1237"/>
              <a:gd name="T23" fmla="*/ 239 h 873"/>
              <a:gd name="T24" fmla="*/ 9 w 1237"/>
              <a:gd name="T25" fmla="*/ 873 h 873"/>
              <a:gd name="T26" fmla="*/ 57 w 1237"/>
              <a:gd name="T27" fmla="*/ 872 h 873"/>
              <a:gd name="T28" fmla="*/ 106 w 1237"/>
              <a:gd name="T29" fmla="*/ 872 h 873"/>
              <a:gd name="T30" fmla="*/ 672 w 1237"/>
              <a:gd name="T31" fmla="*/ 872 h 873"/>
              <a:gd name="T32" fmla="*/ 811 w 1237"/>
              <a:gd name="T33" fmla="*/ 872 h 873"/>
              <a:gd name="T34" fmla="*/ 1236 w 1237"/>
              <a:gd name="T35"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7" h="873">
                <a:moveTo>
                  <a:pt x="1236" y="872"/>
                </a:moveTo>
                <a:lnTo>
                  <a:pt x="1236" y="696"/>
                </a:lnTo>
                <a:lnTo>
                  <a:pt x="1237" y="245"/>
                </a:lnTo>
                <a:lnTo>
                  <a:pt x="1237" y="5"/>
                </a:lnTo>
                <a:lnTo>
                  <a:pt x="1062" y="5"/>
                </a:lnTo>
                <a:lnTo>
                  <a:pt x="1023" y="6"/>
                </a:lnTo>
                <a:lnTo>
                  <a:pt x="490" y="5"/>
                </a:lnTo>
                <a:lnTo>
                  <a:pt x="327" y="3"/>
                </a:lnTo>
                <a:lnTo>
                  <a:pt x="133" y="0"/>
                </a:lnTo>
                <a:lnTo>
                  <a:pt x="7" y="2"/>
                </a:lnTo>
                <a:lnTo>
                  <a:pt x="0" y="239"/>
                </a:lnTo>
                <a:lnTo>
                  <a:pt x="6" y="239"/>
                </a:lnTo>
                <a:lnTo>
                  <a:pt x="9" y="873"/>
                </a:lnTo>
                <a:lnTo>
                  <a:pt x="57" y="872"/>
                </a:lnTo>
                <a:lnTo>
                  <a:pt x="106" y="872"/>
                </a:lnTo>
                <a:lnTo>
                  <a:pt x="672" y="872"/>
                </a:lnTo>
                <a:lnTo>
                  <a:pt x="811" y="872"/>
                </a:lnTo>
                <a:lnTo>
                  <a:pt x="1236" y="872"/>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0" name="Freeform 270">
            <a:extLst>
              <a:ext uri="{FF2B5EF4-FFF2-40B4-BE49-F238E27FC236}">
                <a16:creationId xmlns:a16="http://schemas.microsoft.com/office/drawing/2014/main" id="{C8E6DB9F-809F-4FA8-94F3-9ADE686DC9AD}"/>
              </a:ext>
            </a:extLst>
          </p:cNvPr>
          <p:cNvSpPr>
            <a:spLocks/>
          </p:cNvSpPr>
          <p:nvPr/>
        </p:nvSpPr>
        <p:spPr bwMode="auto">
          <a:xfrm>
            <a:off x="1300731" y="2515819"/>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1" name="Freeform 271">
            <a:extLst>
              <a:ext uri="{FF2B5EF4-FFF2-40B4-BE49-F238E27FC236}">
                <a16:creationId xmlns:a16="http://schemas.microsoft.com/office/drawing/2014/main" id="{1E8ED9DA-8760-4F2D-B289-BD5E8014ADD7}"/>
              </a:ext>
            </a:extLst>
          </p:cNvPr>
          <p:cNvSpPr>
            <a:spLocks/>
          </p:cNvSpPr>
          <p:nvPr/>
        </p:nvSpPr>
        <p:spPr bwMode="auto">
          <a:xfrm>
            <a:off x="681275" y="2149459"/>
            <a:ext cx="689372" cy="447463"/>
          </a:xfrm>
          <a:custGeom>
            <a:avLst/>
            <a:gdLst>
              <a:gd name="T0" fmla="*/ 1480 w 1480"/>
              <a:gd name="T1" fmla="*/ 298 h 960"/>
              <a:gd name="T2" fmla="*/ 1474 w 1480"/>
              <a:gd name="T3" fmla="*/ 792 h 960"/>
              <a:gd name="T4" fmla="*/ 1458 w 1480"/>
              <a:gd name="T5" fmla="*/ 787 h 960"/>
              <a:gd name="T6" fmla="*/ 1441 w 1480"/>
              <a:gd name="T7" fmla="*/ 792 h 960"/>
              <a:gd name="T8" fmla="*/ 1330 w 1480"/>
              <a:gd name="T9" fmla="*/ 790 h 960"/>
              <a:gd name="T10" fmla="*/ 903 w 1480"/>
              <a:gd name="T11" fmla="*/ 814 h 960"/>
              <a:gd name="T12" fmla="*/ 648 w 1480"/>
              <a:gd name="T13" fmla="*/ 867 h 960"/>
              <a:gd name="T14" fmla="*/ 478 w 1480"/>
              <a:gd name="T15" fmla="*/ 858 h 960"/>
              <a:gd name="T16" fmla="*/ 265 w 1480"/>
              <a:gd name="T17" fmla="*/ 877 h 960"/>
              <a:gd name="T18" fmla="*/ 0 w 1480"/>
              <a:gd name="T19" fmla="*/ 960 h 960"/>
              <a:gd name="T20" fmla="*/ 54 w 1480"/>
              <a:gd name="T21" fmla="*/ 847 h 960"/>
              <a:gd name="T22" fmla="*/ 159 w 1480"/>
              <a:gd name="T23" fmla="*/ 754 h 960"/>
              <a:gd name="T24" fmla="*/ 184 w 1480"/>
              <a:gd name="T25" fmla="*/ 742 h 960"/>
              <a:gd name="T26" fmla="*/ 181 w 1480"/>
              <a:gd name="T27" fmla="*/ 733 h 960"/>
              <a:gd name="T28" fmla="*/ 253 w 1480"/>
              <a:gd name="T29" fmla="*/ 673 h 960"/>
              <a:gd name="T30" fmla="*/ 265 w 1480"/>
              <a:gd name="T31" fmla="*/ 673 h 960"/>
              <a:gd name="T32" fmla="*/ 300 w 1480"/>
              <a:gd name="T33" fmla="*/ 598 h 960"/>
              <a:gd name="T34" fmla="*/ 265 w 1480"/>
              <a:gd name="T35" fmla="*/ 529 h 960"/>
              <a:gd name="T36" fmla="*/ 304 w 1480"/>
              <a:gd name="T37" fmla="*/ 465 h 960"/>
              <a:gd name="T38" fmla="*/ 432 w 1480"/>
              <a:gd name="T39" fmla="*/ 199 h 960"/>
              <a:gd name="T40" fmla="*/ 468 w 1480"/>
              <a:gd name="T41" fmla="*/ 103 h 960"/>
              <a:gd name="T42" fmla="*/ 478 w 1480"/>
              <a:gd name="T43" fmla="*/ 105 h 960"/>
              <a:gd name="T44" fmla="*/ 520 w 1480"/>
              <a:gd name="T45" fmla="*/ 22 h 960"/>
              <a:gd name="T46" fmla="*/ 508 w 1480"/>
              <a:gd name="T47" fmla="*/ 18 h 960"/>
              <a:gd name="T48" fmla="*/ 498 w 1480"/>
              <a:gd name="T49" fmla="*/ 7 h 960"/>
              <a:gd name="T50" fmla="*/ 486 w 1480"/>
              <a:gd name="T51" fmla="*/ 9 h 960"/>
              <a:gd name="T52" fmla="*/ 480 w 1480"/>
              <a:gd name="T53" fmla="*/ 4 h 960"/>
              <a:gd name="T54" fmla="*/ 480 w 1480"/>
              <a:gd name="T55" fmla="*/ 0 h 960"/>
              <a:gd name="T56" fmla="*/ 813 w 1480"/>
              <a:gd name="T57" fmla="*/ 0 h 960"/>
              <a:gd name="T58" fmla="*/ 903 w 1480"/>
              <a:gd name="T59" fmla="*/ 1 h 960"/>
              <a:gd name="T60" fmla="*/ 1374 w 1480"/>
              <a:gd name="T61" fmla="*/ 1 h 960"/>
              <a:gd name="T62" fmla="*/ 1422 w 1480"/>
              <a:gd name="T63" fmla="*/ 0 h 960"/>
              <a:gd name="T64" fmla="*/ 1471 w 1480"/>
              <a:gd name="T65" fmla="*/ 0 h 960"/>
              <a:gd name="T66" fmla="*/ 1470 w 1480"/>
              <a:gd name="T67" fmla="*/ 298 h 960"/>
              <a:gd name="T68" fmla="*/ 1480 w 1480"/>
              <a:gd name="T69" fmla="*/ 2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0" h="960">
                <a:moveTo>
                  <a:pt x="1480" y="298"/>
                </a:moveTo>
                <a:lnTo>
                  <a:pt x="1474" y="792"/>
                </a:lnTo>
                <a:lnTo>
                  <a:pt x="1458" y="787"/>
                </a:lnTo>
                <a:lnTo>
                  <a:pt x="1441" y="792"/>
                </a:lnTo>
                <a:lnTo>
                  <a:pt x="1330" y="790"/>
                </a:lnTo>
                <a:lnTo>
                  <a:pt x="903" y="814"/>
                </a:lnTo>
                <a:lnTo>
                  <a:pt x="648" y="867"/>
                </a:lnTo>
                <a:lnTo>
                  <a:pt x="478" y="858"/>
                </a:lnTo>
                <a:lnTo>
                  <a:pt x="265" y="877"/>
                </a:lnTo>
                <a:lnTo>
                  <a:pt x="0" y="960"/>
                </a:lnTo>
                <a:lnTo>
                  <a:pt x="54" y="847"/>
                </a:lnTo>
                <a:lnTo>
                  <a:pt x="159" y="754"/>
                </a:lnTo>
                <a:lnTo>
                  <a:pt x="184" y="742"/>
                </a:lnTo>
                <a:lnTo>
                  <a:pt x="181" y="733"/>
                </a:lnTo>
                <a:lnTo>
                  <a:pt x="253" y="673"/>
                </a:lnTo>
                <a:lnTo>
                  <a:pt x="265" y="673"/>
                </a:lnTo>
                <a:lnTo>
                  <a:pt x="300" y="598"/>
                </a:lnTo>
                <a:lnTo>
                  <a:pt x="265" y="529"/>
                </a:lnTo>
                <a:lnTo>
                  <a:pt x="304" y="465"/>
                </a:lnTo>
                <a:lnTo>
                  <a:pt x="432" y="199"/>
                </a:lnTo>
                <a:lnTo>
                  <a:pt x="468" y="103"/>
                </a:lnTo>
                <a:lnTo>
                  <a:pt x="478" y="105"/>
                </a:lnTo>
                <a:lnTo>
                  <a:pt x="520" y="22"/>
                </a:lnTo>
                <a:lnTo>
                  <a:pt x="508" y="18"/>
                </a:lnTo>
                <a:lnTo>
                  <a:pt x="498" y="7"/>
                </a:lnTo>
                <a:lnTo>
                  <a:pt x="486" y="9"/>
                </a:lnTo>
                <a:lnTo>
                  <a:pt x="480" y="4"/>
                </a:lnTo>
                <a:lnTo>
                  <a:pt x="480" y="0"/>
                </a:lnTo>
                <a:lnTo>
                  <a:pt x="813" y="0"/>
                </a:lnTo>
                <a:lnTo>
                  <a:pt x="903" y="1"/>
                </a:lnTo>
                <a:lnTo>
                  <a:pt x="1374" y="1"/>
                </a:lnTo>
                <a:lnTo>
                  <a:pt x="1422" y="0"/>
                </a:lnTo>
                <a:lnTo>
                  <a:pt x="1471" y="0"/>
                </a:lnTo>
                <a:lnTo>
                  <a:pt x="1470" y="298"/>
                </a:lnTo>
                <a:lnTo>
                  <a:pt x="1480" y="298"/>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2" name="Freeform 272">
            <a:extLst>
              <a:ext uri="{FF2B5EF4-FFF2-40B4-BE49-F238E27FC236}">
                <a16:creationId xmlns:a16="http://schemas.microsoft.com/office/drawing/2014/main" id="{4FC8AFA6-8C51-4080-A264-D84BFC37E5DD}"/>
              </a:ext>
            </a:extLst>
          </p:cNvPr>
          <p:cNvSpPr>
            <a:spLocks/>
          </p:cNvSpPr>
          <p:nvPr/>
        </p:nvSpPr>
        <p:spPr bwMode="auto">
          <a:xfrm>
            <a:off x="436568" y="1736953"/>
            <a:ext cx="885138" cy="504795"/>
          </a:xfrm>
          <a:custGeom>
            <a:avLst/>
            <a:gdLst>
              <a:gd name="T0" fmla="*/ 1895 w 1898"/>
              <a:gd name="T1" fmla="*/ 251 h 1082"/>
              <a:gd name="T2" fmla="*/ 1898 w 1898"/>
              <a:gd name="T3" fmla="*/ 885 h 1082"/>
              <a:gd name="T4" fmla="*/ 1427 w 1898"/>
              <a:gd name="T5" fmla="*/ 885 h 1082"/>
              <a:gd name="T6" fmla="*/ 1337 w 1898"/>
              <a:gd name="T7" fmla="*/ 884 h 1082"/>
              <a:gd name="T8" fmla="*/ 1004 w 1898"/>
              <a:gd name="T9" fmla="*/ 884 h 1082"/>
              <a:gd name="T10" fmla="*/ 1007 w 1898"/>
              <a:gd name="T11" fmla="*/ 875 h 1082"/>
              <a:gd name="T12" fmla="*/ 1005 w 1898"/>
              <a:gd name="T13" fmla="*/ 872 h 1082"/>
              <a:gd name="T14" fmla="*/ 989 w 1898"/>
              <a:gd name="T15" fmla="*/ 861 h 1082"/>
              <a:gd name="T16" fmla="*/ 983 w 1898"/>
              <a:gd name="T17" fmla="*/ 852 h 1082"/>
              <a:gd name="T18" fmla="*/ 992 w 1898"/>
              <a:gd name="T19" fmla="*/ 840 h 1082"/>
              <a:gd name="T20" fmla="*/ 987 w 1898"/>
              <a:gd name="T21" fmla="*/ 825 h 1082"/>
              <a:gd name="T22" fmla="*/ 995 w 1898"/>
              <a:gd name="T23" fmla="*/ 818 h 1082"/>
              <a:gd name="T24" fmla="*/ 995 w 1898"/>
              <a:gd name="T25" fmla="*/ 813 h 1082"/>
              <a:gd name="T26" fmla="*/ 1002 w 1898"/>
              <a:gd name="T27" fmla="*/ 770 h 1082"/>
              <a:gd name="T28" fmla="*/ 1001 w 1898"/>
              <a:gd name="T29" fmla="*/ 750 h 1082"/>
              <a:gd name="T30" fmla="*/ 1004 w 1898"/>
              <a:gd name="T31" fmla="*/ 726 h 1082"/>
              <a:gd name="T32" fmla="*/ 999 w 1898"/>
              <a:gd name="T33" fmla="*/ 714 h 1082"/>
              <a:gd name="T34" fmla="*/ 777 w 1898"/>
              <a:gd name="T35" fmla="*/ 830 h 1082"/>
              <a:gd name="T36" fmla="*/ 651 w 1898"/>
              <a:gd name="T37" fmla="*/ 1082 h 1082"/>
              <a:gd name="T38" fmla="*/ 621 w 1898"/>
              <a:gd name="T39" fmla="*/ 1082 h 1082"/>
              <a:gd name="T40" fmla="*/ 471 w 1898"/>
              <a:gd name="T41" fmla="*/ 998 h 1082"/>
              <a:gd name="T42" fmla="*/ 365 w 1898"/>
              <a:gd name="T43" fmla="*/ 987 h 1082"/>
              <a:gd name="T44" fmla="*/ 338 w 1898"/>
              <a:gd name="T45" fmla="*/ 947 h 1082"/>
              <a:gd name="T46" fmla="*/ 260 w 1898"/>
              <a:gd name="T47" fmla="*/ 920 h 1082"/>
              <a:gd name="T48" fmla="*/ 231 w 1898"/>
              <a:gd name="T49" fmla="*/ 888 h 1082"/>
              <a:gd name="T50" fmla="*/ 206 w 1898"/>
              <a:gd name="T51" fmla="*/ 837 h 1082"/>
              <a:gd name="T52" fmla="*/ 197 w 1898"/>
              <a:gd name="T53" fmla="*/ 834 h 1082"/>
              <a:gd name="T54" fmla="*/ 192 w 1898"/>
              <a:gd name="T55" fmla="*/ 828 h 1082"/>
              <a:gd name="T56" fmla="*/ 203 w 1898"/>
              <a:gd name="T57" fmla="*/ 813 h 1082"/>
              <a:gd name="T58" fmla="*/ 167 w 1898"/>
              <a:gd name="T59" fmla="*/ 680 h 1082"/>
              <a:gd name="T60" fmla="*/ 153 w 1898"/>
              <a:gd name="T61" fmla="*/ 672 h 1082"/>
              <a:gd name="T62" fmla="*/ 17 w 1898"/>
              <a:gd name="T63" fmla="*/ 672 h 1082"/>
              <a:gd name="T64" fmla="*/ 47 w 1898"/>
              <a:gd name="T65" fmla="*/ 620 h 1082"/>
              <a:gd name="T66" fmla="*/ 0 w 1898"/>
              <a:gd name="T67" fmla="*/ 278 h 1082"/>
              <a:gd name="T68" fmla="*/ 125 w 1898"/>
              <a:gd name="T69" fmla="*/ 47 h 1082"/>
              <a:gd name="T70" fmla="*/ 137 w 1898"/>
              <a:gd name="T71" fmla="*/ 15 h 1082"/>
              <a:gd name="T72" fmla="*/ 138 w 1898"/>
              <a:gd name="T73" fmla="*/ 11 h 1082"/>
              <a:gd name="T74" fmla="*/ 209 w 1898"/>
              <a:gd name="T75" fmla="*/ 9 h 1082"/>
              <a:gd name="T76" fmla="*/ 284 w 1898"/>
              <a:gd name="T77" fmla="*/ 12 h 1082"/>
              <a:gd name="T78" fmla="*/ 383 w 1898"/>
              <a:gd name="T79" fmla="*/ 6 h 1082"/>
              <a:gd name="T80" fmla="*/ 455 w 1898"/>
              <a:gd name="T81" fmla="*/ 0 h 1082"/>
              <a:gd name="T82" fmla="*/ 540 w 1898"/>
              <a:gd name="T83" fmla="*/ 8 h 1082"/>
              <a:gd name="T84" fmla="*/ 1182 w 1898"/>
              <a:gd name="T85" fmla="*/ 2 h 1082"/>
              <a:gd name="T86" fmla="*/ 1281 w 1898"/>
              <a:gd name="T87" fmla="*/ 3 h 1082"/>
              <a:gd name="T88" fmla="*/ 1427 w 1898"/>
              <a:gd name="T89" fmla="*/ 6 h 1082"/>
              <a:gd name="T90" fmla="*/ 1896 w 1898"/>
              <a:gd name="T91" fmla="*/ 14 h 1082"/>
              <a:gd name="T92" fmla="*/ 1889 w 1898"/>
              <a:gd name="T93" fmla="*/ 251 h 1082"/>
              <a:gd name="T94" fmla="*/ 1895 w 1898"/>
              <a:gd name="T95" fmla="*/ 25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8" h="1082">
                <a:moveTo>
                  <a:pt x="1895" y="251"/>
                </a:moveTo>
                <a:lnTo>
                  <a:pt x="1898" y="885"/>
                </a:lnTo>
                <a:lnTo>
                  <a:pt x="1427" y="885"/>
                </a:lnTo>
                <a:lnTo>
                  <a:pt x="1337" y="884"/>
                </a:lnTo>
                <a:lnTo>
                  <a:pt x="1004" y="884"/>
                </a:lnTo>
                <a:lnTo>
                  <a:pt x="1007" y="875"/>
                </a:lnTo>
                <a:lnTo>
                  <a:pt x="1005" y="872"/>
                </a:lnTo>
                <a:lnTo>
                  <a:pt x="989" y="861"/>
                </a:lnTo>
                <a:lnTo>
                  <a:pt x="983" y="852"/>
                </a:lnTo>
                <a:lnTo>
                  <a:pt x="992" y="840"/>
                </a:lnTo>
                <a:lnTo>
                  <a:pt x="987" y="825"/>
                </a:lnTo>
                <a:lnTo>
                  <a:pt x="995" y="818"/>
                </a:lnTo>
                <a:lnTo>
                  <a:pt x="995" y="813"/>
                </a:lnTo>
                <a:lnTo>
                  <a:pt x="1002" y="770"/>
                </a:lnTo>
                <a:lnTo>
                  <a:pt x="1001" y="750"/>
                </a:lnTo>
                <a:lnTo>
                  <a:pt x="1004" y="726"/>
                </a:lnTo>
                <a:lnTo>
                  <a:pt x="999" y="714"/>
                </a:lnTo>
                <a:lnTo>
                  <a:pt x="777" y="830"/>
                </a:lnTo>
                <a:lnTo>
                  <a:pt x="651" y="1082"/>
                </a:lnTo>
                <a:lnTo>
                  <a:pt x="621" y="1082"/>
                </a:lnTo>
                <a:lnTo>
                  <a:pt x="471" y="998"/>
                </a:lnTo>
                <a:lnTo>
                  <a:pt x="365" y="987"/>
                </a:lnTo>
                <a:lnTo>
                  <a:pt x="338" y="947"/>
                </a:lnTo>
                <a:lnTo>
                  <a:pt x="260" y="920"/>
                </a:lnTo>
                <a:lnTo>
                  <a:pt x="231" y="888"/>
                </a:lnTo>
                <a:lnTo>
                  <a:pt x="206" y="837"/>
                </a:lnTo>
                <a:lnTo>
                  <a:pt x="197" y="834"/>
                </a:lnTo>
                <a:lnTo>
                  <a:pt x="192" y="828"/>
                </a:lnTo>
                <a:lnTo>
                  <a:pt x="203" y="813"/>
                </a:lnTo>
                <a:lnTo>
                  <a:pt x="167" y="680"/>
                </a:lnTo>
                <a:lnTo>
                  <a:pt x="153" y="672"/>
                </a:lnTo>
                <a:lnTo>
                  <a:pt x="17" y="672"/>
                </a:lnTo>
                <a:lnTo>
                  <a:pt x="47" y="620"/>
                </a:lnTo>
                <a:lnTo>
                  <a:pt x="0" y="278"/>
                </a:lnTo>
                <a:lnTo>
                  <a:pt x="125" y="47"/>
                </a:lnTo>
                <a:lnTo>
                  <a:pt x="137" y="15"/>
                </a:lnTo>
                <a:lnTo>
                  <a:pt x="138" y="11"/>
                </a:lnTo>
                <a:lnTo>
                  <a:pt x="209" y="9"/>
                </a:lnTo>
                <a:lnTo>
                  <a:pt x="284" y="12"/>
                </a:lnTo>
                <a:lnTo>
                  <a:pt x="383" y="6"/>
                </a:lnTo>
                <a:lnTo>
                  <a:pt x="455" y="0"/>
                </a:lnTo>
                <a:lnTo>
                  <a:pt x="540" y="8"/>
                </a:lnTo>
                <a:lnTo>
                  <a:pt x="1182" y="2"/>
                </a:lnTo>
                <a:lnTo>
                  <a:pt x="1281" y="3"/>
                </a:lnTo>
                <a:lnTo>
                  <a:pt x="1427" y="6"/>
                </a:lnTo>
                <a:lnTo>
                  <a:pt x="1896" y="14"/>
                </a:lnTo>
                <a:lnTo>
                  <a:pt x="1889" y="251"/>
                </a:lnTo>
                <a:lnTo>
                  <a:pt x="1895" y="25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5" name="Freeform 275">
            <a:extLst>
              <a:ext uri="{FF2B5EF4-FFF2-40B4-BE49-F238E27FC236}">
                <a16:creationId xmlns:a16="http://schemas.microsoft.com/office/drawing/2014/main" id="{670B54C1-A037-4158-8ABF-1D28DD0BCB01}"/>
              </a:ext>
            </a:extLst>
          </p:cNvPr>
          <p:cNvSpPr>
            <a:spLocks/>
          </p:cNvSpPr>
          <p:nvPr/>
        </p:nvSpPr>
        <p:spPr bwMode="auto">
          <a:xfrm>
            <a:off x="953947" y="3796682"/>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solidFill>
            <a:schemeClr val="tx1">
              <a:lumMod val="20000"/>
              <a:lumOff val="80000"/>
            </a:schemeClr>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6" name="Freeform 276">
            <a:extLst>
              <a:ext uri="{FF2B5EF4-FFF2-40B4-BE49-F238E27FC236}">
                <a16:creationId xmlns:a16="http://schemas.microsoft.com/office/drawing/2014/main" id="{23ABE934-E280-4923-AE95-0BDA47419500}"/>
              </a:ext>
            </a:extLst>
          </p:cNvPr>
          <p:cNvSpPr>
            <a:spLocks/>
          </p:cNvSpPr>
          <p:nvPr/>
        </p:nvSpPr>
        <p:spPr bwMode="auto">
          <a:xfrm>
            <a:off x="1486708" y="3385575"/>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7" name="Freeform 277">
            <a:extLst>
              <a:ext uri="{FF2B5EF4-FFF2-40B4-BE49-F238E27FC236}">
                <a16:creationId xmlns:a16="http://schemas.microsoft.com/office/drawing/2014/main" id="{70873700-CBA5-4B7E-9BB9-C0DCFFD5A309}"/>
              </a:ext>
            </a:extLst>
          </p:cNvPr>
          <p:cNvSpPr>
            <a:spLocks/>
          </p:cNvSpPr>
          <p:nvPr/>
        </p:nvSpPr>
        <p:spPr bwMode="auto">
          <a:xfrm>
            <a:off x="1499293" y="3483458"/>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8" name="Freeform 278">
            <a:extLst>
              <a:ext uri="{FF2B5EF4-FFF2-40B4-BE49-F238E27FC236}">
                <a16:creationId xmlns:a16="http://schemas.microsoft.com/office/drawing/2014/main" id="{BE4D3F90-4C4C-40C7-A5CA-98650C493090}"/>
              </a:ext>
            </a:extLst>
          </p:cNvPr>
          <p:cNvSpPr>
            <a:spLocks/>
          </p:cNvSpPr>
          <p:nvPr/>
        </p:nvSpPr>
        <p:spPr bwMode="auto">
          <a:xfrm>
            <a:off x="903608" y="3883378"/>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9" name="Freeform 279">
            <a:extLst>
              <a:ext uri="{FF2B5EF4-FFF2-40B4-BE49-F238E27FC236}">
                <a16:creationId xmlns:a16="http://schemas.microsoft.com/office/drawing/2014/main" id="{33DF8DC0-E920-4AA1-AB2D-2C2F7D1CE7A9}"/>
              </a:ext>
            </a:extLst>
          </p:cNvPr>
          <p:cNvSpPr>
            <a:spLocks/>
          </p:cNvSpPr>
          <p:nvPr/>
        </p:nvSpPr>
        <p:spPr bwMode="auto">
          <a:xfrm>
            <a:off x="1023863" y="3995244"/>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solidFill>
            <a:schemeClr val="tx1">
              <a:lumMod val="20000"/>
              <a:lumOff val="80000"/>
            </a:schemeClr>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0" name="Freeform 280">
            <a:extLst>
              <a:ext uri="{FF2B5EF4-FFF2-40B4-BE49-F238E27FC236}">
                <a16:creationId xmlns:a16="http://schemas.microsoft.com/office/drawing/2014/main" id="{CE24094B-78F2-40B5-B1B2-A7CCA7BCE80E}"/>
              </a:ext>
            </a:extLst>
          </p:cNvPr>
          <p:cNvSpPr>
            <a:spLocks/>
          </p:cNvSpPr>
          <p:nvPr/>
        </p:nvSpPr>
        <p:spPr bwMode="auto">
          <a:xfrm>
            <a:off x="976320" y="4094524"/>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1" name="Freeform 281">
            <a:extLst>
              <a:ext uri="{FF2B5EF4-FFF2-40B4-BE49-F238E27FC236}">
                <a16:creationId xmlns:a16="http://schemas.microsoft.com/office/drawing/2014/main" id="{D372A9C5-DEB9-4069-829A-CD1DE122F69A}"/>
              </a:ext>
            </a:extLst>
          </p:cNvPr>
          <p:cNvSpPr>
            <a:spLocks/>
          </p:cNvSpPr>
          <p:nvPr/>
        </p:nvSpPr>
        <p:spPr bwMode="auto">
          <a:xfrm>
            <a:off x="941363" y="3470873"/>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2" name="Freeform 282">
            <a:extLst>
              <a:ext uri="{FF2B5EF4-FFF2-40B4-BE49-F238E27FC236}">
                <a16:creationId xmlns:a16="http://schemas.microsoft.com/office/drawing/2014/main" id="{45262D15-5C03-4AEA-B618-2327A735C426}"/>
              </a:ext>
            </a:extLst>
          </p:cNvPr>
          <p:cNvSpPr>
            <a:spLocks/>
          </p:cNvSpPr>
          <p:nvPr/>
        </p:nvSpPr>
        <p:spPr bwMode="auto">
          <a:xfrm>
            <a:off x="1138526" y="3086334"/>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3" name="Freeform 283">
            <a:extLst>
              <a:ext uri="{FF2B5EF4-FFF2-40B4-BE49-F238E27FC236}">
                <a16:creationId xmlns:a16="http://schemas.microsoft.com/office/drawing/2014/main" id="{F1AC4D7F-A090-4FD6-8B66-0D8359F94879}"/>
              </a:ext>
            </a:extLst>
          </p:cNvPr>
          <p:cNvSpPr>
            <a:spLocks/>
          </p:cNvSpPr>
          <p:nvPr/>
        </p:nvSpPr>
        <p:spPr bwMode="auto">
          <a:xfrm>
            <a:off x="1387427" y="2981460"/>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4" name="Freeform 284">
            <a:extLst>
              <a:ext uri="{FF2B5EF4-FFF2-40B4-BE49-F238E27FC236}">
                <a16:creationId xmlns:a16="http://schemas.microsoft.com/office/drawing/2014/main" id="{CDDA1743-49E2-4CFB-ADFC-C630D0E21ADD}"/>
              </a:ext>
            </a:extLst>
          </p:cNvPr>
          <p:cNvSpPr>
            <a:spLocks/>
          </p:cNvSpPr>
          <p:nvPr/>
        </p:nvSpPr>
        <p:spPr bwMode="auto">
          <a:xfrm>
            <a:off x="1083992" y="2664041"/>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5" name="Freeform 285">
            <a:extLst>
              <a:ext uri="{FF2B5EF4-FFF2-40B4-BE49-F238E27FC236}">
                <a16:creationId xmlns:a16="http://schemas.microsoft.com/office/drawing/2014/main" id="{CC0A6AA5-1411-409D-BEE8-DBF893D9B4F4}"/>
              </a:ext>
            </a:extLst>
          </p:cNvPr>
          <p:cNvSpPr>
            <a:spLocks/>
          </p:cNvSpPr>
          <p:nvPr/>
        </p:nvSpPr>
        <p:spPr bwMode="auto">
          <a:xfrm>
            <a:off x="1440563" y="3205191"/>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6" name="Freeform 286">
            <a:extLst>
              <a:ext uri="{FF2B5EF4-FFF2-40B4-BE49-F238E27FC236}">
                <a16:creationId xmlns:a16="http://schemas.microsoft.com/office/drawing/2014/main" id="{50336AE9-AF8F-4573-AD12-4B3EF3B16CE8}"/>
              </a:ext>
            </a:extLst>
          </p:cNvPr>
          <p:cNvSpPr>
            <a:spLocks/>
          </p:cNvSpPr>
          <p:nvPr/>
        </p:nvSpPr>
        <p:spPr bwMode="auto">
          <a:xfrm>
            <a:off x="1306324" y="3082139"/>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7" name="Freeform 287">
            <a:extLst>
              <a:ext uri="{FF2B5EF4-FFF2-40B4-BE49-F238E27FC236}">
                <a16:creationId xmlns:a16="http://schemas.microsoft.com/office/drawing/2014/main" id="{027B3215-A6F1-43D6-9332-E09697CF6B03}"/>
              </a:ext>
            </a:extLst>
          </p:cNvPr>
          <p:cNvSpPr>
            <a:spLocks/>
          </p:cNvSpPr>
          <p:nvPr/>
        </p:nvSpPr>
        <p:spPr bwMode="auto">
          <a:xfrm>
            <a:off x="1485309" y="2854213"/>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8" name="Freeform 288">
            <a:extLst>
              <a:ext uri="{FF2B5EF4-FFF2-40B4-BE49-F238E27FC236}">
                <a16:creationId xmlns:a16="http://schemas.microsoft.com/office/drawing/2014/main" id="{042C2A7E-614D-4F67-8A1C-500E2460BEC9}"/>
              </a:ext>
            </a:extLst>
          </p:cNvPr>
          <p:cNvSpPr>
            <a:spLocks/>
          </p:cNvSpPr>
          <p:nvPr/>
        </p:nvSpPr>
        <p:spPr bwMode="auto">
          <a:xfrm>
            <a:off x="1250391" y="2919934"/>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9" name="Freeform 289">
            <a:extLst>
              <a:ext uri="{FF2B5EF4-FFF2-40B4-BE49-F238E27FC236}">
                <a16:creationId xmlns:a16="http://schemas.microsoft.com/office/drawing/2014/main" id="{F294BD19-41EE-4997-AE12-DA0B3DF3BF0A}"/>
              </a:ext>
            </a:extLst>
          </p:cNvPr>
          <p:cNvSpPr>
            <a:spLocks/>
          </p:cNvSpPr>
          <p:nvPr/>
        </p:nvSpPr>
        <p:spPr bwMode="auto">
          <a:xfrm>
            <a:off x="1267171" y="3588332"/>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0" name="Freeform 290">
            <a:extLst>
              <a:ext uri="{FF2B5EF4-FFF2-40B4-BE49-F238E27FC236}">
                <a16:creationId xmlns:a16="http://schemas.microsoft.com/office/drawing/2014/main" id="{081555DD-67F2-4D93-A19F-4E9988199AF6}"/>
              </a:ext>
            </a:extLst>
          </p:cNvPr>
          <p:cNvSpPr>
            <a:spLocks/>
          </p:cNvSpPr>
          <p:nvPr/>
        </p:nvSpPr>
        <p:spPr bwMode="auto">
          <a:xfrm>
            <a:off x="1864255" y="3272311"/>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1" name="Freeform 291">
            <a:extLst>
              <a:ext uri="{FF2B5EF4-FFF2-40B4-BE49-F238E27FC236}">
                <a16:creationId xmlns:a16="http://schemas.microsoft.com/office/drawing/2014/main" id="{608760BA-65D5-45A7-81C9-A7006D3AB329}"/>
              </a:ext>
            </a:extLst>
          </p:cNvPr>
          <p:cNvSpPr>
            <a:spLocks/>
          </p:cNvSpPr>
          <p:nvPr/>
        </p:nvSpPr>
        <p:spPr bwMode="auto">
          <a:xfrm>
            <a:off x="1530056" y="3944904"/>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solidFill>
            <a:schemeClr val="tx1">
              <a:lumMod val="20000"/>
              <a:lumOff val="80000"/>
            </a:schemeClr>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3" name="Freeform 293">
            <a:extLst>
              <a:ext uri="{FF2B5EF4-FFF2-40B4-BE49-F238E27FC236}">
                <a16:creationId xmlns:a16="http://schemas.microsoft.com/office/drawing/2014/main" id="{70FD7849-7A99-4382-9AF6-9856F6EE7F3D}"/>
              </a:ext>
            </a:extLst>
          </p:cNvPr>
          <p:cNvSpPr>
            <a:spLocks/>
          </p:cNvSpPr>
          <p:nvPr/>
        </p:nvSpPr>
        <p:spPr bwMode="auto">
          <a:xfrm>
            <a:off x="1739804" y="3805072"/>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4" name="Freeform 294">
            <a:extLst>
              <a:ext uri="{FF2B5EF4-FFF2-40B4-BE49-F238E27FC236}">
                <a16:creationId xmlns:a16="http://schemas.microsoft.com/office/drawing/2014/main" id="{FBFA21A6-DABF-4DF2-AD8E-0EBEA51092A2}"/>
              </a:ext>
            </a:extLst>
          </p:cNvPr>
          <p:cNvSpPr>
            <a:spLocks/>
          </p:cNvSpPr>
          <p:nvPr/>
        </p:nvSpPr>
        <p:spPr bwMode="auto">
          <a:xfrm>
            <a:off x="1405606" y="3921132"/>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5" name="Freeform 295">
            <a:extLst>
              <a:ext uri="{FF2B5EF4-FFF2-40B4-BE49-F238E27FC236}">
                <a16:creationId xmlns:a16="http://schemas.microsoft.com/office/drawing/2014/main" id="{CBA49B1D-3652-44B9-80EF-CEDA72A55301}"/>
              </a:ext>
            </a:extLst>
          </p:cNvPr>
          <p:cNvSpPr>
            <a:spLocks/>
          </p:cNvSpPr>
          <p:nvPr/>
        </p:nvSpPr>
        <p:spPr bwMode="auto">
          <a:xfrm>
            <a:off x="1156704" y="3370193"/>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solidFill>
            <a:schemeClr val="tx1">
              <a:lumMod val="20000"/>
              <a:lumOff val="80000"/>
            </a:schemeClr>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6" name="Freeform 296">
            <a:extLst>
              <a:ext uri="{FF2B5EF4-FFF2-40B4-BE49-F238E27FC236}">
                <a16:creationId xmlns:a16="http://schemas.microsoft.com/office/drawing/2014/main" id="{BCDB1689-D353-40AC-ADDB-F8C1C18DE336}"/>
              </a:ext>
            </a:extLst>
          </p:cNvPr>
          <p:cNvSpPr>
            <a:spLocks/>
          </p:cNvSpPr>
          <p:nvPr/>
        </p:nvSpPr>
        <p:spPr bwMode="auto">
          <a:xfrm>
            <a:off x="1243400" y="4245543"/>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7" name="Freeform 297">
            <a:extLst>
              <a:ext uri="{FF2B5EF4-FFF2-40B4-BE49-F238E27FC236}">
                <a16:creationId xmlns:a16="http://schemas.microsoft.com/office/drawing/2014/main" id="{4AFCCDC2-F997-4FCC-AC7A-8CA13650383C}"/>
              </a:ext>
            </a:extLst>
          </p:cNvPr>
          <p:cNvSpPr>
            <a:spLocks/>
          </p:cNvSpPr>
          <p:nvPr/>
        </p:nvSpPr>
        <p:spPr bwMode="auto">
          <a:xfrm>
            <a:off x="1310520" y="3700198"/>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8" name="Freeform 298">
            <a:extLst>
              <a:ext uri="{FF2B5EF4-FFF2-40B4-BE49-F238E27FC236}">
                <a16:creationId xmlns:a16="http://schemas.microsoft.com/office/drawing/2014/main" id="{D47E3C7C-839B-4F73-A9EC-2BFD233E7F8A}"/>
              </a:ext>
            </a:extLst>
          </p:cNvPr>
          <p:cNvSpPr>
            <a:spLocks/>
          </p:cNvSpPr>
          <p:nvPr/>
        </p:nvSpPr>
        <p:spPr bwMode="auto">
          <a:xfrm>
            <a:off x="1634930" y="3521212"/>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9" name="Freeform 299">
            <a:extLst>
              <a:ext uri="{FF2B5EF4-FFF2-40B4-BE49-F238E27FC236}">
                <a16:creationId xmlns:a16="http://schemas.microsoft.com/office/drawing/2014/main" id="{CE638F98-2A1B-46A4-BBDD-D6A90A63E481}"/>
              </a:ext>
            </a:extLst>
          </p:cNvPr>
          <p:cNvSpPr>
            <a:spLocks/>
          </p:cNvSpPr>
          <p:nvPr/>
        </p:nvSpPr>
        <p:spPr bwMode="auto">
          <a:xfrm>
            <a:off x="1636328" y="5186615"/>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0" name="Freeform 300">
            <a:extLst>
              <a:ext uri="{FF2B5EF4-FFF2-40B4-BE49-F238E27FC236}">
                <a16:creationId xmlns:a16="http://schemas.microsoft.com/office/drawing/2014/main" id="{A3E1053B-3386-44D9-AE9B-2512B5411C5A}"/>
              </a:ext>
            </a:extLst>
          </p:cNvPr>
          <p:cNvSpPr>
            <a:spLocks/>
          </p:cNvSpPr>
          <p:nvPr/>
        </p:nvSpPr>
        <p:spPr bwMode="auto">
          <a:xfrm>
            <a:off x="1925781" y="5695604"/>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1" name="Freeform 301">
            <a:extLst>
              <a:ext uri="{FF2B5EF4-FFF2-40B4-BE49-F238E27FC236}">
                <a16:creationId xmlns:a16="http://schemas.microsoft.com/office/drawing/2014/main" id="{8001BDB7-5352-48C8-9119-372518ED3DE0}"/>
              </a:ext>
            </a:extLst>
          </p:cNvPr>
          <p:cNvSpPr>
            <a:spLocks/>
          </p:cNvSpPr>
          <p:nvPr/>
        </p:nvSpPr>
        <p:spPr bwMode="auto">
          <a:xfrm>
            <a:off x="1808322" y="5716578"/>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2" name="Freeform 302">
            <a:extLst>
              <a:ext uri="{FF2B5EF4-FFF2-40B4-BE49-F238E27FC236}">
                <a16:creationId xmlns:a16="http://schemas.microsoft.com/office/drawing/2014/main" id="{9F422422-E4DC-45E3-965D-9CBD3A72948B}"/>
              </a:ext>
            </a:extLst>
          </p:cNvPr>
          <p:cNvSpPr>
            <a:spLocks/>
          </p:cNvSpPr>
          <p:nvPr/>
        </p:nvSpPr>
        <p:spPr bwMode="auto">
          <a:xfrm>
            <a:off x="1962138" y="5758528"/>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4" name="Freeform 304">
            <a:extLst>
              <a:ext uri="{FF2B5EF4-FFF2-40B4-BE49-F238E27FC236}">
                <a16:creationId xmlns:a16="http://schemas.microsoft.com/office/drawing/2014/main" id="{325810AD-8F46-40CF-897D-4439FA8042CC}"/>
              </a:ext>
            </a:extLst>
          </p:cNvPr>
          <p:cNvSpPr>
            <a:spLocks/>
          </p:cNvSpPr>
          <p:nvPr/>
        </p:nvSpPr>
        <p:spPr bwMode="auto">
          <a:xfrm>
            <a:off x="1769169" y="4493047"/>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5" name="Freeform 305">
            <a:extLst>
              <a:ext uri="{FF2B5EF4-FFF2-40B4-BE49-F238E27FC236}">
                <a16:creationId xmlns:a16="http://schemas.microsoft.com/office/drawing/2014/main" id="{AC78576B-99C4-48EE-9918-4E64069F6573}"/>
              </a:ext>
            </a:extLst>
          </p:cNvPr>
          <p:cNvSpPr>
            <a:spLocks/>
          </p:cNvSpPr>
          <p:nvPr/>
        </p:nvSpPr>
        <p:spPr bwMode="auto">
          <a:xfrm>
            <a:off x="1109161" y="4284696"/>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6" name="Freeform 306">
            <a:extLst>
              <a:ext uri="{FF2B5EF4-FFF2-40B4-BE49-F238E27FC236}">
                <a16:creationId xmlns:a16="http://schemas.microsoft.com/office/drawing/2014/main" id="{DD9D9788-34C2-49FB-BB67-1AF657F6D3CB}"/>
              </a:ext>
            </a:extLst>
          </p:cNvPr>
          <p:cNvSpPr>
            <a:spLocks/>
          </p:cNvSpPr>
          <p:nvPr/>
        </p:nvSpPr>
        <p:spPr bwMode="auto">
          <a:xfrm>
            <a:off x="1359461" y="4838432"/>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8" name="Freeform 308">
            <a:extLst>
              <a:ext uri="{FF2B5EF4-FFF2-40B4-BE49-F238E27FC236}">
                <a16:creationId xmlns:a16="http://schemas.microsoft.com/office/drawing/2014/main" id="{0595C57C-C8A9-4D8D-A6CE-7182D39B3B1C}"/>
              </a:ext>
            </a:extLst>
          </p:cNvPr>
          <p:cNvSpPr>
            <a:spLocks/>
          </p:cNvSpPr>
          <p:nvPr/>
        </p:nvSpPr>
        <p:spPr bwMode="auto">
          <a:xfrm>
            <a:off x="2100571" y="5284497"/>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9" name="Freeform 309">
            <a:extLst>
              <a:ext uri="{FF2B5EF4-FFF2-40B4-BE49-F238E27FC236}">
                <a16:creationId xmlns:a16="http://schemas.microsoft.com/office/drawing/2014/main" id="{74EB8B02-1ADE-4EA8-A8A3-B79E86078094}"/>
              </a:ext>
            </a:extLst>
          </p:cNvPr>
          <p:cNvSpPr>
            <a:spLocks/>
          </p:cNvSpPr>
          <p:nvPr/>
        </p:nvSpPr>
        <p:spPr bwMode="auto">
          <a:xfrm>
            <a:off x="2378838" y="4005032"/>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0" name="Freeform 310">
            <a:extLst>
              <a:ext uri="{FF2B5EF4-FFF2-40B4-BE49-F238E27FC236}">
                <a16:creationId xmlns:a16="http://schemas.microsoft.com/office/drawing/2014/main" id="{027F084C-E004-40FE-B346-C1B11907CD1A}"/>
              </a:ext>
            </a:extLst>
          </p:cNvPr>
          <p:cNvSpPr>
            <a:spLocks/>
          </p:cNvSpPr>
          <p:nvPr/>
        </p:nvSpPr>
        <p:spPr bwMode="auto">
          <a:xfrm>
            <a:off x="2034850" y="3382779"/>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1" name="Freeform 311">
            <a:extLst>
              <a:ext uri="{FF2B5EF4-FFF2-40B4-BE49-F238E27FC236}">
                <a16:creationId xmlns:a16="http://schemas.microsoft.com/office/drawing/2014/main" id="{BA85874F-218E-4F69-A6E2-F73C543560CD}"/>
              </a:ext>
            </a:extLst>
          </p:cNvPr>
          <p:cNvSpPr>
            <a:spLocks/>
          </p:cNvSpPr>
          <p:nvPr/>
        </p:nvSpPr>
        <p:spPr bwMode="auto">
          <a:xfrm>
            <a:off x="3434570" y="6017218"/>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2" name="Freeform 312">
            <a:extLst>
              <a:ext uri="{FF2B5EF4-FFF2-40B4-BE49-F238E27FC236}">
                <a16:creationId xmlns:a16="http://schemas.microsoft.com/office/drawing/2014/main" id="{C564415B-C20D-4B71-96FD-E64A771A14CA}"/>
              </a:ext>
            </a:extLst>
          </p:cNvPr>
          <p:cNvSpPr>
            <a:spLocks/>
          </p:cNvSpPr>
          <p:nvPr/>
        </p:nvSpPr>
        <p:spPr bwMode="auto">
          <a:xfrm>
            <a:off x="2310319" y="5323650"/>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solidFill>
            <a:schemeClr val="tx2"/>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3" name="Freeform 313">
            <a:extLst>
              <a:ext uri="{FF2B5EF4-FFF2-40B4-BE49-F238E27FC236}">
                <a16:creationId xmlns:a16="http://schemas.microsoft.com/office/drawing/2014/main" id="{574CB503-8E88-431A-96AE-DF964897923F}"/>
              </a:ext>
            </a:extLst>
          </p:cNvPr>
          <p:cNvSpPr>
            <a:spLocks/>
          </p:cNvSpPr>
          <p:nvPr/>
        </p:nvSpPr>
        <p:spPr bwMode="auto">
          <a:xfrm>
            <a:off x="2458542" y="5996243"/>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4" name="Freeform 314">
            <a:extLst>
              <a:ext uri="{FF2B5EF4-FFF2-40B4-BE49-F238E27FC236}">
                <a16:creationId xmlns:a16="http://schemas.microsoft.com/office/drawing/2014/main" id="{1DFAC574-72D5-4C6D-8F1C-4D4882AA387E}"/>
              </a:ext>
            </a:extLst>
          </p:cNvPr>
          <p:cNvSpPr>
            <a:spLocks/>
          </p:cNvSpPr>
          <p:nvPr/>
        </p:nvSpPr>
        <p:spPr bwMode="auto">
          <a:xfrm>
            <a:off x="2448754" y="6215780"/>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5" name="Freeform 315">
            <a:extLst>
              <a:ext uri="{FF2B5EF4-FFF2-40B4-BE49-F238E27FC236}">
                <a16:creationId xmlns:a16="http://schemas.microsoft.com/office/drawing/2014/main" id="{EB7C991C-8014-4A88-8B40-60280830B024}"/>
              </a:ext>
            </a:extLst>
          </p:cNvPr>
          <p:cNvSpPr>
            <a:spLocks/>
          </p:cNvSpPr>
          <p:nvPr/>
        </p:nvSpPr>
        <p:spPr bwMode="auto">
          <a:xfrm>
            <a:off x="2636129" y="5761325"/>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solidFill>
            <a:schemeClr val="tx2"/>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6" name="Freeform 316">
            <a:extLst>
              <a:ext uri="{FF2B5EF4-FFF2-40B4-BE49-F238E27FC236}">
                <a16:creationId xmlns:a16="http://schemas.microsoft.com/office/drawing/2014/main" id="{AB92CCFB-A959-4C03-9DDC-277AA571E531}"/>
              </a:ext>
            </a:extLst>
          </p:cNvPr>
          <p:cNvSpPr>
            <a:spLocks/>
          </p:cNvSpPr>
          <p:nvPr/>
        </p:nvSpPr>
        <p:spPr bwMode="auto">
          <a:xfrm>
            <a:off x="2812317" y="5694205"/>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solidFill>
            <a:schemeClr val="tx1">
              <a:lumMod val="20000"/>
              <a:lumOff val="80000"/>
            </a:schemeClr>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7" name="Freeform 317">
            <a:extLst>
              <a:ext uri="{FF2B5EF4-FFF2-40B4-BE49-F238E27FC236}">
                <a16:creationId xmlns:a16="http://schemas.microsoft.com/office/drawing/2014/main" id="{5B51FFC6-5A8D-4C9F-963D-FF3E413A31A4}"/>
              </a:ext>
            </a:extLst>
          </p:cNvPr>
          <p:cNvSpPr>
            <a:spLocks/>
          </p:cNvSpPr>
          <p:nvPr/>
        </p:nvSpPr>
        <p:spPr bwMode="auto">
          <a:xfrm>
            <a:off x="2770368" y="4837034"/>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solidFill>
            <a:schemeClr val="tx1">
              <a:lumMod val="20000"/>
              <a:lumOff val="80000"/>
            </a:schemeClr>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8" name="Freeform 318">
            <a:extLst>
              <a:ext uri="{FF2B5EF4-FFF2-40B4-BE49-F238E27FC236}">
                <a16:creationId xmlns:a16="http://schemas.microsoft.com/office/drawing/2014/main" id="{12EAE27F-3737-43F1-91B3-AE0F7689572D}"/>
              </a:ext>
            </a:extLst>
          </p:cNvPr>
          <p:cNvSpPr>
            <a:spLocks/>
          </p:cNvSpPr>
          <p:nvPr/>
        </p:nvSpPr>
        <p:spPr bwMode="auto">
          <a:xfrm>
            <a:off x="2844478" y="5980862"/>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solidFill>
            <a:schemeClr val="tx2"/>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4" name="Rectangle 344">
            <a:extLst>
              <a:ext uri="{FF2B5EF4-FFF2-40B4-BE49-F238E27FC236}">
                <a16:creationId xmlns:a16="http://schemas.microsoft.com/office/drawing/2014/main" id="{4F3ADE6F-BCA8-4C20-8A8A-EB9076D6F578}"/>
              </a:ext>
            </a:extLst>
          </p:cNvPr>
          <p:cNvSpPr>
            <a:spLocks noChangeArrowheads="1"/>
          </p:cNvSpPr>
          <p:nvPr/>
        </p:nvSpPr>
        <p:spPr bwMode="auto">
          <a:xfrm>
            <a:off x="1606964" y="3105911"/>
            <a:ext cx="195966" cy="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56585C"/>
                </a:solidFill>
                <a:effectLst/>
                <a:uLnTx/>
                <a:uFillTx/>
                <a:latin typeface="Calibri"/>
                <a:ea typeface="+mn-ea"/>
                <a:cs typeface="+mn-cs"/>
              </a:rPr>
              <a:t>Placer</a:t>
            </a:r>
            <a:endParaRPr kumimoji="0" lang="en-US" alt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8" name="Freeform 286">
            <a:extLst>
              <a:ext uri="{FF2B5EF4-FFF2-40B4-BE49-F238E27FC236}">
                <a16:creationId xmlns:a16="http://schemas.microsoft.com/office/drawing/2014/main" id="{50336AE9-AF8F-4573-AD12-4B3EF3B16CE8}"/>
              </a:ext>
            </a:extLst>
          </p:cNvPr>
          <p:cNvSpPr>
            <a:spLocks/>
          </p:cNvSpPr>
          <p:nvPr/>
        </p:nvSpPr>
        <p:spPr bwMode="auto">
          <a:xfrm>
            <a:off x="1304116" y="3086432"/>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solidFill>
            <a:srgbClr val="FFFFFF"/>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cxnSp>
        <p:nvCxnSpPr>
          <p:cNvPr id="132" name="Straight Arrow Connector 131"/>
          <p:cNvCxnSpPr>
            <a:cxnSpLocks/>
          </p:cNvCxnSpPr>
          <p:nvPr/>
        </p:nvCxnSpPr>
        <p:spPr>
          <a:xfrm flipV="1">
            <a:off x="2820707" y="2149458"/>
            <a:ext cx="1135276" cy="2951641"/>
          </a:xfrm>
          <a:prstGeom prst="straightConnector1">
            <a:avLst/>
          </a:prstGeom>
          <a:ln w="28575">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4" name="Freeform 312">
            <a:extLst>
              <a:ext uri="{FF2B5EF4-FFF2-40B4-BE49-F238E27FC236}">
                <a16:creationId xmlns:a16="http://schemas.microsoft.com/office/drawing/2014/main" id="{C564415B-C20D-4B71-96FD-E64A771A14CA}"/>
              </a:ext>
            </a:extLst>
          </p:cNvPr>
          <p:cNvSpPr>
            <a:spLocks/>
          </p:cNvSpPr>
          <p:nvPr/>
        </p:nvSpPr>
        <p:spPr bwMode="auto">
          <a:xfrm>
            <a:off x="4308895" y="2766977"/>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solidFill>
            <a:schemeClr val="tx2"/>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696D"/>
              </a:solidFill>
              <a:effectLst/>
              <a:uLnTx/>
              <a:uFillTx/>
              <a:latin typeface="Calibri"/>
              <a:ea typeface="+mn-ea"/>
              <a:cs typeface="+mn-cs"/>
            </a:endParaRPr>
          </a:p>
        </p:txBody>
      </p:sp>
      <p:sp>
        <p:nvSpPr>
          <p:cNvPr id="135" name="Freeform 318">
            <a:extLst>
              <a:ext uri="{FF2B5EF4-FFF2-40B4-BE49-F238E27FC236}">
                <a16:creationId xmlns:a16="http://schemas.microsoft.com/office/drawing/2014/main" id="{12EAE27F-3737-43F1-91B3-AE0F7689572D}"/>
              </a:ext>
            </a:extLst>
          </p:cNvPr>
          <p:cNvSpPr>
            <a:spLocks/>
          </p:cNvSpPr>
          <p:nvPr/>
        </p:nvSpPr>
        <p:spPr bwMode="auto">
          <a:xfrm>
            <a:off x="4286856" y="4365311"/>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solidFill>
            <a:schemeClr val="tx2"/>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696D"/>
              </a:solidFill>
              <a:effectLst/>
              <a:uLnTx/>
              <a:uFillTx/>
              <a:latin typeface="Calibri"/>
              <a:ea typeface="+mn-ea"/>
              <a:cs typeface="+mn-cs"/>
            </a:endParaRPr>
          </a:p>
        </p:txBody>
      </p:sp>
      <p:sp>
        <p:nvSpPr>
          <p:cNvPr id="138" name="Freeform 315">
            <a:extLst>
              <a:ext uri="{FF2B5EF4-FFF2-40B4-BE49-F238E27FC236}">
                <a16:creationId xmlns:a16="http://schemas.microsoft.com/office/drawing/2014/main" id="{EB7C991C-8014-4A88-8B40-60280830B024}"/>
              </a:ext>
            </a:extLst>
          </p:cNvPr>
          <p:cNvSpPr>
            <a:spLocks/>
          </p:cNvSpPr>
          <p:nvPr/>
        </p:nvSpPr>
        <p:spPr bwMode="auto">
          <a:xfrm>
            <a:off x="4230744" y="3642688"/>
            <a:ext cx="588539" cy="426999"/>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solidFill>
            <a:schemeClr val="tx2"/>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696D"/>
              </a:solidFill>
              <a:effectLst/>
              <a:uLnTx/>
              <a:uFillTx/>
              <a:latin typeface="Calibri"/>
              <a:ea typeface="+mn-ea"/>
              <a:cs typeface="+mn-cs"/>
            </a:endParaRPr>
          </a:p>
        </p:txBody>
      </p:sp>
      <p:sp>
        <p:nvSpPr>
          <p:cNvPr id="147" name="Rectangle 146"/>
          <p:cNvSpPr/>
          <p:nvPr/>
        </p:nvSpPr>
        <p:spPr>
          <a:xfrm>
            <a:off x="4063825" y="1265051"/>
            <a:ext cx="4751356" cy="785150"/>
          </a:xfrm>
          <a:prstGeom prst="rect">
            <a:avLst/>
          </a:prstGeom>
          <a:solidFill>
            <a:schemeClr val="bg1">
              <a:lumMod val="9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100,000 or more DLLs/ELs live in three regions of California, making up 42% of the total DLL/EL population in the state</a:t>
            </a:r>
          </a:p>
        </p:txBody>
      </p:sp>
      <p:sp>
        <p:nvSpPr>
          <p:cNvPr id="72" name="Rectangle 71"/>
          <p:cNvSpPr/>
          <p:nvPr/>
        </p:nvSpPr>
        <p:spPr>
          <a:xfrm>
            <a:off x="4382914" y="6496805"/>
            <a:ext cx="4454762" cy="230832"/>
          </a:xfrm>
          <a:prstGeom prst="rect">
            <a:avLst/>
          </a:prstGeom>
        </p:spPr>
        <p:txBody>
          <a:bodyPr wrap="square">
            <a:spAutoFit/>
          </a:bodyPr>
          <a:lstStyle/>
          <a:p>
            <a:pPr lvl="0" algn="r">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rPr>
              <a:t>Harris (2018);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Hill</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a:t>
            </a:r>
          </a:p>
        </p:txBody>
      </p:sp>
      <p:sp>
        <p:nvSpPr>
          <p:cNvPr id="131" name="Freeform 303">
            <a:extLst>
              <a:ext uri="{FF2B5EF4-FFF2-40B4-BE49-F238E27FC236}">
                <a16:creationId xmlns:a16="http://schemas.microsoft.com/office/drawing/2014/main" id="{170D0E05-2171-4465-B4BD-66C74EA29BF1}"/>
              </a:ext>
            </a:extLst>
          </p:cNvPr>
          <p:cNvSpPr>
            <a:spLocks/>
          </p:cNvSpPr>
          <p:nvPr/>
        </p:nvSpPr>
        <p:spPr bwMode="auto">
          <a:xfrm>
            <a:off x="1816712" y="4837034"/>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solidFill>
            <a:schemeClr val="tx1">
              <a:lumMod val="20000"/>
              <a:lumOff val="80000"/>
            </a:schemeClr>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 name="Oval 2"/>
          <p:cNvSpPr/>
          <p:nvPr/>
        </p:nvSpPr>
        <p:spPr>
          <a:xfrm>
            <a:off x="2110826" y="5123602"/>
            <a:ext cx="1578722" cy="1529941"/>
          </a:xfrm>
          <a:prstGeom prst="ellipse">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7" name="Rectangle 106"/>
          <p:cNvSpPr/>
          <p:nvPr/>
        </p:nvSpPr>
        <p:spPr>
          <a:xfrm>
            <a:off x="4947088" y="5207358"/>
            <a:ext cx="3890588" cy="79191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Other counties with large numbers of ELs</a:t>
            </a:r>
            <a:r>
              <a:rPr kumimoji="0" lang="en-US" sz="1400" b="1" i="0" u="none" strike="noStrike" kern="1200" cap="none" spc="0" normalizeH="0" noProof="0" dirty="0">
                <a:ln>
                  <a:noFill/>
                </a:ln>
                <a:solidFill>
                  <a:srgbClr val="56585C"/>
                </a:solidFill>
                <a:effectLst/>
                <a:uLnTx/>
                <a:uFillTx/>
                <a:latin typeface="Calibri"/>
                <a:ea typeface="+mn-ea"/>
                <a:cs typeface="+mn-cs"/>
              </a:rPr>
              <a:t> </a:t>
            </a:r>
            <a:r>
              <a:rPr kumimoji="0" lang="en-US" sz="1400" i="0" u="none" strike="noStrike" kern="1200" cap="none" spc="0" normalizeH="0" noProof="0" dirty="0">
                <a:ln>
                  <a:noFill/>
                </a:ln>
                <a:solidFill>
                  <a:srgbClr val="56585C"/>
                </a:solidFill>
                <a:effectLst/>
                <a:uLnTx/>
                <a:uFillTx/>
                <a:latin typeface="Calibri"/>
                <a:ea typeface="+mn-ea"/>
                <a:cs typeface="+mn-cs"/>
              </a:rPr>
              <a:t>include </a:t>
            </a:r>
            <a:r>
              <a:rPr kumimoji="0" lang="en-US" sz="1400" b="0" i="0" u="none" strike="noStrike" kern="1200" cap="none" spc="0" normalizeH="0" baseline="0" noProof="0" dirty="0">
                <a:ln>
                  <a:noFill/>
                </a:ln>
                <a:solidFill>
                  <a:srgbClr val="56585C"/>
                </a:solidFill>
                <a:effectLst/>
                <a:uLnTx/>
                <a:uFillTx/>
                <a:latin typeface="Calibri"/>
                <a:ea typeface="+mn-ea"/>
                <a:cs typeface="+mn-cs"/>
              </a:rPr>
              <a:t>Kern, San Bernardino, Riverside Santa Clara, Alameda, Sacramento</a:t>
            </a:r>
            <a:r>
              <a:rPr kumimoji="0" lang="en-US" sz="1400" b="0" i="0" u="none" strike="noStrike" kern="1200" cap="none" spc="0" normalizeH="0" noProof="0" dirty="0">
                <a:ln>
                  <a:noFill/>
                </a:ln>
                <a:solidFill>
                  <a:srgbClr val="56585C"/>
                </a:solidFill>
                <a:effectLst/>
                <a:uLnTx/>
                <a:uFillTx/>
                <a:latin typeface="Calibri"/>
                <a:ea typeface="+mn-ea"/>
                <a:cs typeface="+mn-cs"/>
              </a:rPr>
              <a:t> and </a:t>
            </a:r>
            <a:r>
              <a:rPr kumimoji="0" lang="en-US" sz="1400" b="0" i="0" u="none" strike="noStrike" kern="1200" cap="none" spc="0" normalizeH="0" baseline="0" noProof="0" dirty="0">
                <a:ln>
                  <a:noFill/>
                </a:ln>
                <a:solidFill>
                  <a:srgbClr val="56585C"/>
                </a:solidFill>
                <a:effectLst/>
                <a:uLnTx/>
                <a:uFillTx/>
                <a:latin typeface="Calibri"/>
                <a:ea typeface="+mn-ea"/>
                <a:cs typeface="+mn-cs"/>
              </a:rPr>
              <a:t>Fresno counties</a:t>
            </a:r>
          </a:p>
        </p:txBody>
      </p:sp>
      <p:cxnSp>
        <p:nvCxnSpPr>
          <p:cNvPr id="139" name="Straight Arrow Connector 138"/>
          <p:cNvCxnSpPr/>
          <p:nvPr/>
        </p:nvCxnSpPr>
        <p:spPr>
          <a:xfrm flipV="1">
            <a:off x="4104058" y="5379365"/>
            <a:ext cx="816738" cy="0"/>
          </a:xfrm>
          <a:prstGeom prst="straightConnector1">
            <a:avLst/>
          </a:prstGeom>
          <a:ln w="285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0" name="Group 79">
            <a:extLst>
              <a:ext uri="{FF2B5EF4-FFF2-40B4-BE49-F238E27FC236}">
                <a16:creationId xmlns:a16="http://schemas.microsoft.com/office/drawing/2014/main" id="{5BEEABCB-DBEC-47FA-AD82-991059EE1F73}"/>
              </a:ext>
            </a:extLst>
          </p:cNvPr>
          <p:cNvGrpSpPr/>
          <p:nvPr/>
        </p:nvGrpSpPr>
        <p:grpSpPr>
          <a:xfrm>
            <a:off x="8531351" y="0"/>
            <a:ext cx="612649" cy="499951"/>
            <a:chOff x="8531351" y="0"/>
            <a:chExt cx="612649" cy="499951"/>
          </a:xfrm>
          <a:solidFill>
            <a:schemeClr val="tx2">
              <a:lumMod val="20000"/>
              <a:lumOff val="80000"/>
            </a:schemeClr>
          </a:solidFill>
        </p:grpSpPr>
        <p:sp>
          <p:nvSpPr>
            <p:cNvPr id="81" name="Rectangle 80">
              <a:extLst>
                <a:ext uri="{FF2B5EF4-FFF2-40B4-BE49-F238E27FC236}">
                  <a16:creationId xmlns:a16="http://schemas.microsoft.com/office/drawing/2014/main" id="{A8FEB05D-B7C8-4AE6-A65C-1F4934EF5691}"/>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2" name="Picture 4" descr="https://static.thenounproject.com/png/2087381-200.png">
              <a:extLst>
                <a:ext uri="{FF2B5EF4-FFF2-40B4-BE49-F238E27FC236}">
                  <a16:creationId xmlns:a16="http://schemas.microsoft.com/office/drawing/2014/main" id="{7002DC47-B8ED-4A73-9449-D37FD40896FF}"/>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Tree>
    <p:extLst>
      <p:ext uri="{BB962C8B-B14F-4D97-AF65-F5344CB8AC3E}">
        <p14:creationId xmlns:p14="http://schemas.microsoft.com/office/powerpoint/2010/main" val="3391481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B5AD-9CAE-46EF-8EBC-14A0B91ED200}"/>
              </a:ext>
            </a:extLst>
          </p:cNvPr>
          <p:cNvSpPr>
            <a:spLocks noGrp="1"/>
          </p:cNvSpPr>
          <p:nvPr>
            <p:ph type="title"/>
          </p:nvPr>
        </p:nvSpPr>
        <p:spPr>
          <a:xfrm>
            <a:off x="259977" y="201817"/>
            <a:ext cx="8193649" cy="533401"/>
          </a:xfrm>
        </p:spPr>
        <p:txBody>
          <a:bodyPr/>
          <a:lstStyle/>
          <a:p>
            <a:r>
              <a:rPr lang="en-US" dirty="0"/>
              <a:t>As of the 2017–18 school year, 14 districts served over 10,000 ELs</a:t>
            </a:r>
          </a:p>
        </p:txBody>
      </p:sp>
      <p:sp>
        <p:nvSpPr>
          <p:cNvPr id="4" name="Slide Number Placeholder 3">
            <a:extLst>
              <a:ext uri="{FF2B5EF4-FFF2-40B4-BE49-F238E27FC236}">
                <a16:creationId xmlns:a16="http://schemas.microsoft.com/office/drawing/2014/main" id="{37167CDE-02F4-41E6-9DAC-C52C5F47B40D}"/>
              </a:ext>
            </a:extLst>
          </p:cNvPr>
          <p:cNvSpPr>
            <a:spLocks noGrp="1"/>
          </p:cNvSpPr>
          <p:nvPr>
            <p:ph type="sldNum" sz="quarter" idx="4"/>
          </p:nvPr>
        </p:nvSpPr>
        <p:spPr/>
        <p:txBody>
          <a:bodyPr/>
          <a:lstStyle/>
          <a:p>
            <a:fld id="{F1A25517-7F86-4871-894F-626326501892}" type="slidenum">
              <a:rPr lang="en-US" smtClean="0"/>
              <a:t>26</a:t>
            </a:fld>
            <a:endParaRPr lang="en-US" dirty="0"/>
          </a:p>
        </p:txBody>
      </p:sp>
      <p:grpSp>
        <p:nvGrpSpPr>
          <p:cNvPr id="5" name="Group 4">
            <a:extLst>
              <a:ext uri="{FF2B5EF4-FFF2-40B4-BE49-F238E27FC236}">
                <a16:creationId xmlns:a16="http://schemas.microsoft.com/office/drawing/2014/main" id="{3AF200B4-E268-42A9-807A-1E2C968253B3}"/>
              </a:ext>
            </a:extLst>
          </p:cNvPr>
          <p:cNvGrpSpPr/>
          <p:nvPr/>
        </p:nvGrpSpPr>
        <p:grpSpPr>
          <a:xfrm>
            <a:off x="8531351" y="0"/>
            <a:ext cx="612649" cy="499951"/>
            <a:chOff x="8531351" y="0"/>
            <a:chExt cx="612649" cy="499951"/>
          </a:xfrm>
          <a:solidFill>
            <a:schemeClr val="tx2">
              <a:lumMod val="20000"/>
              <a:lumOff val="80000"/>
            </a:schemeClr>
          </a:solidFill>
        </p:grpSpPr>
        <p:sp>
          <p:nvSpPr>
            <p:cNvPr id="6" name="Rectangle 5">
              <a:extLst>
                <a:ext uri="{FF2B5EF4-FFF2-40B4-BE49-F238E27FC236}">
                  <a16:creationId xmlns:a16="http://schemas.microsoft.com/office/drawing/2014/main" id="{CB52BDB1-3AF8-4BE9-85B2-B0DBA69D1F2C}"/>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4" descr="https://static.thenounproject.com/png/2087381-200.png">
              <a:extLst>
                <a:ext uri="{FF2B5EF4-FFF2-40B4-BE49-F238E27FC236}">
                  <a16:creationId xmlns:a16="http://schemas.microsoft.com/office/drawing/2014/main" id="{6392496A-B6D6-4A63-80BE-BFAE72D8FFB1}"/>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aphicFrame>
        <p:nvGraphicFramePr>
          <p:cNvPr id="8" name="Content Placeholder 8">
            <a:extLst>
              <a:ext uri="{FF2B5EF4-FFF2-40B4-BE49-F238E27FC236}">
                <a16:creationId xmlns:a16="http://schemas.microsoft.com/office/drawing/2014/main" id="{17466D49-67AF-4043-84A9-A456402DFD33}"/>
              </a:ext>
            </a:extLst>
          </p:cNvPr>
          <p:cNvGraphicFramePr>
            <a:graphicFrameLocks/>
          </p:cNvGraphicFramePr>
          <p:nvPr>
            <p:extLst>
              <p:ext uri="{D42A27DB-BD31-4B8C-83A1-F6EECF244321}">
                <p14:modId xmlns:p14="http://schemas.microsoft.com/office/powerpoint/2010/main" val="1685378148"/>
              </p:ext>
            </p:extLst>
          </p:nvPr>
        </p:nvGraphicFramePr>
        <p:xfrm>
          <a:off x="3830576" y="861289"/>
          <a:ext cx="5232013" cy="5562600"/>
        </p:xfrm>
        <a:graphic>
          <a:graphicData uri="http://schemas.openxmlformats.org/drawingml/2006/table">
            <a:tbl>
              <a:tblPr firstRow="1" bandRow="1">
                <a:tableStyleId>{616DA210-FB5B-4158-B5E0-FEB733F419BA}</a:tableStyleId>
              </a:tblPr>
              <a:tblGrid>
                <a:gridCol w="2840806">
                  <a:extLst>
                    <a:ext uri="{9D8B030D-6E8A-4147-A177-3AD203B41FA5}">
                      <a16:colId xmlns:a16="http://schemas.microsoft.com/office/drawing/2014/main" val="2720561259"/>
                    </a:ext>
                  </a:extLst>
                </a:gridCol>
                <a:gridCol w="1345062">
                  <a:extLst>
                    <a:ext uri="{9D8B030D-6E8A-4147-A177-3AD203B41FA5}">
                      <a16:colId xmlns:a16="http://schemas.microsoft.com/office/drawing/2014/main" val="3383619479"/>
                    </a:ext>
                  </a:extLst>
                </a:gridCol>
                <a:gridCol w="1046145">
                  <a:extLst>
                    <a:ext uri="{9D8B030D-6E8A-4147-A177-3AD203B41FA5}">
                      <a16:colId xmlns:a16="http://schemas.microsoft.com/office/drawing/2014/main" val="3229528052"/>
                    </a:ext>
                  </a:extLst>
                </a:gridCol>
              </a:tblGrid>
              <a:tr h="370840">
                <a:tc>
                  <a:txBody>
                    <a:bodyPr/>
                    <a:lstStyle/>
                    <a:p>
                      <a:pPr algn="ctr"/>
                      <a:r>
                        <a:rPr lang="en-US" sz="1400" b="1" dirty="0">
                          <a:solidFill>
                            <a:schemeClr val="bg1"/>
                          </a:solidFill>
                        </a:rPr>
                        <a:t>School District </a:t>
                      </a:r>
                      <a:endParaRPr lang="en-US" sz="1400" b="1" dirty="0">
                        <a:solidFill>
                          <a:schemeClr val="bg1"/>
                        </a:solidFill>
                        <a:latin typeface="+mj-lt"/>
                      </a:endParaRPr>
                    </a:p>
                  </a:txBody>
                  <a:tcPr anchor="ctr">
                    <a:solidFill>
                      <a:schemeClr val="tx2"/>
                    </a:solidFill>
                  </a:tcPr>
                </a:tc>
                <a:tc>
                  <a:txBody>
                    <a:bodyPr/>
                    <a:lstStyle/>
                    <a:p>
                      <a:pPr algn="ctr"/>
                      <a:r>
                        <a:rPr lang="en-US" sz="1400" b="1" dirty="0">
                          <a:solidFill>
                            <a:schemeClr val="bg1"/>
                          </a:solidFill>
                          <a:latin typeface="+mj-lt"/>
                        </a:rPr>
                        <a:t>EL</a:t>
                      </a:r>
                      <a:r>
                        <a:rPr lang="en-US" sz="1400" b="1" baseline="0" dirty="0">
                          <a:solidFill>
                            <a:schemeClr val="bg1"/>
                          </a:solidFill>
                          <a:latin typeface="+mj-lt"/>
                        </a:rPr>
                        <a:t> Enrollment</a:t>
                      </a:r>
                      <a:endParaRPr lang="en-US" sz="1400" b="1" dirty="0">
                        <a:solidFill>
                          <a:schemeClr val="bg1"/>
                        </a:solidFill>
                        <a:latin typeface="+mj-lt"/>
                      </a:endParaRPr>
                    </a:p>
                  </a:txBody>
                  <a:tcPr anchor="ctr">
                    <a:solidFill>
                      <a:schemeClr val="tx2"/>
                    </a:solidFill>
                  </a:tcPr>
                </a:tc>
                <a:tc>
                  <a:txBody>
                    <a:bodyPr/>
                    <a:lstStyle/>
                    <a:p>
                      <a:pPr algn="ctr"/>
                      <a:r>
                        <a:rPr lang="en-US" sz="1400" b="1" dirty="0">
                          <a:solidFill>
                            <a:schemeClr val="bg1"/>
                          </a:solidFill>
                          <a:latin typeface="+mj-lt"/>
                        </a:rPr>
                        <a:t>Percent</a:t>
                      </a:r>
                      <a:r>
                        <a:rPr lang="en-US" sz="1400" b="1" baseline="0" dirty="0">
                          <a:solidFill>
                            <a:schemeClr val="bg1"/>
                          </a:solidFill>
                          <a:latin typeface="+mj-lt"/>
                        </a:rPr>
                        <a:t> EL</a:t>
                      </a:r>
                      <a:endParaRPr lang="en-US" sz="1400" b="1" dirty="0">
                        <a:solidFill>
                          <a:schemeClr val="bg1"/>
                        </a:solidFill>
                        <a:latin typeface="+mj-lt"/>
                      </a:endParaRPr>
                    </a:p>
                  </a:txBody>
                  <a:tcPr anchor="ctr">
                    <a:solidFill>
                      <a:schemeClr val="tx2"/>
                    </a:solidFill>
                  </a:tcPr>
                </a:tc>
                <a:extLst>
                  <a:ext uri="{0D108BD9-81ED-4DB2-BD59-A6C34878D82A}">
                    <a16:rowId xmlns:a16="http://schemas.microsoft.com/office/drawing/2014/main" val="269623488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Los Angeles Unified </a:t>
                      </a:r>
                      <a:r>
                        <a:rPr lang="en-US" sz="1400" kern="1200" dirty="0"/>
                        <a:t>School District</a:t>
                      </a:r>
                      <a:endParaRPr lang="en-US" sz="1400" kern="1200" dirty="0">
                        <a:solidFill>
                          <a:schemeClr val="dk1"/>
                        </a:solidFill>
                        <a:latin typeface="+mn-lt"/>
                        <a:ea typeface="+mn-ea"/>
                        <a:cs typeface="+mn-cs"/>
                      </a:endParaRPr>
                    </a:p>
                  </a:txBody>
                  <a:tcPr anchor="ctr">
                    <a:solidFill>
                      <a:schemeClr val="bg2">
                        <a:lumMod val="50000"/>
                        <a:alpha val="20000"/>
                      </a:schemeClr>
                    </a:solidFill>
                  </a:tcPr>
                </a:tc>
                <a:tc>
                  <a:txBody>
                    <a:bodyPr/>
                    <a:lstStyle/>
                    <a:p>
                      <a:pPr algn="ctr"/>
                      <a:r>
                        <a:rPr lang="en-US" sz="1400" dirty="0"/>
                        <a:t>140,240</a:t>
                      </a:r>
                      <a:endParaRPr lang="en-US" sz="1400" dirty="0">
                        <a:latin typeface="+mj-lt"/>
                      </a:endParaRPr>
                    </a:p>
                  </a:txBody>
                  <a:tcPr anchor="ctr"/>
                </a:tc>
                <a:tc>
                  <a:txBody>
                    <a:bodyPr/>
                    <a:lstStyle/>
                    <a:p>
                      <a:pPr algn="ctr"/>
                      <a:r>
                        <a:rPr lang="en-US" sz="1400" dirty="0"/>
                        <a:t>23%</a:t>
                      </a:r>
                      <a:endParaRPr lang="en-US" sz="1400" dirty="0">
                        <a:latin typeface="+mj-lt"/>
                      </a:endParaRPr>
                    </a:p>
                  </a:txBody>
                  <a:tcPr anchor="ctr"/>
                </a:tc>
                <a:extLst>
                  <a:ext uri="{0D108BD9-81ED-4DB2-BD59-A6C34878D82A}">
                    <a16:rowId xmlns:a16="http://schemas.microsoft.com/office/drawing/2014/main" val="34608737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San Diego Unified </a:t>
                      </a:r>
                      <a:r>
                        <a:rPr lang="en-US" sz="1400" kern="1200" dirty="0"/>
                        <a:t>School District</a:t>
                      </a:r>
                      <a:endParaRPr lang="en-US" sz="1400" kern="1200" dirty="0">
                        <a:solidFill>
                          <a:schemeClr val="dk1"/>
                        </a:solidFill>
                        <a:latin typeface="+mn-lt"/>
                        <a:ea typeface="+mn-ea"/>
                        <a:cs typeface="+mn-cs"/>
                      </a:endParaRPr>
                    </a:p>
                  </a:txBody>
                  <a:tcPr anchor="ctr">
                    <a:solidFill>
                      <a:schemeClr val="bg1"/>
                    </a:solidFill>
                  </a:tcPr>
                </a:tc>
                <a:tc>
                  <a:txBody>
                    <a:bodyPr/>
                    <a:lstStyle/>
                    <a:p>
                      <a:pPr algn="ctr"/>
                      <a:r>
                        <a:rPr lang="en-US" sz="1400" dirty="0"/>
                        <a:t>28,537</a:t>
                      </a:r>
                      <a:endParaRPr lang="en-US" sz="1400" dirty="0">
                        <a:latin typeface="+mj-lt"/>
                      </a:endParaRPr>
                    </a:p>
                  </a:txBody>
                  <a:tcPr anchor="ctr"/>
                </a:tc>
                <a:tc>
                  <a:txBody>
                    <a:bodyPr/>
                    <a:lstStyle/>
                    <a:p>
                      <a:pPr algn="ctr"/>
                      <a:r>
                        <a:rPr lang="en-US" sz="1400" dirty="0"/>
                        <a:t>23%</a:t>
                      </a:r>
                      <a:endParaRPr lang="en-US" sz="1400" dirty="0">
                        <a:latin typeface="+mj-lt"/>
                      </a:endParaRPr>
                    </a:p>
                  </a:txBody>
                  <a:tcPr anchor="ctr"/>
                </a:tc>
                <a:extLst>
                  <a:ext uri="{0D108BD9-81ED-4DB2-BD59-A6C34878D82A}">
                    <a16:rowId xmlns:a16="http://schemas.microsoft.com/office/drawing/2014/main" val="218071674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Santa Ana Unified </a:t>
                      </a:r>
                      <a:r>
                        <a:rPr lang="en-US" sz="1400" kern="1200" dirty="0"/>
                        <a:t>School District</a:t>
                      </a:r>
                      <a:endParaRPr lang="en-US" sz="1400" kern="1200" dirty="0">
                        <a:solidFill>
                          <a:schemeClr val="dk1"/>
                        </a:solidFill>
                        <a:latin typeface="+mn-lt"/>
                        <a:ea typeface="+mn-ea"/>
                        <a:cs typeface="+mn-cs"/>
                      </a:endParaRPr>
                    </a:p>
                  </a:txBody>
                  <a:tcPr anchor="ctr"/>
                </a:tc>
                <a:tc>
                  <a:txBody>
                    <a:bodyPr/>
                    <a:lstStyle/>
                    <a:p>
                      <a:pPr algn="ctr"/>
                      <a:r>
                        <a:rPr lang="en-US" sz="1400" dirty="0"/>
                        <a:t>20,574</a:t>
                      </a:r>
                      <a:endParaRPr lang="en-US" sz="1400" dirty="0">
                        <a:latin typeface="+mj-lt"/>
                      </a:endParaRPr>
                    </a:p>
                  </a:txBody>
                  <a:tcPr anchor="ctr"/>
                </a:tc>
                <a:tc>
                  <a:txBody>
                    <a:bodyPr/>
                    <a:lstStyle/>
                    <a:p>
                      <a:pPr algn="ctr"/>
                      <a:r>
                        <a:rPr lang="en-US" sz="1400" dirty="0"/>
                        <a:t>39%</a:t>
                      </a:r>
                      <a:endParaRPr lang="en-US" sz="1400" dirty="0">
                        <a:latin typeface="+mj-lt"/>
                      </a:endParaRPr>
                    </a:p>
                  </a:txBody>
                  <a:tcPr anchor="ctr"/>
                </a:tc>
                <a:extLst>
                  <a:ext uri="{0D108BD9-81ED-4DB2-BD59-A6C34878D82A}">
                    <a16:rowId xmlns:a16="http://schemas.microsoft.com/office/drawing/2014/main" val="10140586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San Francisco Unified </a:t>
                      </a:r>
                      <a:r>
                        <a:rPr lang="en-US" sz="1400" kern="1200" dirty="0"/>
                        <a:t>School District</a:t>
                      </a:r>
                      <a:endParaRPr lang="en-US" sz="1400" kern="1200" dirty="0">
                        <a:solidFill>
                          <a:schemeClr val="dk1"/>
                        </a:solidFill>
                        <a:latin typeface="+mn-lt"/>
                        <a:ea typeface="+mn-ea"/>
                        <a:cs typeface="+mn-cs"/>
                      </a:endParaRPr>
                    </a:p>
                  </a:txBody>
                  <a:tcPr anchor="ctr">
                    <a:solidFill>
                      <a:schemeClr val="bg1"/>
                    </a:solidFill>
                  </a:tcPr>
                </a:tc>
                <a:tc>
                  <a:txBody>
                    <a:bodyPr/>
                    <a:lstStyle/>
                    <a:p>
                      <a:pPr algn="ctr"/>
                      <a:r>
                        <a:rPr lang="en-US" sz="1400" dirty="0"/>
                        <a:t>16,868</a:t>
                      </a:r>
                      <a:endParaRPr lang="en-US" sz="1400" dirty="0">
                        <a:latin typeface="+mj-lt"/>
                      </a:endParaRPr>
                    </a:p>
                  </a:txBody>
                  <a:tcPr anchor="ctr"/>
                </a:tc>
                <a:tc>
                  <a:txBody>
                    <a:bodyPr/>
                    <a:lstStyle/>
                    <a:p>
                      <a:pPr algn="ctr"/>
                      <a:r>
                        <a:rPr lang="en-US" sz="1400" dirty="0"/>
                        <a:t>28%</a:t>
                      </a:r>
                      <a:endParaRPr lang="en-US" sz="1400" dirty="0">
                        <a:latin typeface="+mj-lt"/>
                      </a:endParaRPr>
                    </a:p>
                  </a:txBody>
                  <a:tcPr anchor="ctr"/>
                </a:tc>
                <a:extLst>
                  <a:ext uri="{0D108BD9-81ED-4DB2-BD59-A6C34878D82A}">
                    <a16:rowId xmlns:a16="http://schemas.microsoft.com/office/drawing/2014/main" val="21104317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Garden Grove Unified </a:t>
                      </a:r>
                      <a:r>
                        <a:rPr lang="en-US" sz="1400" kern="1200" dirty="0"/>
                        <a:t>School District</a:t>
                      </a:r>
                      <a:endParaRPr lang="en-US" sz="1400" kern="1200" dirty="0">
                        <a:solidFill>
                          <a:schemeClr val="dk1"/>
                        </a:solidFill>
                        <a:latin typeface="+mn-lt"/>
                        <a:ea typeface="+mn-ea"/>
                        <a:cs typeface="+mn-cs"/>
                      </a:endParaRPr>
                    </a:p>
                  </a:txBody>
                  <a:tcPr anchor="ctr"/>
                </a:tc>
                <a:tc>
                  <a:txBody>
                    <a:bodyPr/>
                    <a:lstStyle/>
                    <a:p>
                      <a:pPr algn="ctr"/>
                      <a:r>
                        <a:rPr lang="en-US" sz="1400" dirty="0"/>
                        <a:t>15,752</a:t>
                      </a:r>
                      <a:endParaRPr lang="en-US" sz="1400" dirty="0">
                        <a:latin typeface="+mj-lt"/>
                      </a:endParaRPr>
                    </a:p>
                  </a:txBody>
                  <a:tcPr anchor="ctr"/>
                </a:tc>
                <a:tc>
                  <a:txBody>
                    <a:bodyPr/>
                    <a:lstStyle/>
                    <a:p>
                      <a:pPr algn="ctr"/>
                      <a:r>
                        <a:rPr lang="en-US" sz="1400" dirty="0"/>
                        <a:t>37%</a:t>
                      </a:r>
                      <a:endParaRPr lang="en-US" sz="1400" dirty="0">
                        <a:latin typeface="+mj-lt"/>
                      </a:endParaRPr>
                    </a:p>
                  </a:txBody>
                  <a:tcPr anchor="ctr"/>
                </a:tc>
                <a:extLst>
                  <a:ext uri="{0D108BD9-81ED-4DB2-BD59-A6C34878D82A}">
                    <a16:rowId xmlns:a16="http://schemas.microsoft.com/office/drawing/2014/main" val="12201233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Oakland Unified </a:t>
                      </a:r>
                      <a:r>
                        <a:rPr lang="en-US" sz="1400" kern="1200" dirty="0"/>
                        <a:t>School District</a:t>
                      </a:r>
                      <a:endParaRPr lang="en-US" sz="1400" kern="1200" dirty="0">
                        <a:solidFill>
                          <a:schemeClr val="dk1"/>
                        </a:solidFill>
                        <a:latin typeface="+mn-lt"/>
                        <a:ea typeface="+mn-ea"/>
                        <a:cs typeface="+mn-cs"/>
                      </a:endParaRPr>
                    </a:p>
                  </a:txBody>
                  <a:tcPr anchor="ctr">
                    <a:solidFill>
                      <a:schemeClr val="bg1"/>
                    </a:solidFill>
                  </a:tcPr>
                </a:tc>
                <a:tc>
                  <a:txBody>
                    <a:bodyPr/>
                    <a:lstStyle/>
                    <a:p>
                      <a:pPr algn="ctr"/>
                      <a:r>
                        <a:rPr lang="en-US" sz="1400" dirty="0"/>
                        <a:t>15,646</a:t>
                      </a:r>
                      <a:endParaRPr lang="en-US" sz="1400" dirty="0">
                        <a:latin typeface="+mj-lt"/>
                      </a:endParaRPr>
                    </a:p>
                  </a:txBody>
                  <a:tcPr anchor="ctr"/>
                </a:tc>
                <a:tc>
                  <a:txBody>
                    <a:bodyPr/>
                    <a:lstStyle/>
                    <a:p>
                      <a:pPr algn="ctr"/>
                      <a:r>
                        <a:rPr lang="en-US" sz="1400" dirty="0"/>
                        <a:t>31%</a:t>
                      </a:r>
                      <a:endParaRPr lang="en-US" sz="1400" dirty="0">
                        <a:latin typeface="+mj-lt"/>
                      </a:endParaRPr>
                    </a:p>
                  </a:txBody>
                  <a:tcPr anchor="ctr"/>
                </a:tc>
                <a:extLst>
                  <a:ext uri="{0D108BD9-81ED-4DB2-BD59-A6C34878D82A}">
                    <a16:rowId xmlns:a16="http://schemas.microsoft.com/office/drawing/2014/main" val="41086987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Fresno Unified </a:t>
                      </a:r>
                      <a:r>
                        <a:rPr lang="en-US" sz="1400" kern="1200" dirty="0"/>
                        <a:t>School District</a:t>
                      </a:r>
                      <a:endParaRPr lang="en-US" sz="1400" kern="1200" dirty="0">
                        <a:solidFill>
                          <a:schemeClr val="dk1"/>
                        </a:solidFill>
                        <a:latin typeface="+mn-lt"/>
                        <a:ea typeface="+mn-ea"/>
                        <a:cs typeface="+mn-cs"/>
                      </a:endParaRPr>
                    </a:p>
                  </a:txBody>
                  <a:tcPr anchor="ctr"/>
                </a:tc>
                <a:tc>
                  <a:txBody>
                    <a:bodyPr/>
                    <a:lstStyle/>
                    <a:p>
                      <a:pPr algn="ctr"/>
                      <a:r>
                        <a:rPr lang="en-US" sz="1400" dirty="0"/>
                        <a:t>15,080</a:t>
                      </a:r>
                      <a:endParaRPr lang="en-US" sz="1400" dirty="0">
                        <a:latin typeface="+mj-lt"/>
                      </a:endParaRPr>
                    </a:p>
                  </a:txBody>
                  <a:tcPr anchor="ctr"/>
                </a:tc>
                <a:tc>
                  <a:txBody>
                    <a:bodyPr/>
                    <a:lstStyle/>
                    <a:p>
                      <a:pPr algn="ctr"/>
                      <a:r>
                        <a:rPr lang="en-US" sz="1400" dirty="0"/>
                        <a:t>21%</a:t>
                      </a:r>
                      <a:endParaRPr lang="en-US" sz="1400" dirty="0">
                        <a:latin typeface="+mj-lt"/>
                      </a:endParaRPr>
                    </a:p>
                  </a:txBody>
                  <a:tcPr anchor="ctr"/>
                </a:tc>
                <a:extLst>
                  <a:ext uri="{0D108BD9-81ED-4DB2-BD59-A6C34878D82A}">
                    <a16:rowId xmlns:a16="http://schemas.microsoft.com/office/drawing/2014/main" val="39213936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Long Beach Unified </a:t>
                      </a:r>
                      <a:r>
                        <a:rPr lang="en-US" sz="1400" kern="1200" dirty="0"/>
                        <a:t>School District</a:t>
                      </a:r>
                      <a:endParaRPr lang="en-US" sz="1400" kern="1200" dirty="0">
                        <a:solidFill>
                          <a:schemeClr val="dk1"/>
                        </a:solidFill>
                        <a:latin typeface="+mn-lt"/>
                        <a:ea typeface="+mn-ea"/>
                        <a:cs typeface="+mn-cs"/>
                      </a:endParaRPr>
                    </a:p>
                  </a:txBody>
                  <a:tcPr anchor="ctr">
                    <a:solidFill>
                      <a:schemeClr val="bg1"/>
                    </a:solidFill>
                  </a:tcPr>
                </a:tc>
                <a:tc>
                  <a:txBody>
                    <a:bodyPr/>
                    <a:lstStyle/>
                    <a:p>
                      <a:pPr algn="ctr"/>
                      <a:r>
                        <a:rPr lang="en-US" sz="1400" dirty="0"/>
                        <a:t>14,547</a:t>
                      </a:r>
                      <a:endParaRPr lang="en-US" sz="1400" dirty="0">
                        <a:latin typeface="+mj-lt"/>
                      </a:endParaRPr>
                    </a:p>
                  </a:txBody>
                  <a:tcPr anchor="ctr"/>
                </a:tc>
                <a:tc>
                  <a:txBody>
                    <a:bodyPr/>
                    <a:lstStyle/>
                    <a:p>
                      <a:pPr algn="ctr"/>
                      <a:r>
                        <a:rPr lang="en-US" sz="1400" dirty="0"/>
                        <a:t>20%</a:t>
                      </a:r>
                      <a:endParaRPr lang="en-US" sz="1400" dirty="0">
                        <a:latin typeface="+mj-lt"/>
                      </a:endParaRPr>
                    </a:p>
                  </a:txBody>
                  <a:tcPr anchor="ctr"/>
                </a:tc>
                <a:extLst>
                  <a:ext uri="{0D108BD9-81ED-4DB2-BD59-A6C34878D82A}">
                    <a16:rowId xmlns:a16="http://schemas.microsoft.com/office/drawing/2014/main" val="300577685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San Bernardino City </a:t>
                      </a:r>
                      <a:r>
                        <a:rPr lang="en-US" sz="1400" kern="1200" dirty="0"/>
                        <a:t>School District</a:t>
                      </a:r>
                      <a:endParaRPr lang="en-US" sz="1400" kern="1200" dirty="0">
                        <a:solidFill>
                          <a:schemeClr val="dk1"/>
                        </a:solidFill>
                        <a:latin typeface="+mn-lt"/>
                        <a:ea typeface="+mn-ea"/>
                        <a:cs typeface="+mn-cs"/>
                      </a:endParaRPr>
                    </a:p>
                  </a:txBody>
                  <a:tcPr anchor="ctr">
                    <a:solidFill>
                      <a:schemeClr val="bg1">
                        <a:lumMod val="85000"/>
                      </a:schemeClr>
                    </a:solidFill>
                  </a:tcPr>
                </a:tc>
                <a:tc>
                  <a:txBody>
                    <a:bodyPr/>
                    <a:lstStyle/>
                    <a:p>
                      <a:pPr algn="ctr"/>
                      <a:r>
                        <a:rPr lang="en-US" sz="1400" dirty="0"/>
                        <a:t>13,497</a:t>
                      </a:r>
                      <a:endParaRPr lang="en-US" sz="1400" dirty="0">
                        <a:latin typeface="+mj-lt"/>
                      </a:endParaRPr>
                    </a:p>
                  </a:txBody>
                  <a:tcPr anchor="ctr">
                    <a:solidFill>
                      <a:schemeClr val="bg1">
                        <a:lumMod val="85000"/>
                      </a:schemeClr>
                    </a:solidFill>
                  </a:tcPr>
                </a:tc>
                <a:tc>
                  <a:txBody>
                    <a:bodyPr/>
                    <a:lstStyle/>
                    <a:p>
                      <a:pPr algn="ctr"/>
                      <a:r>
                        <a:rPr lang="en-US" sz="1400" dirty="0"/>
                        <a:t>26%</a:t>
                      </a:r>
                      <a:endParaRPr lang="en-US" sz="1400" dirty="0">
                        <a:latin typeface="+mj-lt"/>
                      </a:endParaRPr>
                    </a:p>
                  </a:txBody>
                  <a:tcPr anchor="ctr"/>
                </a:tc>
                <a:extLst>
                  <a:ext uri="{0D108BD9-81ED-4DB2-BD59-A6C34878D82A}">
                    <a16:rowId xmlns:a16="http://schemas.microsoft.com/office/drawing/2014/main" val="17937207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West Costa</a:t>
                      </a:r>
                      <a:r>
                        <a:rPr lang="en-US" sz="1400" baseline="0" dirty="0"/>
                        <a:t> Unified </a:t>
                      </a:r>
                      <a:r>
                        <a:rPr lang="en-US" sz="1400" kern="1200" dirty="0"/>
                        <a:t>School District</a:t>
                      </a:r>
                      <a:endParaRPr lang="en-US" sz="1400" kern="1200" dirty="0">
                        <a:solidFill>
                          <a:schemeClr val="dk1"/>
                        </a:solidFill>
                        <a:latin typeface="+mn-lt"/>
                        <a:ea typeface="+mn-ea"/>
                        <a:cs typeface="+mn-cs"/>
                      </a:endParaRPr>
                    </a:p>
                  </a:txBody>
                  <a:tcPr anchor="ctr">
                    <a:solidFill>
                      <a:schemeClr val="bg1"/>
                    </a:solidFill>
                  </a:tcPr>
                </a:tc>
                <a:tc>
                  <a:txBody>
                    <a:bodyPr/>
                    <a:lstStyle/>
                    <a:p>
                      <a:pPr algn="ctr"/>
                      <a:r>
                        <a:rPr lang="en-US" sz="1400" dirty="0"/>
                        <a:t>10,711</a:t>
                      </a:r>
                      <a:endParaRPr lang="en-US" sz="1400" dirty="0">
                        <a:latin typeface="+mj-lt"/>
                      </a:endParaRPr>
                    </a:p>
                  </a:txBody>
                  <a:tcPr anchor="ctr"/>
                </a:tc>
                <a:tc>
                  <a:txBody>
                    <a:bodyPr/>
                    <a:lstStyle/>
                    <a:p>
                      <a:pPr algn="ctr"/>
                      <a:r>
                        <a:rPr lang="en-US" sz="1400" dirty="0"/>
                        <a:t>34%</a:t>
                      </a:r>
                      <a:endParaRPr lang="en-US" sz="1400" dirty="0">
                        <a:latin typeface="+mj-lt"/>
                      </a:endParaRPr>
                    </a:p>
                  </a:txBody>
                  <a:tcPr anchor="ctr"/>
                </a:tc>
                <a:extLst>
                  <a:ext uri="{0D108BD9-81ED-4DB2-BD59-A6C34878D82A}">
                    <a16:rowId xmlns:a16="http://schemas.microsoft.com/office/drawing/2014/main" val="285196189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Fontana Unified </a:t>
                      </a:r>
                      <a:r>
                        <a:rPr lang="en-US" sz="1400" kern="1200" dirty="0"/>
                        <a:t>School District</a:t>
                      </a:r>
                      <a:endParaRPr lang="en-US" sz="1400" kern="1200" dirty="0">
                        <a:solidFill>
                          <a:schemeClr val="dk1"/>
                        </a:solidFill>
                        <a:latin typeface="+mn-lt"/>
                        <a:ea typeface="+mn-ea"/>
                        <a:cs typeface="+mn-cs"/>
                      </a:endParaRPr>
                    </a:p>
                  </a:txBody>
                  <a:tcPr anchor="ctr"/>
                </a:tc>
                <a:tc>
                  <a:txBody>
                    <a:bodyPr/>
                    <a:lstStyle/>
                    <a:p>
                      <a:pPr algn="ctr"/>
                      <a:r>
                        <a:rPr lang="en-US" sz="1400" dirty="0"/>
                        <a:t>10,408</a:t>
                      </a:r>
                      <a:endParaRPr lang="en-US" sz="1400" dirty="0">
                        <a:latin typeface="+mj-lt"/>
                      </a:endParaRPr>
                    </a:p>
                  </a:txBody>
                  <a:tcPr anchor="ctr"/>
                </a:tc>
                <a:tc>
                  <a:txBody>
                    <a:bodyPr/>
                    <a:lstStyle/>
                    <a:p>
                      <a:pPr algn="ctr"/>
                      <a:r>
                        <a:rPr lang="en-US" sz="1400" dirty="0"/>
                        <a:t>28%</a:t>
                      </a:r>
                      <a:endParaRPr lang="en-US" sz="1400" dirty="0">
                        <a:latin typeface="+mj-lt"/>
                      </a:endParaRPr>
                    </a:p>
                  </a:txBody>
                  <a:tcPr anchor="ctr"/>
                </a:tc>
                <a:extLst>
                  <a:ext uri="{0D108BD9-81ED-4DB2-BD59-A6C34878D82A}">
                    <a16:rowId xmlns:a16="http://schemas.microsoft.com/office/drawing/2014/main" val="1827697309"/>
                  </a:ext>
                </a:extLst>
              </a:tr>
              <a:tr h="370840">
                <a:tc>
                  <a:txBody>
                    <a:bodyPr/>
                    <a:lstStyle/>
                    <a:p>
                      <a:r>
                        <a:rPr lang="en-US" sz="1400" dirty="0"/>
                        <a:t>Anaheim Elementary School District</a:t>
                      </a:r>
                      <a:endParaRPr lang="en-US" sz="1400" dirty="0">
                        <a:latin typeface="+mj-lt"/>
                      </a:endParaRPr>
                    </a:p>
                  </a:txBody>
                  <a:tcPr anchor="ctr">
                    <a:solidFill>
                      <a:schemeClr val="bg1"/>
                    </a:solidFill>
                  </a:tcPr>
                </a:tc>
                <a:tc>
                  <a:txBody>
                    <a:bodyPr/>
                    <a:lstStyle/>
                    <a:p>
                      <a:pPr algn="ctr"/>
                      <a:r>
                        <a:rPr lang="en-US" sz="1400" dirty="0"/>
                        <a:t>10,251</a:t>
                      </a:r>
                      <a:endParaRPr lang="en-US" sz="1400" dirty="0">
                        <a:latin typeface="+mj-lt"/>
                      </a:endParaRPr>
                    </a:p>
                  </a:txBody>
                  <a:tcPr anchor="ctr"/>
                </a:tc>
                <a:tc>
                  <a:txBody>
                    <a:bodyPr/>
                    <a:lstStyle/>
                    <a:p>
                      <a:pPr algn="ctr"/>
                      <a:r>
                        <a:rPr lang="en-US" sz="1400" dirty="0"/>
                        <a:t>57%</a:t>
                      </a:r>
                      <a:endParaRPr lang="en-US" sz="1400" dirty="0">
                        <a:latin typeface="+mj-lt"/>
                      </a:endParaRPr>
                    </a:p>
                  </a:txBody>
                  <a:tcPr anchor="ctr"/>
                </a:tc>
                <a:extLst>
                  <a:ext uri="{0D108BD9-81ED-4DB2-BD59-A6C34878D82A}">
                    <a16:rowId xmlns:a16="http://schemas.microsoft.com/office/drawing/2014/main" val="1414798037"/>
                  </a:ext>
                </a:extLst>
              </a:tr>
              <a:tr h="370840">
                <a:tc>
                  <a:txBody>
                    <a:bodyPr/>
                    <a:lstStyle/>
                    <a:p>
                      <a:r>
                        <a:rPr lang="en-US" sz="1400" dirty="0"/>
                        <a:t>Stockton Unified</a:t>
                      </a:r>
                      <a:endParaRPr lang="en-US" sz="1400" dirty="0">
                        <a:latin typeface="+mj-lt"/>
                      </a:endParaRPr>
                    </a:p>
                  </a:txBody>
                  <a:tcPr anchor="ctr"/>
                </a:tc>
                <a:tc>
                  <a:txBody>
                    <a:bodyPr/>
                    <a:lstStyle/>
                    <a:p>
                      <a:pPr algn="ctr"/>
                      <a:r>
                        <a:rPr lang="en-US" sz="1400" dirty="0"/>
                        <a:t>10,211</a:t>
                      </a:r>
                      <a:endParaRPr lang="en-US" sz="1400" dirty="0">
                        <a:latin typeface="+mj-lt"/>
                      </a:endParaRPr>
                    </a:p>
                  </a:txBody>
                  <a:tcPr anchor="ctr"/>
                </a:tc>
                <a:tc>
                  <a:txBody>
                    <a:bodyPr/>
                    <a:lstStyle/>
                    <a:p>
                      <a:pPr algn="ctr"/>
                      <a:r>
                        <a:rPr lang="en-US" sz="1400" dirty="0"/>
                        <a:t>25%</a:t>
                      </a:r>
                      <a:endParaRPr lang="en-US" sz="1400" dirty="0">
                        <a:latin typeface="+mj-lt"/>
                      </a:endParaRPr>
                    </a:p>
                  </a:txBody>
                  <a:tcPr anchor="ctr"/>
                </a:tc>
                <a:extLst>
                  <a:ext uri="{0D108BD9-81ED-4DB2-BD59-A6C34878D82A}">
                    <a16:rowId xmlns:a16="http://schemas.microsoft.com/office/drawing/2014/main" val="3010632264"/>
                  </a:ext>
                </a:extLst>
              </a:tr>
              <a:tr h="370840">
                <a:tc>
                  <a:txBody>
                    <a:bodyPr/>
                    <a:lstStyle/>
                    <a:p>
                      <a:r>
                        <a:rPr lang="en-US" sz="1400" dirty="0"/>
                        <a:t>Santa Maria-Bonita School District</a:t>
                      </a:r>
                      <a:endParaRPr lang="en-US" sz="1400" dirty="0">
                        <a:latin typeface="+mj-lt"/>
                      </a:endParaRPr>
                    </a:p>
                  </a:txBody>
                  <a:tcPr anchor="ctr">
                    <a:solidFill>
                      <a:schemeClr val="bg1"/>
                    </a:solidFill>
                  </a:tcPr>
                </a:tc>
                <a:tc>
                  <a:txBody>
                    <a:bodyPr/>
                    <a:lstStyle/>
                    <a:p>
                      <a:pPr algn="ctr"/>
                      <a:r>
                        <a:rPr lang="en-US" sz="1400" dirty="0"/>
                        <a:t>10,009</a:t>
                      </a:r>
                      <a:endParaRPr lang="en-US" sz="1400" dirty="0">
                        <a:latin typeface="+mj-lt"/>
                      </a:endParaRPr>
                    </a:p>
                  </a:txBody>
                  <a:tcPr anchor="ctr"/>
                </a:tc>
                <a:tc>
                  <a:txBody>
                    <a:bodyPr/>
                    <a:lstStyle/>
                    <a:p>
                      <a:pPr algn="ctr"/>
                      <a:r>
                        <a:rPr lang="en-US" sz="1400" dirty="0"/>
                        <a:t>58%</a:t>
                      </a:r>
                      <a:endParaRPr lang="en-US" sz="1400" dirty="0">
                        <a:latin typeface="+mj-lt"/>
                      </a:endParaRPr>
                    </a:p>
                  </a:txBody>
                  <a:tcPr anchor="ctr"/>
                </a:tc>
                <a:extLst>
                  <a:ext uri="{0D108BD9-81ED-4DB2-BD59-A6C34878D82A}">
                    <a16:rowId xmlns:a16="http://schemas.microsoft.com/office/drawing/2014/main" val="3581289915"/>
                  </a:ext>
                </a:extLst>
              </a:tr>
            </a:tbl>
          </a:graphicData>
        </a:graphic>
      </p:graphicFrame>
      <p:sp>
        <p:nvSpPr>
          <p:cNvPr id="9" name="Rectangle 8">
            <a:extLst>
              <a:ext uri="{FF2B5EF4-FFF2-40B4-BE49-F238E27FC236}">
                <a16:creationId xmlns:a16="http://schemas.microsoft.com/office/drawing/2014/main" id="{71FC6510-1E01-4C4B-BDF3-4F5DDC95D752}"/>
              </a:ext>
            </a:extLst>
          </p:cNvPr>
          <p:cNvSpPr/>
          <p:nvPr/>
        </p:nvSpPr>
        <p:spPr>
          <a:xfrm>
            <a:off x="4382913" y="6540540"/>
            <a:ext cx="4454762"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Sugarman and Geary (2018)</a:t>
            </a:r>
          </a:p>
        </p:txBody>
      </p:sp>
      <p:grpSp>
        <p:nvGrpSpPr>
          <p:cNvPr id="77" name="Group 76">
            <a:extLst>
              <a:ext uri="{FF2B5EF4-FFF2-40B4-BE49-F238E27FC236}">
                <a16:creationId xmlns:a16="http://schemas.microsoft.com/office/drawing/2014/main" id="{ADAE1DF0-8F55-4090-A75D-4E90AB3A0168}"/>
              </a:ext>
            </a:extLst>
          </p:cNvPr>
          <p:cNvGrpSpPr/>
          <p:nvPr/>
        </p:nvGrpSpPr>
        <p:grpSpPr>
          <a:xfrm>
            <a:off x="77573" y="1451864"/>
            <a:ext cx="3653871" cy="4256766"/>
            <a:chOff x="154107" y="1544451"/>
            <a:chExt cx="4059329" cy="4729126"/>
          </a:xfrm>
          <a:solidFill>
            <a:schemeClr val="bg2">
              <a:lumMod val="20000"/>
              <a:lumOff val="80000"/>
            </a:schemeClr>
          </a:solidFill>
        </p:grpSpPr>
        <p:sp>
          <p:nvSpPr>
            <p:cNvPr id="78" name="Rectangle 77">
              <a:extLst>
                <a:ext uri="{FF2B5EF4-FFF2-40B4-BE49-F238E27FC236}">
                  <a16:creationId xmlns:a16="http://schemas.microsoft.com/office/drawing/2014/main" id="{EE3993A1-3001-4A59-A982-91FBF7A9D743}"/>
                </a:ext>
              </a:extLst>
            </p:cNvPr>
            <p:cNvSpPr/>
            <p:nvPr/>
          </p:nvSpPr>
          <p:spPr>
            <a:xfrm>
              <a:off x="1647919" y="3569597"/>
              <a:ext cx="677781" cy="792473"/>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9" name="Rectangle 78">
              <a:extLst>
                <a:ext uri="{FF2B5EF4-FFF2-40B4-BE49-F238E27FC236}">
                  <a16:creationId xmlns:a16="http://schemas.microsoft.com/office/drawing/2014/main" id="{A71DFD9A-0D72-403D-884D-909F7CB19AA3}"/>
                </a:ext>
              </a:extLst>
            </p:cNvPr>
            <p:cNvSpPr/>
            <p:nvPr/>
          </p:nvSpPr>
          <p:spPr>
            <a:xfrm>
              <a:off x="695257" y="2232425"/>
              <a:ext cx="756491"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0" name="Rectangle 79">
              <a:extLst>
                <a:ext uri="{FF2B5EF4-FFF2-40B4-BE49-F238E27FC236}">
                  <a16:creationId xmlns:a16="http://schemas.microsoft.com/office/drawing/2014/main" id="{41FF367B-083C-4E23-88B8-C6E66B3EAED0}"/>
                </a:ext>
              </a:extLst>
            </p:cNvPr>
            <p:cNvSpPr/>
            <p:nvPr/>
          </p:nvSpPr>
          <p:spPr>
            <a:xfrm>
              <a:off x="436568" y="1794752"/>
              <a:ext cx="632042"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2D6495A9-5F41-4992-A028-A97F0E0BBC85}"/>
                </a:ext>
              </a:extLst>
            </p:cNvPr>
            <p:cNvSpPr/>
            <p:nvPr/>
          </p:nvSpPr>
          <p:spPr>
            <a:xfrm>
              <a:off x="398816" y="2155520"/>
              <a:ext cx="302036"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2" name="Freeform 307">
              <a:extLst>
                <a:ext uri="{FF2B5EF4-FFF2-40B4-BE49-F238E27FC236}">
                  <a16:creationId xmlns:a16="http://schemas.microsoft.com/office/drawing/2014/main" id="{91D7FBC4-E226-4749-8F01-5FD953F35B43}"/>
                </a:ext>
              </a:extLst>
            </p:cNvPr>
            <p:cNvSpPr>
              <a:spLocks/>
            </p:cNvSpPr>
            <p:nvPr/>
          </p:nvSpPr>
          <p:spPr bwMode="auto">
            <a:xfrm>
              <a:off x="2062817" y="4170500"/>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3" name="Freeform 256">
              <a:extLst>
                <a:ext uri="{FF2B5EF4-FFF2-40B4-BE49-F238E27FC236}">
                  <a16:creationId xmlns:a16="http://schemas.microsoft.com/office/drawing/2014/main" id="{1215A7AA-0B90-4B6B-9A4A-97C2E17F8997}"/>
                </a:ext>
              </a:extLst>
            </p:cNvPr>
            <p:cNvSpPr>
              <a:spLocks/>
            </p:cNvSpPr>
            <p:nvPr/>
          </p:nvSpPr>
          <p:spPr bwMode="auto">
            <a:xfrm>
              <a:off x="703648" y="3388839"/>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4" name="Freeform 257">
              <a:extLst>
                <a:ext uri="{FF2B5EF4-FFF2-40B4-BE49-F238E27FC236}">
                  <a16:creationId xmlns:a16="http://schemas.microsoft.com/office/drawing/2014/main" id="{F7F1BCEE-BA45-4C10-94FB-896003A74ABC}"/>
                </a:ext>
              </a:extLst>
            </p:cNvPr>
            <p:cNvSpPr>
              <a:spLocks/>
            </p:cNvSpPr>
            <p:nvPr/>
          </p:nvSpPr>
          <p:spPr bwMode="auto">
            <a:xfrm>
              <a:off x="800132" y="2839297"/>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5" name="Freeform 258">
              <a:extLst>
                <a:ext uri="{FF2B5EF4-FFF2-40B4-BE49-F238E27FC236}">
                  <a16:creationId xmlns:a16="http://schemas.microsoft.com/office/drawing/2014/main" id="{9C359F41-FED2-4C8C-9C40-30200549D1A3}"/>
                </a:ext>
              </a:extLst>
            </p:cNvPr>
            <p:cNvSpPr>
              <a:spLocks/>
            </p:cNvSpPr>
            <p:nvPr/>
          </p:nvSpPr>
          <p:spPr bwMode="auto">
            <a:xfrm>
              <a:off x="927379" y="3495111"/>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6" name="Freeform 259">
              <a:extLst>
                <a:ext uri="{FF2B5EF4-FFF2-40B4-BE49-F238E27FC236}">
                  <a16:creationId xmlns:a16="http://schemas.microsoft.com/office/drawing/2014/main" id="{389DB70F-7A14-43FD-BB9C-E6EE7DF1371D}"/>
                </a:ext>
              </a:extLst>
            </p:cNvPr>
            <p:cNvSpPr>
              <a:spLocks/>
            </p:cNvSpPr>
            <p:nvPr/>
          </p:nvSpPr>
          <p:spPr bwMode="auto">
            <a:xfrm>
              <a:off x="730216" y="2647728"/>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7" name="Freeform 260">
              <a:extLst>
                <a:ext uri="{FF2B5EF4-FFF2-40B4-BE49-F238E27FC236}">
                  <a16:creationId xmlns:a16="http://schemas.microsoft.com/office/drawing/2014/main" id="{6CDCBBCF-E226-4495-8628-F01955C590B9}"/>
                </a:ext>
              </a:extLst>
            </p:cNvPr>
            <p:cNvSpPr>
              <a:spLocks/>
            </p:cNvSpPr>
            <p:nvPr/>
          </p:nvSpPr>
          <p:spPr bwMode="auto">
            <a:xfrm>
              <a:off x="695258" y="2756797"/>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8" name="Freeform 261">
              <a:extLst>
                <a:ext uri="{FF2B5EF4-FFF2-40B4-BE49-F238E27FC236}">
                  <a16:creationId xmlns:a16="http://schemas.microsoft.com/office/drawing/2014/main" id="{D88A073B-E055-48B6-BF7E-95787E0B7E0D}"/>
                </a:ext>
              </a:extLst>
            </p:cNvPr>
            <p:cNvSpPr>
              <a:spLocks/>
            </p:cNvSpPr>
            <p:nvPr/>
          </p:nvSpPr>
          <p:spPr bwMode="auto">
            <a:xfrm>
              <a:off x="300931" y="2547049"/>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89" name="Freeform 262">
              <a:extLst>
                <a:ext uri="{FF2B5EF4-FFF2-40B4-BE49-F238E27FC236}">
                  <a16:creationId xmlns:a16="http://schemas.microsoft.com/office/drawing/2014/main" id="{7EF8F4AC-6A13-403C-A086-DD015844420F}"/>
                </a:ext>
              </a:extLst>
            </p:cNvPr>
            <p:cNvSpPr>
              <a:spLocks/>
            </p:cNvSpPr>
            <p:nvPr/>
          </p:nvSpPr>
          <p:spPr bwMode="auto">
            <a:xfrm>
              <a:off x="853268" y="3114767"/>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0" name="Freeform 263">
              <a:extLst>
                <a:ext uri="{FF2B5EF4-FFF2-40B4-BE49-F238E27FC236}">
                  <a16:creationId xmlns:a16="http://schemas.microsoft.com/office/drawing/2014/main" id="{BE1FBD83-6488-4D62-8C0B-5262412DBC91}"/>
                </a:ext>
              </a:extLst>
            </p:cNvPr>
            <p:cNvSpPr>
              <a:spLocks/>
            </p:cNvSpPr>
            <p:nvPr/>
          </p:nvSpPr>
          <p:spPr bwMode="auto">
            <a:xfrm>
              <a:off x="896616" y="3580408"/>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solidFill>
              <a:schemeClr val="tx2"/>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1" name="Freeform 264">
              <a:extLst>
                <a:ext uri="{FF2B5EF4-FFF2-40B4-BE49-F238E27FC236}">
                  <a16:creationId xmlns:a16="http://schemas.microsoft.com/office/drawing/2014/main" id="{84E38736-56CF-4BB2-9309-839F1B10C3B9}"/>
                </a:ext>
              </a:extLst>
            </p:cNvPr>
            <p:cNvSpPr>
              <a:spLocks/>
            </p:cNvSpPr>
            <p:nvPr/>
          </p:nvSpPr>
          <p:spPr bwMode="auto">
            <a:xfrm>
              <a:off x="492501" y="3121759"/>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2" name="Freeform 265">
              <a:extLst>
                <a:ext uri="{FF2B5EF4-FFF2-40B4-BE49-F238E27FC236}">
                  <a16:creationId xmlns:a16="http://schemas.microsoft.com/office/drawing/2014/main" id="{85B260EF-8150-4622-89C4-54E7F952B1FA}"/>
                </a:ext>
              </a:extLst>
            </p:cNvPr>
            <p:cNvSpPr>
              <a:spLocks/>
            </p:cNvSpPr>
            <p:nvPr/>
          </p:nvSpPr>
          <p:spPr bwMode="auto">
            <a:xfrm>
              <a:off x="942761" y="3084004"/>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3" name="Freeform 266">
              <a:extLst>
                <a:ext uri="{FF2B5EF4-FFF2-40B4-BE49-F238E27FC236}">
                  <a16:creationId xmlns:a16="http://schemas.microsoft.com/office/drawing/2014/main" id="{1E42087C-3F48-4B1A-9D2E-9DA37887F995}"/>
                </a:ext>
              </a:extLst>
            </p:cNvPr>
            <p:cNvSpPr>
              <a:spLocks/>
            </p:cNvSpPr>
            <p:nvPr/>
          </p:nvSpPr>
          <p:spPr bwMode="auto">
            <a:xfrm>
              <a:off x="205845" y="1550044"/>
              <a:ext cx="295045" cy="307631"/>
            </a:xfrm>
            <a:custGeom>
              <a:avLst/>
              <a:gdLst>
                <a:gd name="T0" fmla="*/ 542 w 633"/>
                <a:gd name="T1" fmla="*/ 609 h 661"/>
                <a:gd name="T2" fmla="*/ 620 w 633"/>
                <a:gd name="T3" fmla="*/ 36 h 661"/>
                <a:gd name="T4" fmla="*/ 633 w 633"/>
                <a:gd name="T5" fmla="*/ 0 h 661"/>
                <a:gd name="T6" fmla="*/ 516 w 633"/>
                <a:gd name="T7" fmla="*/ 4 h 661"/>
                <a:gd name="T8" fmla="*/ 224 w 633"/>
                <a:gd name="T9" fmla="*/ 4 h 661"/>
                <a:gd name="T10" fmla="*/ 41 w 633"/>
                <a:gd name="T11" fmla="*/ 1 h 661"/>
                <a:gd name="T12" fmla="*/ 45 w 633"/>
                <a:gd name="T13" fmla="*/ 21 h 661"/>
                <a:gd name="T14" fmla="*/ 39 w 633"/>
                <a:gd name="T15" fmla="*/ 28 h 661"/>
                <a:gd name="T16" fmla="*/ 39 w 633"/>
                <a:gd name="T17" fmla="*/ 52 h 661"/>
                <a:gd name="T18" fmla="*/ 41 w 633"/>
                <a:gd name="T19" fmla="*/ 57 h 661"/>
                <a:gd name="T20" fmla="*/ 51 w 633"/>
                <a:gd name="T21" fmla="*/ 78 h 661"/>
                <a:gd name="T22" fmla="*/ 51 w 633"/>
                <a:gd name="T23" fmla="*/ 81 h 661"/>
                <a:gd name="T24" fmla="*/ 51 w 633"/>
                <a:gd name="T25" fmla="*/ 84 h 661"/>
                <a:gd name="T26" fmla="*/ 51 w 633"/>
                <a:gd name="T27" fmla="*/ 87 h 661"/>
                <a:gd name="T28" fmla="*/ 51 w 633"/>
                <a:gd name="T29" fmla="*/ 90 h 661"/>
                <a:gd name="T30" fmla="*/ 50 w 633"/>
                <a:gd name="T31" fmla="*/ 93 h 661"/>
                <a:gd name="T32" fmla="*/ 45 w 633"/>
                <a:gd name="T33" fmla="*/ 133 h 661"/>
                <a:gd name="T34" fmla="*/ 44 w 633"/>
                <a:gd name="T35" fmla="*/ 136 h 661"/>
                <a:gd name="T36" fmla="*/ 2 w 633"/>
                <a:gd name="T37" fmla="*/ 225 h 661"/>
                <a:gd name="T38" fmla="*/ 3 w 633"/>
                <a:gd name="T39" fmla="*/ 232 h 661"/>
                <a:gd name="T40" fmla="*/ 11 w 633"/>
                <a:gd name="T41" fmla="*/ 256 h 661"/>
                <a:gd name="T42" fmla="*/ 102 w 633"/>
                <a:gd name="T43" fmla="*/ 313 h 661"/>
                <a:gd name="T44" fmla="*/ 101 w 633"/>
                <a:gd name="T45" fmla="*/ 324 h 661"/>
                <a:gd name="T46" fmla="*/ 104 w 633"/>
                <a:gd name="T47" fmla="*/ 339 h 661"/>
                <a:gd name="T48" fmla="*/ 101 w 633"/>
                <a:gd name="T49" fmla="*/ 357 h 661"/>
                <a:gd name="T50" fmla="*/ 111 w 633"/>
                <a:gd name="T51" fmla="*/ 373 h 661"/>
                <a:gd name="T52" fmla="*/ 122 w 633"/>
                <a:gd name="T53" fmla="*/ 393 h 661"/>
                <a:gd name="T54" fmla="*/ 125 w 633"/>
                <a:gd name="T55" fmla="*/ 405 h 661"/>
                <a:gd name="T56" fmla="*/ 126 w 633"/>
                <a:gd name="T57" fmla="*/ 414 h 661"/>
                <a:gd name="T58" fmla="*/ 158 w 633"/>
                <a:gd name="T59" fmla="*/ 535 h 661"/>
                <a:gd name="T60" fmla="*/ 161 w 633"/>
                <a:gd name="T61" fmla="*/ 553 h 661"/>
                <a:gd name="T62" fmla="*/ 165 w 633"/>
                <a:gd name="T63" fmla="*/ 573 h 661"/>
                <a:gd name="T64" fmla="*/ 420 w 633"/>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 h="661">
                  <a:moveTo>
                    <a:pt x="512" y="661"/>
                  </a:moveTo>
                  <a:lnTo>
                    <a:pt x="542" y="609"/>
                  </a:lnTo>
                  <a:lnTo>
                    <a:pt x="495" y="267"/>
                  </a:lnTo>
                  <a:lnTo>
                    <a:pt x="620" y="36"/>
                  </a:lnTo>
                  <a:lnTo>
                    <a:pt x="632" y="4"/>
                  </a:lnTo>
                  <a:lnTo>
                    <a:pt x="633" y="0"/>
                  </a:lnTo>
                  <a:lnTo>
                    <a:pt x="545" y="0"/>
                  </a:lnTo>
                  <a:lnTo>
                    <a:pt x="516" y="4"/>
                  </a:lnTo>
                  <a:lnTo>
                    <a:pt x="377" y="4"/>
                  </a:lnTo>
                  <a:lnTo>
                    <a:pt x="224" y="4"/>
                  </a:lnTo>
                  <a:lnTo>
                    <a:pt x="117" y="3"/>
                  </a:lnTo>
                  <a:lnTo>
                    <a:pt x="41" y="1"/>
                  </a:lnTo>
                  <a:lnTo>
                    <a:pt x="39" y="4"/>
                  </a:lnTo>
                  <a:lnTo>
                    <a:pt x="45" y="21"/>
                  </a:lnTo>
                  <a:lnTo>
                    <a:pt x="45" y="22"/>
                  </a:lnTo>
                  <a:lnTo>
                    <a:pt x="39" y="28"/>
                  </a:lnTo>
                  <a:lnTo>
                    <a:pt x="44" y="46"/>
                  </a:lnTo>
                  <a:lnTo>
                    <a:pt x="39" y="52"/>
                  </a:lnTo>
                  <a:lnTo>
                    <a:pt x="39" y="54"/>
                  </a:lnTo>
                  <a:lnTo>
                    <a:pt x="41" y="57"/>
                  </a:lnTo>
                  <a:lnTo>
                    <a:pt x="35" y="72"/>
                  </a:lnTo>
                  <a:lnTo>
                    <a:pt x="51" y="78"/>
                  </a:lnTo>
                  <a:lnTo>
                    <a:pt x="51" y="79"/>
                  </a:lnTo>
                  <a:lnTo>
                    <a:pt x="51" y="81"/>
                  </a:lnTo>
                  <a:lnTo>
                    <a:pt x="51" y="82"/>
                  </a:lnTo>
                  <a:lnTo>
                    <a:pt x="51" y="84"/>
                  </a:lnTo>
                  <a:lnTo>
                    <a:pt x="51" y="85"/>
                  </a:lnTo>
                  <a:lnTo>
                    <a:pt x="51" y="87"/>
                  </a:lnTo>
                  <a:lnTo>
                    <a:pt x="51" y="88"/>
                  </a:lnTo>
                  <a:lnTo>
                    <a:pt x="51" y="90"/>
                  </a:lnTo>
                  <a:lnTo>
                    <a:pt x="50" y="91"/>
                  </a:lnTo>
                  <a:lnTo>
                    <a:pt x="50" y="93"/>
                  </a:lnTo>
                  <a:lnTo>
                    <a:pt x="50" y="94"/>
                  </a:lnTo>
                  <a:lnTo>
                    <a:pt x="45" y="133"/>
                  </a:lnTo>
                  <a:lnTo>
                    <a:pt x="45" y="135"/>
                  </a:lnTo>
                  <a:lnTo>
                    <a:pt x="44" y="136"/>
                  </a:lnTo>
                  <a:lnTo>
                    <a:pt x="8" y="229"/>
                  </a:lnTo>
                  <a:lnTo>
                    <a:pt x="2" y="225"/>
                  </a:lnTo>
                  <a:lnTo>
                    <a:pt x="0" y="225"/>
                  </a:lnTo>
                  <a:lnTo>
                    <a:pt x="3" y="232"/>
                  </a:lnTo>
                  <a:lnTo>
                    <a:pt x="9" y="246"/>
                  </a:lnTo>
                  <a:lnTo>
                    <a:pt x="11" y="256"/>
                  </a:lnTo>
                  <a:lnTo>
                    <a:pt x="26" y="267"/>
                  </a:lnTo>
                  <a:lnTo>
                    <a:pt x="102" y="313"/>
                  </a:lnTo>
                  <a:lnTo>
                    <a:pt x="101" y="313"/>
                  </a:lnTo>
                  <a:lnTo>
                    <a:pt x="101" y="324"/>
                  </a:lnTo>
                  <a:lnTo>
                    <a:pt x="101" y="331"/>
                  </a:lnTo>
                  <a:lnTo>
                    <a:pt x="104" y="339"/>
                  </a:lnTo>
                  <a:lnTo>
                    <a:pt x="102" y="349"/>
                  </a:lnTo>
                  <a:lnTo>
                    <a:pt x="101" y="357"/>
                  </a:lnTo>
                  <a:lnTo>
                    <a:pt x="101" y="366"/>
                  </a:lnTo>
                  <a:lnTo>
                    <a:pt x="111" y="373"/>
                  </a:lnTo>
                  <a:lnTo>
                    <a:pt x="117" y="382"/>
                  </a:lnTo>
                  <a:lnTo>
                    <a:pt x="122" y="393"/>
                  </a:lnTo>
                  <a:lnTo>
                    <a:pt x="123" y="402"/>
                  </a:lnTo>
                  <a:lnTo>
                    <a:pt x="125" y="405"/>
                  </a:lnTo>
                  <a:lnTo>
                    <a:pt x="126" y="412"/>
                  </a:lnTo>
                  <a:lnTo>
                    <a:pt x="126" y="414"/>
                  </a:lnTo>
                  <a:lnTo>
                    <a:pt x="128" y="430"/>
                  </a:lnTo>
                  <a:lnTo>
                    <a:pt x="158" y="535"/>
                  </a:lnTo>
                  <a:lnTo>
                    <a:pt x="159" y="544"/>
                  </a:lnTo>
                  <a:lnTo>
                    <a:pt x="161" y="553"/>
                  </a:lnTo>
                  <a:lnTo>
                    <a:pt x="165" y="568"/>
                  </a:lnTo>
                  <a:lnTo>
                    <a:pt x="165" y="573"/>
                  </a:lnTo>
                  <a:lnTo>
                    <a:pt x="419" y="573"/>
                  </a:lnTo>
                  <a:lnTo>
                    <a:pt x="420" y="661"/>
                  </a:lnTo>
                  <a:lnTo>
                    <a:pt x="512" y="66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4" name="Freeform 267">
              <a:extLst>
                <a:ext uri="{FF2B5EF4-FFF2-40B4-BE49-F238E27FC236}">
                  <a16:creationId xmlns:a16="http://schemas.microsoft.com/office/drawing/2014/main" id="{BE1BB983-9590-408A-9EA3-E2786306DF74}"/>
                </a:ext>
              </a:extLst>
            </p:cNvPr>
            <p:cNvSpPr>
              <a:spLocks/>
            </p:cNvSpPr>
            <p:nvPr/>
          </p:nvSpPr>
          <p:spPr bwMode="auto">
            <a:xfrm>
              <a:off x="154107" y="1817124"/>
              <a:ext cx="390132" cy="729924"/>
            </a:xfrm>
            <a:custGeom>
              <a:avLst/>
              <a:gdLst>
                <a:gd name="T0" fmla="*/ 838 w 838"/>
                <a:gd name="T1" fmla="*/ 304 h 1566"/>
                <a:gd name="T2" fmla="*/ 816 w 838"/>
                <a:gd name="T3" fmla="*/ 384 h 1566"/>
                <a:gd name="T4" fmla="*/ 814 w 838"/>
                <a:gd name="T5" fmla="*/ 525 h 1566"/>
                <a:gd name="T6" fmla="*/ 679 w 838"/>
                <a:gd name="T7" fmla="*/ 631 h 1566"/>
                <a:gd name="T8" fmla="*/ 723 w 838"/>
                <a:gd name="T9" fmla="*/ 1566 h 1566"/>
                <a:gd name="T10" fmla="*/ 369 w 838"/>
                <a:gd name="T11" fmla="*/ 1566 h 1566"/>
                <a:gd name="T12" fmla="*/ 229 w 838"/>
                <a:gd name="T13" fmla="*/ 1449 h 1566"/>
                <a:gd name="T14" fmla="*/ 136 w 838"/>
                <a:gd name="T15" fmla="*/ 1381 h 1566"/>
                <a:gd name="T16" fmla="*/ 135 w 838"/>
                <a:gd name="T17" fmla="*/ 1380 h 1566"/>
                <a:gd name="T18" fmla="*/ 133 w 838"/>
                <a:gd name="T19" fmla="*/ 1378 h 1566"/>
                <a:gd name="T20" fmla="*/ 130 w 838"/>
                <a:gd name="T21" fmla="*/ 1377 h 1566"/>
                <a:gd name="T22" fmla="*/ 127 w 838"/>
                <a:gd name="T23" fmla="*/ 1377 h 1566"/>
                <a:gd name="T24" fmla="*/ 126 w 838"/>
                <a:gd name="T25" fmla="*/ 1375 h 1566"/>
                <a:gd name="T26" fmla="*/ 124 w 838"/>
                <a:gd name="T27" fmla="*/ 1374 h 1566"/>
                <a:gd name="T28" fmla="*/ 118 w 838"/>
                <a:gd name="T29" fmla="*/ 1374 h 1566"/>
                <a:gd name="T30" fmla="*/ 27 w 838"/>
                <a:gd name="T31" fmla="*/ 1170 h 1566"/>
                <a:gd name="T32" fmla="*/ 27 w 838"/>
                <a:gd name="T33" fmla="*/ 1167 h 1566"/>
                <a:gd name="T34" fmla="*/ 19 w 838"/>
                <a:gd name="T35" fmla="*/ 1146 h 1566"/>
                <a:gd name="T36" fmla="*/ 18 w 838"/>
                <a:gd name="T37" fmla="*/ 1144 h 1566"/>
                <a:gd name="T38" fmla="*/ 6 w 838"/>
                <a:gd name="T39" fmla="*/ 1033 h 1566"/>
                <a:gd name="T40" fmla="*/ 61 w 838"/>
                <a:gd name="T41" fmla="*/ 898 h 1566"/>
                <a:gd name="T42" fmla="*/ 123 w 838"/>
                <a:gd name="T43" fmla="*/ 786 h 1566"/>
                <a:gd name="T44" fmla="*/ 133 w 838"/>
                <a:gd name="T45" fmla="*/ 765 h 1566"/>
                <a:gd name="T46" fmla="*/ 229 w 838"/>
                <a:gd name="T47" fmla="*/ 538 h 1566"/>
                <a:gd name="T48" fmla="*/ 238 w 838"/>
                <a:gd name="T49" fmla="*/ 499 h 1566"/>
                <a:gd name="T50" fmla="*/ 231 w 838"/>
                <a:gd name="T51" fmla="*/ 460 h 1566"/>
                <a:gd name="T52" fmla="*/ 223 w 838"/>
                <a:gd name="T53" fmla="*/ 444 h 1566"/>
                <a:gd name="T54" fmla="*/ 207 w 838"/>
                <a:gd name="T55" fmla="*/ 451 h 1566"/>
                <a:gd name="T56" fmla="*/ 201 w 838"/>
                <a:gd name="T57" fmla="*/ 438 h 1566"/>
                <a:gd name="T58" fmla="*/ 196 w 838"/>
                <a:gd name="T59" fmla="*/ 433 h 1566"/>
                <a:gd name="T60" fmla="*/ 199 w 838"/>
                <a:gd name="T61" fmla="*/ 403 h 1566"/>
                <a:gd name="T62" fmla="*/ 195 w 838"/>
                <a:gd name="T63" fmla="*/ 388 h 1566"/>
                <a:gd name="T64" fmla="*/ 195 w 838"/>
                <a:gd name="T65" fmla="*/ 366 h 1566"/>
                <a:gd name="T66" fmla="*/ 196 w 838"/>
                <a:gd name="T67" fmla="*/ 348 h 1566"/>
                <a:gd name="T68" fmla="*/ 199 w 838"/>
                <a:gd name="T69" fmla="*/ 345 h 1566"/>
                <a:gd name="T70" fmla="*/ 208 w 838"/>
                <a:gd name="T71" fmla="*/ 345 h 1566"/>
                <a:gd name="T72" fmla="*/ 229 w 838"/>
                <a:gd name="T73" fmla="*/ 304 h 1566"/>
                <a:gd name="T74" fmla="*/ 249 w 838"/>
                <a:gd name="T75" fmla="*/ 231 h 1566"/>
                <a:gd name="T76" fmla="*/ 274 w 838"/>
                <a:gd name="T77" fmla="*/ 99 h 1566"/>
                <a:gd name="T78" fmla="*/ 276 w 838"/>
                <a:gd name="T79" fmla="*/ 96 h 1566"/>
                <a:gd name="T80" fmla="*/ 531 w 838"/>
                <a:gd name="T81" fmla="*/ 0 h 1566"/>
                <a:gd name="T82" fmla="*/ 624 w 838"/>
                <a:gd name="T83" fmla="*/ 88 h 1566"/>
                <a:gd name="T84" fmla="*/ 774 w 838"/>
                <a:gd name="T85" fmla="*/ 96 h 1566"/>
                <a:gd name="T86" fmla="*/ 799 w 838"/>
                <a:gd name="T87" fmla="*/ 244 h 1566"/>
                <a:gd name="T88" fmla="*/ 813 w 838"/>
                <a:gd name="T89" fmla="*/ 25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1566">
                  <a:moveTo>
                    <a:pt x="813" y="253"/>
                  </a:moveTo>
                  <a:lnTo>
                    <a:pt x="838" y="304"/>
                  </a:lnTo>
                  <a:lnTo>
                    <a:pt x="820" y="366"/>
                  </a:lnTo>
                  <a:lnTo>
                    <a:pt x="816" y="384"/>
                  </a:lnTo>
                  <a:lnTo>
                    <a:pt x="823" y="501"/>
                  </a:lnTo>
                  <a:lnTo>
                    <a:pt x="814" y="525"/>
                  </a:lnTo>
                  <a:lnTo>
                    <a:pt x="760" y="586"/>
                  </a:lnTo>
                  <a:lnTo>
                    <a:pt x="679" y="631"/>
                  </a:lnTo>
                  <a:lnTo>
                    <a:pt x="718" y="765"/>
                  </a:lnTo>
                  <a:lnTo>
                    <a:pt x="723" y="1566"/>
                  </a:lnTo>
                  <a:lnTo>
                    <a:pt x="495" y="1566"/>
                  </a:lnTo>
                  <a:lnTo>
                    <a:pt x="369" y="1566"/>
                  </a:lnTo>
                  <a:lnTo>
                    <a:pt x="316" y="1566"/>
                  </a:lnTo>
                  <a:lnTo>
                    <a:pt x="229" y="1449"/>
                  </a:lnTo>
                  <a:lnTo>
                    <a:pt x="138" y="1381"/>
                  </a:lnTo>
                  <a:lnTo>
                    <a:pt x="136" y="1381"/>
                  </a:lnTo>
                  <a:lnTo>
                    <a:pt x="136" y="1380"/>
                  </a:lnTo>
                  <a:lnTo>
                    <a:pt x="135" y="1380"/>
                  </a:lnTo>
                  <a:lnTo>
                    <a:pt x="135" y="1378"/>
                  </a:lnTo>
                  <a:lnTo>
                    <a:pt x="133" y="1378"/>
                  </a:lnTo>
                  <a:lnTo>
                    <a:pt x="132" y="1378"/>
                  </a:lnTo>
                  <a:lnTo>
                    <a:pt x="130" y="1377"/>
                  </a:lnTo>
                  <a:lnTo>
                    <a:pt x="129" y="1377"/>
                  </a:lnTo>
                  <a:lnTo>
                    <a:pt x="127" y="1377"/>
                  </a:lnTo>
                  <a:lnTo>
                    <a:pt x="127" y="1375"/>
                  </a:lnTo>
                  <a:lnTo>
                    <a:pt x="126" y="1375"/>
                  </a:lnTo>
                  <a:lnTo>
                    <a:pt x="124" y="1375"/>
                  </a:lnTo>
                  <a:lnTo>
                    <a:pt x="124" y="1374"/>
                  </a:lnTo>
                  <a:lnTo>
                    <a:pt x="123" y="1374"/>
                  </a:lnTo>
                  <a:lnTo>
                    <a:pt x="118" y="1374"/>
                  </a:lnTo>
                  <a:lnTo>
                    <a:pt x="0" y="1282"/>
                  </a:lnTo>
                  <a:lnTo>
                    <a:pt x="27" y="1170"/>
                  </a:lnTo>
                  <a:lnTo>
                    <a:pt x="27" y="1168"/>
                  </a:lnTo>
                  <a:lnTo>
                    <a:pt x="27" y="1167"/>
                  </a:lnTo>
                  <a:lnTo>
                    <a:pt x="19" y="1147"/>
                  </a:lnTo>
                  <a:lnTo>
                    <a:pt x="19" y="1146"/>
                  </a:lnTo>
                  <a:lnTo>
                    <a:pt x="18" y="1146"/>
                  </a:lnTo>
                  <a:lnTo>
                    <a:pt x="18" y="1144"/>
                  </a:lnTo>
                  <a:lnTo>
                    <a:pt x="7" y="1036"/>
                  </a:lnTo>
                  <a:lnTo>
                    <a:pt x="6" y="1033"/>
                  </a:lnTo>
                  <a:lnTo>
                    <a:pt x="61" y="900"/>
                  </a:lnTo>
                  <a:lnTo>
                    <a:pt x="61" y="898"/>
                  </a:lnTo>
                  <a:lnTo>
                    <a:pt x="123" y="787"/>
                  </a:lnTo>
                  <a:lnTo>
                    <a:pt x="123" y="786"/>
                  </a:lnTo>
                  <a:lnTo>
                    <a:pt x="133" y="766"/>
                  </a:lnTo>
                  <a:lnTo>
                    <a:pt x="133" y="765"/>
                  </a:lnTo>
                  <a:lnTo>
                    <a:pt x="201" y="631"/>
                  </a:lnTo>
                  <a:lnTo>
                    <a:pt x="229" y="538"/>
                  </a:lnTo>
                  <a:lnTo>
                    <a:pt x="238" y="501"/>
                  </a:lnTo>
                  <a:lnTo>
                    <a:pt x="238" y="499"/>
                  </a:lnTo>
                  <a:lnTo>
                    <a:pt x="238" y="498"/>
                  </a:lnTo>
                  <a:lnTo>
                    <a:pt x="231" y="460"/>
                  </a:lnTo>
                  <a:lnTo>
                    <a:pt x="229" y="456"/>
                  </a:lnTo>
                  <a:lnTo>
                    <a:pt x="223" y="444"/>
                  </a:lnTo>
                  <a:lnTo>
                    <a:pt x="208" y="451"/>
                  </a:lnTo>
                  <a:lnTo>
                    <a:pt x="207" y="451"/>
                  </a:lnTo>
                  <a:lnTo>
                    <a:pt x="201" y="439"/>
                  </a:lnTo>
                  <a:lnTo>
                    <a:pt x="201" y="438"/>
                  </a:lnTo>
                  <a:lnTo>
                    <a:pt x="198" y="433"/>
                  </a:lnTo>
                  <a:lnTo>
                    <a:pt x="196" y="433"/>
                  </a:lnTo>
                  <a:lnTo>
                    <a:pt x="195" y="415"/>
                  </a:lnTo>
                  <a:lnTo>
                    <a:pt x="199" y="403"/>
                  </a:lnTo>
                  <a:lnTo>
                    <a:pt x="195" y="396"/>
                  </a:lnTo>
                  <a:lnTo>
                    <a:pt x="195" y="388"/>
                  </a:lnTo>
                  <a:lnTo>
                    <a:pt x="196" y="378"/>
                  </a:lnTo>
                  <a:lnTo>
                    <a:pt x="195" y="366"/>
                  </a:lnTo>
                  <a:lnTo>
                    <a:pt x="180" y="355"/>
                  </a:lnTo>
                  <a:lnTo>
                    <a:pt x="196" y="348"/>
                  </a:lnTo>
                  <a:lnTo>
                    <a:pt x="198" y="345"/>
                  </a:lnTo>
                  <a:lnTo>
                    <a:pt x="199" y="345"/>
                  </a:lnTo>
                  <a:lnTo>
                    <a:pt x="202" y="343"/>
                  </a:lnTo>
                  <a:lnTo>
                    <a:pt x="208" y="345"/>
                  </a:lnTo>
                  <a:lnTo>
                    <a:pt x="213" y="345"/>
                  </a:lnTo>
                  <a:lnTo>
                    <a:pt x="229" y="304"/>
                  </a:lnTo>
                  <a:lnTo>
                    <a:pt x="229" y="303"/>
                  </a:lnTo>
                  <a:lnTo>
                    <a:pt x="249" y="231"/>
                  </a:lnTo>
                  <a:lnTo>
                    <a:pt x="249" y="229"/>
                  </a:lnTo>
                  <a:lnTo>
                    <a:pt x="274" y="99"/>
                  </a:lnTo>
                  <a:lnTo>
                    <a:pt x="274" y="97"/>
                  </a:lnTo>
                  <a:lnTo>
                    <a:pt x="276" y="96"/>
                  </a:lnTo>
                  <a:lnTo>
                    <a:pt x="277" y="0"/>
                  </a:lnTo>
                  <a:lnTo>
                    <a:pt x="531" y="0"/>
                  </a:lnTo>
                  <a:lnTo>
                    <a:pt x="532" y="88"/>
                  </a:lnTo>
                  <a:lnTo>
                    <a:pt x="624" y="88"/>
                  </a:lnTo>
                  <a:lnTo>
                    <a:pt x="760" y="88"/>
                  </a:lnTo>
                  <a:lnTo>
                    <a:pt x="774" y="96"/>
                  </a:lnTo>
                  <a:lnTo>
                    <a:pt x="810" y="229"/>
                  </a:lnTo>
                  <a:lnTo>
                    <a:pt x="799" y="244"/>
                  </a:lnTo>
                  <a:lnTo>
                    <a:pt x="804" y="250"/>
                  </a:lnTo>
                  <a:lnTo>
                    <a:pt x="813" y="25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95" name="Freeform 268">
              <a:extLst>
                <a:ext uri="{FF2B5EF4-FFF2-40B4-BE49-F238E27FC236}">
                  <a16:creationId xmlns:a16="http://schemas.microsoft.com/office/drawing/2014/main" id="{B8CFFD1E-3DE5-410F-B556-7B946FC7C167}"/>
                </a:ext>
              </a:extLst>
            </p:cNvPr>
            <p:cNvSpPr>
              <a:spLocks/>
            </p:cNvSpPr>
            <p:nvPr/>
          </p:nvSpPr>
          <p:spPr bwMode="auto">
            <a:xfrm>
              <a:off x="1366453" y="1956957"/>
              <a:ext cx="528566" cy="736915"/>
            </a:xfrm>
            <a:custGeom>
              <a:avLst/>
              <a:gdLst>
                <a:gd name="T0" fmla="*/ 1131 w 1135"/>
                <a:gd name="T1" fmla="*/ 0 h 1581"/>
                <a:gd name="T2" fmla="*/ 1135 w 1135"/>
                <a:gd name="T3" fmla="*/ 733 h 1581"/>
                <a:gd name="T4" fmla="*/ 1134 w 1135"/>
                <a:gd name="T5" fmla="*/ 1315 h 1581"/>
                <a:gd name="T6" fmla="*/ 1131 w 1135"/>
                <a:gd name="T7" fmla="*/ 1566 h 1581"/>
                <a:gd name="T8" fmla="*/ 1117 w 1135"/>
                <a:gd name="T9" fmla="*/ 1566 h 1581"/>
                <a:gd name="T10" fmla="*/ 1117 w 1135"/>
                <a:gd name="T11" fmla="*/ 1579 h 1581"/>
                <a:gd name="T12" fmla="*/ 1005 w 1135"/>
                <a:gd name="T13" fmla="*/ 1581 h 1581"/>
                <a:gd name="T14" fmla="*/ 1039 w 1135"/>
                <a:gd name="T15" fmla="*/ 1333 h 1581"/>
                <a:gd name="T16" fmla="*/ 1024 w 1135"/>
                <a:gd name="T17" fmla="*/ 1333 h 1581"/>
                <a:gd name="T18" fmla="*/ 976 w 1135"/>
                <a:gd name="T19" fmla="*/ 1254 h 1581"/>
                <a:gd name="T20" fmla="*/ 954 w 1135"/>
                <a:gd name="T21" fmla="*/ 1176 h 1581"/>
                <a:gd name="T22" fmla="*/ 922 w 1135"/>
                <a:gd name="T23" fmla="*/ 1152 h 1581"/>
                <a:gd name="T24" fmla="*/ 841 w 1135"/>
                <a:gd name="T25" fmla="*/ 1144 h 1581"/>
                <a:gd name="T26" fmla="*/ 642 w 1135"/>
                <a:gd name="T27" fmla="*/ 963 h 1581"/>
                <a:gd name="T28" fmla="*/ 456 w 1135"/>
                <a:gd name="T29" fmla="*/ 945 h 1581"/>
                <a:gd name="T30" fmla="*/ 390 w 1135"/>
                <a:gd name="T31" fmla="*/ 1009 h 1581"/>
                <a:gd name="T32" fmla="*/ 390 w 1135"/>
                <a:gd name="T33" fmla="*/ 1054 h 1581"/>
                <a:gd name="T34" fmla="*/ 343 w 1135"/>
                <a:gd name="T35" fmla="*/ 1063 h 1581"/>
                <a:gd name="T36" fmla="*/ 231 w 1135"/>
                <a:gd name="T37" fmla="*/ 993 h 1581"/>
                <a:gd name="T38" fmla="*/ 229 w 1135"/>
                <a:gd name="T39" fmla="*/ 790 h 1581"/>
                <a:gd name="T40" fmla="*/ 4 w 1135"/>
                <a:gd name="T41" fmla="*/ 792 h 1581"/>
                <a:gd name="T42" fmla="*/ 10 w 1135"/>
                <a:gd name="T43" fmla="*/ 298 h 1581"/>
                <a:gd name="T44" fmla="*/ 0 w 1135"/>
                <a:gd name="T45" fmla="*/ 298 h 1581"/>
                <a:gd name="T46" fmla="*/ 1 w 1135"/>
                <a:gd name="T47" fmla="*/ 0 h 1581"/>
                <a:gd name="T48" fmla="*/ 567 w 1135"/>
                <a:gd name="T49" fmla="*/ 0 h 1581"/>
                <a:gd name="T50" fmla="*/ 706 w 1135"/>
                <a:gd name="T51" fmla="*/ 0 h 1581"/>
                <a:gd name="T52" fmla="*/ 1131 w 1135"/>
                <a:gd name="T53"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581">
                  <a:moveTo>
                    <a:pt x="1131" y="0"/>
                  </a:moveTo>
                  <a:lnTo>
                    <a:pt x="1135" y="733"/>
                  </a:lnTo>
                  <a:lnTo>
                    <a:pt x="1134" y="1315"/>
                  </a:lnTo>
                  <a:lnTo>
                    <a:pt x="1131" y="1566"/>
                  </a:lnTo>
                  <a:lnTo>
                    <a:pt x="1117" y="1566"/>
                  </a:lnTo>
                  <a:lnTo>
                    <a:pt x="1117" y="1579"/>
                  </a:lnTo>
                  <a:lnTo>
                    <a:pt x="1005" y="1581"/>
                  </a:lnTo>
                  <a:lnTo>
                    <a:pt x="1039" y="1333"/>
                  </a:lnTo>
                  <a:lnTo>
                    <a:pt x="1024" y="1333"/>
                  </a:lnTo>
                  <a:lnTo>
                    <a:pt x="976" y="1254"/>
                  </a:lnTo>
                  <a:lnTo>
                    <a:pt x="954" y="1176"/>
                  </a:lnTo>
                  <a:lnTo>
                    <a:pt x="922" y="1152"/>
                  </a:lnTo>
                  <a:lnTo>
                    <a:pt x="841" y="1144"/>
                  </a:lnTo>
                  <a:lnTo>
                    <a:pt x="642" y="963"/>
                  </a:lnTo>
                  <a:lnTo>
                    <a:pt x="456" y="945"/>
                  </a:lnTo>
                  <a:lnTo>
                    <a:pt x="390" y="1009"/>
                  </a:lnTo>
                  <a:lnTo>
                    <a:pt x="390" y="1054"/>
                  </a:lnTo>
                  <a:lnTo>
                    <a:pt x="343" y="1063"/>
                  </a:lnTo>
                  <a:lnTo>
                    <a:pt x="231" y="993"/>
                  </a:lnTo>
                  <a:lnTo>
                    <a:pt x="229" y="790"/>
                  </a:lnTo>
                  <a:lnTo>
                    <a:pt x="4" y="792"/>
                  </a:lnTo>
                  <a:lnTo>
                    <a:pt x="10" y="298"/>
                  </a:lnTo>
                  <a:lnTo>
                    <a:pt x="0" y="298"/>
                  </a:lnTo>
                  <a:lnTo>
                    <a:pt x="1" y="0"/>
                  </a:lnTo>
                  <a:lnTo>
                    <a:pt x="567" y="0"/>
                  </a:lnTo>
                  <a:lnTo>
                    <a:pt x="706" y="0"/>
                  </a:lnTo>
                  <a:lnTo>
                    <a:pt x="1131" y="0"/>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6" name="Freeform 269">
              <a:extLst>
                <a:ext uri="{FF2B5EF4-FFF2-40B4-BE49-F238E27FC236}">
                  <a16:creationId xmlns:a16="http://schemas.microsoft.com/office/drawing/2014/main" id="{96E194F5-1F63-4C69-9D69-6765C224B92E}"/>
                </a:ext>
              </a:extLst>
            </p:cNvPr>
            <p:cNvSpPr>
              <a:spLocks/>
            </p:cNvSpPr>
            <p:nvPr/>
          </p:nvSpPr>
          <p:spPr bwMode="auto">
            <a:xfrm>
              <a:off x="1317511" y="1550044"/>
              <a:ext cx="576109" cy="406912"/>
            </a:xfrm>
            <a:custGeom>
              <a:avLst/>
              <a:gdLst>
                <a:gd name="T0" fmla="*/ 1236 w 1237"/>
                <a:gd name="T1" fmla="*/ 872 h 873"/>
                <a:gd name="T2" fmla="*/ 1236 w 1237"/>
                <a:gd name="T3" fmla="*/ 696 h 873"/>
                <a:gd name="T4" fmla="*/ 1237 w 1237"/>
                <a:gd name="T5" fmla="*/ 245 h 873"/>
                <a:gd name="T6" fmla="*/ 1237 w 1237"/>
                <a:gd name="T7" fmla="*/ 5 h 873"/>
                <a:gd name="T8" fmla="*/ 1062 w 1237"/>
                <a:gd name="T9" fmla="*/ 5 h 873"/>
                <a:gd name="T10" fmla="*/ 1023 w 1237"/>
                <a:gd name="T11" fmla="*/ 6 h 873"/>
                <a:gd name="T12" fmla="*/ 490 w 1237"/>
                <a:gd name="T13" fmla="*/ 5 h 873"/>
                <a:gd name="T14" fmla="*/ 327 w 1237"/>
                <a:gd name="T15" fmla="*/ 3 h 873"/>
                <a:gd name="T16" fmla="*/ 133 w 1237"/>
                <a:gd name="T17" fmla="*/ 0 h 873"/>
                <a:gd name="T18" fmla="*/ 7 w 1237"/>
                <a:gd name="T19" fmla="*/ 2 h 873"/>
                <a:gd name="T20" fmla="*/ 0 w 1237"/>
                <a:gd name="T21" fmla="*/ 239 h 873"/>
                <a:gd name="T22" fmla="*/ 6 w 1237"/>
                <a:gd name="T23" fmla="*/ 239 h 873"/>
                <a:gd name="T24" fmla="*/ 9 w 1237"/>
                <a:gd name="T25" fmla="*/ 873 h 873"/>
                <a:gd name="T26" fmla="*/ 57 w 1237"/>
                <a:gd name="T27" fmla="*/ 872 h 873"/>
                <a:gd name="T28" fmla="*/ 106 w 1237"/>
                <a:gd name="T29" fmla="*/ 872 h 873"/>
                <a:gd name="T30" fmla="*/ 672 w 1237"/>
                <a:gd name="T31" fmla="*/ 872 h 873"/>
                <a:gd name="T32" fmla="*/ 811 w 1237"/>
                <a:gd name="T33" fmla="*/ 872 h 873"/>
                <a:gd name="T34" fmla="*/ 1236 w 1237"/>
                <a:gd name="T35"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7" h="873">
                  <a:moveTo>
                    <a:pt x="1236" y="872"/>
                  </a:moveTo>
                  <a:lnTo>
                    <a:pt x="1236" y="696"/>
                  </a:lnTo>
                  <a:lnTo>
                    <a:pt x="1237" y="245"/>
                  </a:lnTo>
                  <a:lnTo>
                    <a:pt x="1237" y="5"/>
                  </a:lnTo>
                  <a:lnTo>
                    <a:pt x="1062" y="5"/>
                  </a:lnTo>
                  <a:lnTo>
                    <a:pt x="1023" y="6"/>
                  </a:lnTo>
                  <a:lnTo>
                    <a:pt x="490" y="5"/>
                  </a:lnTo>
                  <a:lnTo>
                    <a:pt x="327" y="3"/>
                  </a:lnTo>
                  <a:lnTo>
                    <a:pt x="133" y="0"/>
                  </a:lnTo>
                  <a:lnTo>
                    <a:pt x="7" y="2"/>
                  </a:lnTo>
                  <a:lnTo>
                    <a:pt x="0" y="239"/>
                  </a:lnTo>
                  <a:lnTo>
                    <a:pt x="6" y="239"/>
                  </a:lnTo>
                  <a:lnTo>
                    <a:pt x="9" y="873"/>
                  </a:lnTo>
                  <a:lnTo>
                    <a:pt x="57" y="872"/>
                  </a:lnTo>
                  <a:lnTo>
                    <a:pt x="106" y="872"/>
                  </a:lnTo>
                  <a:lnTo>
                    <a:pt x="672" y="872"/>
                  </a:lnTo>
                  <a:lnTo>
                    <a:pt x="811" y="872"/>
                  </a:lnTo>
                  <a:lnTo>
                    <a:pt x="1236" y="87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7" name="Freeform 270">
              <a:extLst>
                <a:ext uri="{FF2B5EF4-FFF2-40B4-BE49-F238E27FC236}">
                  <a16:creationId xmlns:a16="http://schemas.microsoft.com/office/drawing/2014/main" id="{05D5D382-EFC0-4E3A-8BF5-693A0DACBC04}"/>
                </a:ext>
              </a:extLst>
            </p:cNvPr>
            <p:cNvSpPr>
              <a:spLocks/>
            </p:cNvSpPr>
            <p:nvPr/>
          </p:nvSpPr>
          <p:spPr bwMode="auto">
            <a:xfrm>
              <a:off x="1300731" y="2323317"/>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8" name="Freeform 271">
              <a:extLst>
                <a:ext uri="{FF2B5EF4-FFF2-40B4-BE49-F238E27FC236}">
                  <a16:creationId xmlns:a16="http://schemas.microsoft.com/office/drawing/2014/main" id="{A3CB30E3-5C40-43E7-B72D-1D0C829C1064}"/>
                </a:ext>
              </a:extLst>
            </p:cNvPr>
            <p:cNvSpPr>
              <a:spLocks/>
            </p:cNvSpPr>
            <p:nvPr/>
          </p:nvSpPr>
          <p:spPr bwMode="auto">
            <a:xfrm>
              <a:off x="681275" y="1956957"/>
              <a:ext cx="689372" cy="447463"/>
            </a:xfrm>
            <a:custGeom>
              <a:avLst/>
              <a:gdLst>
                <a:gd name="T0" fmla="*/ 1480 w 1480"/>
                <a:gd name="T1" fmla="*/ 298 h 960"/>
                <a:gd name="T2" fmla="*/ 1474 w 1480"/>
                <a:gd name="T3" fmla="*/ 792 h 960"/>
                <a:gd name="T4" fmla="*/ 1458 w 1480"/>
                <a:gd name="T5" fmla="*/ 787 h 960"/>
                <a:gd name="T6" fmla="*/ 1441 w 1480"/>
                <a:gd name="T7" fmla="*/ 792 h 960"/>
                <a:gd name="T8" fmla="*/ 1330 w 1480"/>
                <a:gd name="T9" fmla="*/ 790 h 960"/>
                <a:gd name="T10" fmla="*/ 903 w 1480"/>
                <a:gd name="T11" fmla="*/ 814 h 960"/>
                <a:gd name="T12" fmla="*/ 648 w 1480"/>
                <a:gd name="T13" fmla="*/ 867 h 960"/>
                <a:gd name="T14" fmla="*/ 478 w 1480"/>
                <a:gd name="T15" fmla="*/ 858 h 960"/>
                <a:gd name="T16" fmla="*/ 265 w 1480"/>
                <a:gd name="T17" fmla="*/ 877 h 960"/>
                <a:gd name="T18" fmla="*/ 0 w 1480"/>
                <a:gd name="T19" fmla="*/ 960 h 960"/>
                <a:gd name="T20" fmla="*/ 54 w 1480"/>
                <a:gd name="T21" fmla="*/ 847 h 960"/>
                <a:gd name="T22" fmla="*/ 159 w 1480"/>
                <a:gd name="T23" fmla="*/ 754 h 960"/>
                <a:gd name="T24" fmla="*/ 184 w 1480"/>
                <a:gd name="T25" fmla="*/ 742 h 960"/>
                <a:gd name="T26" fmla="*/ 181 w 1480"/>
                <a:gd name="T27" fmla="*/ 733 h 960"/>
                <a:gd name="T28" fmla="*/ 253 w 1480"/>
                <a:gd name="T29" fmla="*/ 673 h 960"/>
                <a:gd name="T30" fmla="*/ 265 w 1480"/>
                <a:gd name="T31" fmla="*/ 673 h 960"/>
                <a:gd name="T32" fmla="*/ 300 w 1480"/>
                <a:gd name="T33" fmla="*/ 598 h 960"/>
                <a:gd name="T34" fmla="*/ 265 w 1480"/>
                <a:gd name="T35" fmla="*/ 529 h 960"/>
                <a:gd name="T36" fmla="*/ 304 w 1480"/>
                <a:gd name="T37" fmla="*/ 465 h 960"/>
                <a:gd name="T38" fmla="*/ 432 w 1480"/>
                <a:gd name="T39" fmla="*/ 199 h 960"/>
                <a:gd name="T40" fmla="*/ 468 w 1480"/>
                <a:gd name="T41" fmla="*/ 103 h 960"/>
                <a:gd name="T42" fmla="*/ 478 w 1480"/>
                <a:gd name="T43" fmla="*/ 105 h 960"/>
                <a:gd name="T44" fmla="*/ 520 w 1480"/>
                <a:gd name="T45" fmla="*/ 22 h 960"/>
                <a:gd name="T46" fmla="*/ 508 w 1480"/>
                <a:gd name="T47" fmla="*/ 18 h 960"/>
                <a:gd name="T48" fmla="*/ 498 w 1480"/>
                <a:gd name="T49" fmla="*/ 7 h 960"/>
                <a:gd name="T50" fmla="*/ 486 w 1480"/>
                <a:gd name="T51" fmla="*/ 9 h 960"/>
                <a:gd name="T52" fmla="*/ 480 w 1480"/>
                <a:gd name="T53" fmla="*/ 4 h 960"/>
                <a:gd name="T54" fmla="*/ 480 w 1480"/>
                <a:gd name="T55" fmla="*/ 0 h 960"/>
                <a:gd name="T56" fmla="*/ 813 w 1480"/>
                <a:gd name="T57" fmla="*/ 0 h 960"/>
                <a:gd name="T58" fmla="*/ 903 w 1480"/>
                <a:gd name="T59" fmla="*/ 1 h 960"/>
                <a:gd name="T60" fmla="*/ 1374 w 1480"/>
                <a:gd name="T61" fmla="*/ 1 h 960"/>
                <a:gd name="T62" fmla="*/ 1422 w 1480"/>
                <a:gd name="T63" fmla="*/ 0 h 960"/>
                <a:gd name="T64" fmla="*/ 1471 w 1480"/>
                <a:gd name="T65" fmla="*/ 0 h 960"/>
                <a:gd name="T66" fmla="*/ 1470 w 1480"/>
                <a:gd name="T67" fmla="*/ 298 h 960"/>
                <a:gd name="T68" fmla="*/ 1480 w 1480"/>
                <a:gd name="T69" fmla="*/ 2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0" h="960">
                  <a:moveTo>
                    <a:pt x="1480" y="298"/>
                  </a:moveTo>
                  <a:lnTo>
                    <a:pt x="1474" y="792"/>
                  </a:lnTo>
                  <a:lnTo>
                    <a:pt x="1458" y="787"/>
                  </a:lnTo>
                  <a:lnTo>
                    <a:pt x="1441" y="792"/>
                  </a:lnTo>
                  <a:lnTo>
                    <a:pt x="1330" y="790"/>
                  </a:lnTo>
                  <a:lnTo>
                    <a:pt x="903" y="814"/>
                  </a:lnTo>
                  <a:lnTo>
                    <a:pt x="648" y="867"/>
                  </a:lnTo>
                  <a:lnTo>
                    <a:pt x="478" y="858"/>
                  </a:lnTo>
                  <a:lnTo>
                    <a:pt x="265" y="877"/>
                  </a:lnTo>
                  <a:lnTo>
                    <a:pt x="0" y="960"/>
                  </a:lnTo>
                  <a:lnTo>
                    <a:pt x="54" y="847"/>
                  </a:lnTo>
                  <a:lnTo>
                    <a:pt x="159" y="754"/>
                  </a:lnTo>
                  <a:lnTo>
                    <a:pt x="184" y="742"/>
                  </a:lnTo>
                  <a:lnTo>
                    <a:pt x="181" y="733"/>
                  </a:lnTo>
                  <a:lnTo>
                    <a:pt x="253" y="673"/>
                  </a:lnTo>
                  <a:lnTo>
                    <a:pt x="265" y="673"/>
                  </a:lnTo>
                  <a:lnTo>
                    <a:pt x="300" y="598"/>
                  </a:lnTo>
                  <a:lnTo>
                    <a:pt x="265" y="529"/>
                  </a:lnTo>
                  <a:lnTo>
                    <a:pt x="304" y="465"/>
                  </a:lnTo>
                  <a:lnTo>
                    <a:pt x="432" y="199"/>
                  </a:lnTo>
                  <a:lnTo>
                    <a:pt x="468" y="103"/>
                  </a:lnTo>
                  <a:lnTo>
                    <a:pt x="478" y="105"/>
                  </a:lnTo>
                  <a:lnTo>
                    <a:pt x="520" y="22"/>
                  </a:lnTo>
                  <a:lnTo>
                    <a:pt x="508" y="18"/>
                  </a:lnTo>
                  <a:lnTo>
                    <a:pt x="498" y="7"/>
                  </a:lnTo>
                  <a:lnTo>
                    <a:pt x="486" y="9"/>
                  </a:lnTo>
                  <a:lnTo>
                    <a:pt x="480" y="4"/>
                  </a:lnTo>
                  <a:lnTo>
                    <a:pt x="480" y="0"/>
                  </a:lnTo>
                  <a:lnTo>
                    <a:pt x="813" y="0"/>
                  </a:lnTo>
                  <a:lnTo>
                    <a:pt x="903" y="1"/>
                  </a:lnTo>
                  <a:lnTo>
                    <a:pt x="1374" y="1"/>
                  </a:lnTo>
                  <a:lnTo>
                    <a:pt x="1422" y="0"/>
                  </a:lnTo>
                  <a:lnTo>
                    <a:pt x="1471" y="0"/>
                  </a:lnTo>
                  <a:lnTo>
                    <a:pt x="1470" y="298"/>
                  </a:lnTo>
                  <a:lnTo>
                    <a:pt x="1480" y="29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99" name="Freeform 272">
              <a:extLst>
                <a:ext uri="{FF2B5EF4-FFF2-40B4-BE49-F238E27FC236}">
                  <a16:creationId xmlns:a16="http://schemas.microsoft.com/office/drawing/2014/main" id="{AC72AFF7-C202-4C1F-B167-CE743E4F1827}"/>
                </a:ext>
              </a:extLst>
            </p:cNvPr>
            <p:cNvSpPr>
              <a:spLocks/>
            </p:cNvSpPr>
            <p:nvPr/>
          </p:nvSpPr>
          <p:spPr bwMode="auto">
            <a:xfrm>
              <a:off x="436568" y="1544451"/>
              <a:ext cx="885138" cy="504795"/>
            </a:xfrm>
            <a:custGeom>
              <a:avLst/>
              <a:gdLst>
                <a:gd name="T0" fmla="*/ 1895 w 1898"/>
                <a:gd name="T1" fmla="*/ 251 h 1082"/>
                <a:gd name="T2" fmla="*/ 1898 w 1898"/>
                <a:gd name="T3" fmla="*/ 885 h 1082"/>
                <a:gd name="T4" fmla="*/ 1427 w 1898"/>
                <a:gd name="T5" fmla="*/ 885 h 1082"/>
                <a:gd name="T6" fmla="*/ 1337 w 1898"/>
                <a:gd name="T7" fmla="*/ 884 h 1082"/>
                <a:gd name="T8" fmla="*/ 1004 w 1898"/>
                <a:gd name="T9" fmla="*/ 884 h 1082"/>
                <a:gd name="T10" fmla="*/ 1007 w 1898"/>
                <a:gd name="T11" fmla="*/ 875 h 1082"/>
                <a:gd name="T12" fmla="*/ 1005 w 1898"/>
                <a:gd name="T13" fmla="*/ 872 h 1082"/>
                <a:gd name="T14" fmla="*/ 989 w 1898"/>
                <a:gd name="T15" fmla="*/ 861 h 1082"/>
                <a:gd name="T16" fmla="*/ 983 w 1898"/>
                <a:gd name="T17" fmla="*/ 852 h 1082"/>
                <a:gd name="T18" fmla="*/ 992 w 1898"/>
                <a:gd name="T19" fmla="*/ 840 h 1082"/>
                <a:gd name="T20" fmla="*/ 987 w 1898"/>
                <a:gd name="T21" fmla="*/ 825 h 1082"/>
                <a:gd name="T22" fmla="*/ 995 w 1898"/>
                <a:gd name="T23" fmla="*/ 818 h 1082"/>
                <a:gd name="T24" fmla="*/ 995 w 1898"/>
                <a:gd name="T25" fmla="*/ 813 h 1082"/>
                <a:gd name="T26" fmla="*/ 1002 w 1898"/>
                <a:gd name="T27" fmla="*/ 770 h 1082"/>
                <a:gd name="T28" fmla="*/ 1001 w 1898"/>
                <a:gd name="T29" fmla="*/ 750 h 1082"/>
                <a:gd name="T30" fmla="*/ 1004 w 1898"/>
                <a:gd name="T31" fmla="*/ 726 h 1082"/>
                <a:gd name="T32" fmla="*/ 999 w 1898"/>
                <a:gd name="T33" fmla="*/ 714 h 1082"/>
                <a:gd name="T34" fmla="*/ 777 w 1898"/>
                <a:gd name="T35" fmla="*/ 830 h 1082"/>
                <a:gd name="T36" fmla="*/ 651 w 1898"/>
                <a:gd name="T37" fmla="*/ 1082 h 1082"/>
                <a:gd name="T38" fmla="*/ 621 w 1898"/>
                <a:gd name="T39" fmla="*/ 1082 h 1082"/>
                <a:gd name="T40" fmla="*/ 471 w 1898"/>
                <a:gd name="T41" fmla="*/ 998 h 1082"/>
                <a:gd name="T42" fmla="*/ 365 w 1898"/>
                <a:gd name="T43" fmla="*/ 987 h 1082"/>
                <a:gd name="T44" fmla="*/ 338 w 1898"/>
                <a:gd name="T45" fmla="*/ 947 h 1082"/>
                <a:gd name="T46" fmla="*/ 260 w 1898"/>
                <a:gd name="T47" fmla="*/ 920 h 1082"/>
                <a:gd name="T48" fmla="*/ 231 w 1898"/>
                <a:gd name="T49" fmla="*/ 888 h 1082"/>
                <a:gd name="T50" fmla="*/ 206 w 1898"/>
                <a:gd name="T51" fmla="*/ 837 h 1082"/>
                <a:gd name="T52" fmla="*/ 197 w 1898"/>
                <a:gd name="T53" fmla="*/ 834 h 1082"/>
                <a:gd name="T54" fmla="*/ 192 w 1898"/>
                <a:gd name="T55" fmla="*/ 828 h 1082"/>
                <a:gd name="T56" fmla="*/ 203 w 1898"/>
                <a:gd name="T57" fmla="*/ 813 h 1082"/>
                <a:gd name="T58" fmla="*/ 167 w 1898"/>
                <a:gd name="T59" fmla="*/ 680 h 1082"/>
                <a:gd name="T60" fmla="*/ 153 w 1898"/>
                <a:gd name="T61" fmla="*/ 672 h 1082"/>
                <a:gd name="T62" fmla="*/ 17 w 1898"/>
                <a:gd name="T63" fmla="*/ 672 h 1082"/>
                <a:gd name="T64" fmla="*/ 47 w 1898"/>
                <a:gd name="T65" fmla="*/ 620 h 1082"/>
                <a:gd name="T66" fmla="*/ 0 w 1898"/>
                <a:gd name="T67" fmla="*/ 278 h 1082"/>
                <a:gd name="T68" fmla="*/ 125 w 1898"/>
                <a:gd name="T69" fmla="*/ 47 h 1082"/>
                <a:gd name="T70" fmla="*/ 137 w 1898"/>
                <a:gd name="T71" fmla="*/ 15 h 1082"/>
                <a:gd name="T72" fmla="*/ 138 w 1898"/>
                <a:gd name="T73" fmla="*/ 11 h 1082"/>
                <a:gd name="T74" fmla="*/ 209 w 1898"/>
                <a:gd name="T75" fmla="*/ 9 h 1082"/>
                <a:gd name="T76" fmla="*/ 284 w 1898"/>
                <a:gd name="T77" fmla="*/ 12 h 1082"/>
                <a:gd name="T78" fmla="*/ 383 w 1898"/>
                <a:gd name="T79" fmla="*/ 6 h 1082"/>
                <a:gd name="T80" fmla="*/ 455 w 1898"/>
                <a:gd name="T81" fmla="*/ 0 h 1082"/>
                <a:gd name="T82" fmla="*/ 540 w 1898"/>
                <a:gd name="T83" fmla="*/ 8 h 1082"/>
                <a:gd name="T84" fmla="*/ 1182 w 1898"/>
                <a:gd name="T85" fmla="*/ 2 h 1082"/>
                <a:gd name="T86" fmla="*/ 1281 w 1898"/>
                <a:gd name="T87" fmla="*/ 3 h 1082"/>
                <a:gd name="T88" fmla="*/ 1427 w 1898"/>
                <a:gd name="T89" fmla="*/ 6 h 1082"/>
                <a:gd name="T90" fmla="*/ 1896 w 1898"/>
                <a:gd name="T91" fmla="*/ 14 h 1082"/>
                <a:gd name="T92" fmla="*/ 1889 w 1898"/>
                <a:gd name="T93" fmla="*/ 251 h 1082"/>
                <a:gd name="T94" fmla="*/ 1895 w 1898"/>
                <a:gd name="T95" fmla="*/ 25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8" h="1082">
                  <a:moveTo>
                    <a:pt x="1895" y="251"/>
                  </a:moveTo>
                  <a:lnTo>
                    <a:pt x="1898" y="885"/>
                  </a:lnTo>
                  <a:lnTo>
                    <a:pt x="1427" y="885"/>
                  </a:lnTo>
                  <a:lnTo>
                    <a:pt x="1337" y="884"/>
                  </a:lnTo>
                  <a:lnTo>
                    <a:pt x="1004" y="884"/>
                  </a:lnTo>
                  <a:lnTo>
                    <a:pt x="1007" y="875"/>
                  </a:lnTo>
                  <a:lnTo>
                    <a:pt x="1005" y="872"/>
                  </a:lnTo>
                  <a:lnTo>
                    <a:pt x="989" y="861"/>
                  </a:lnTo>
                  <a:lnTo>
                    <a:pt x="983" y="852"/>
                  </a:lnTo>
                  <a:lnTo>
                    <a:pt x="992" y="840"/>
                  </a:lnTo>
                  <a:lnTo>
                    <a:pt x="987" y="825"/>
                  </a:lnTo>
                  <a:lnTo>
                    <a:pt x="995" y="818"/>
                  </a:lnTo>
                  <a:lnTo>
                    <a:pt x="995" y="813"/>
                  </a:lnTo>
                  <a:lnTo>
                    <a:pt x="1002" y="770"/>
                  </a:lnTo>
                  <a:lnTo>
                    <a:pt x="1001" y="750"/>
                  </a:lnTo>
                  <a:lnTo>
                    <a:pt x="1004" y="726"/>
                  </a:lnTo>
                  <a:lnTo>
                    <a:pt x="999" y="714"/>
                  </a:lnTo>
                  <a:lnTo>
                    <a:pt x="777" y="830"/>
                  </a:lnTo>
                  <a:lnTo>
                    <a:pt x="651" y="1082"/>
                  </a:lnTo>
                  <a:lnTo>
                    <a:pt x="621" y="1082"/>
                  </a:lnTo>
                  <a:lnTo>
                    <a:pt x="471" y="998"/>
                  </a:lnTo>
                  <a:lnTo>
                    <a:pt x="365" y="987"/>
                  </a:lnTo>
                  <a:lnTo>
                    <a:pt x="338" y="947"/>
                  </a:lnTo>
                  <a:lnTo>
                    <a:pt x="260" y="920"/>
                  </a:lnTo>
                  <a:lnTo>
                    <a:pt x="231" y="888"/>
                  </a:lnTo>
                  <a:lnTo>
                    <a:pt x="206" y="837"/>
                  </a:lnTo>
                  <a:lnTo>
                    <a:pt x="197" y="834"/>
                  </a:lnTo>
                  <a:lnTo>
                    <a:pt x="192" y="828"/>
                  </a:lnTo>
                  <a:lnTo>
                    <a:pt x="203" y="813"/>
                  </a:lnTo>
                  <a:lnTo>
                    <a:pt x="167" y="680"/>
                  </a:lnTo>
                  <a:lnTo>
                    <a:pt x="153" y="672"/>
                  </a:lnTo>
                  <a:lnTo>
                    <a:pt x="17" y="672"/>
                  </a:lnTo>
                  <a:lnTo>
                    <a:pt x="47" y="620"/>
                  </a:lnTo>
                  <a:lnTo>
                    <a:pt x="0" y="278"/>
                  </a:lnTo>
                  <a:lnTo>
                    <a:pt x="125" y="47"/>
                  </a:lnTo>
                  <a:lnTo>
                    <a:pt x="137" y="15"/>
                  </a:lnTo>
                  <a:lnTo>
                    <a:pt x="138" y="11"/>
                  </a:lnTo>
                  <a:lnTo>
                    <a:pt x="209" y="9"/>
                  </a:lnTo>
                  <a:lnTo>
                    <a:pt x="284" y="12"/>
                  </a:lnTo>
                  <a:lnTo>
                    <a:pt x="383" y="6"/>
                  </a:lnTo>
                  <a:lnTo>
                    <a:pt x="455" y="0"/>
                  </a:lnTo>
                  <a:lnTo>
                    <a:pt x="540" y="8"/>
                  </a:lnTo>
                  <a:lnTo>
                    <a:pt x="1182" y="2"/>
                  </a:lnTo>
                  <a:lnTo>
                    <a:pt x="1281" y="3"/>
                  </a:lnTo>
                  <a:lnTo>
                    <a:pt x="1427" y="6"/>
                  </a:lnTo>
                  <a:lnTo>
                    <a:pt x="1896" y="14"/>
                  </a:lnTo>
                  <a:lnTo>
                    <a:pt x="1889" y="251"/>
                  </a:lnTo>
                  <a:lnTo>
                    <a:pt x="1895" y="25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0" name="Freeform 275">
              <a:extLst>
                <a:ext uri="{FF2B5EF4-FFF2-40B4-BE49-F238E27FC236}">
                  <a16:creationId xmlns:a16="http://schemas.microsoft.com/office/drawing/2014/main" id="{719519D0-467A-4552-8DB4-33567E26F9E7}"/>
                </a:ext>
              </a:extLst>
            </p:cNvPr>
            <p:cNvSpPr>
              <a:spLocks/>
            </p:cNvSpPr>
            <p:nvPr/>
          </p:nvSpPr>
          <p:spPr bwMode="auto">
            <a:xfrm>
              <a:off x="953947" y="3604180"/>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1" name="Freeform 276">
              <a:extLst>
                <a:ext uri="{FF2B5EF4-FFF2-40B4-BE49-F238E27FC236}">
                  <a16:creationId xmlns:a16="http://schemas.microsoft.com/office/drawing/2014/main" id="{6A0CD1EE-AC95-4D74-B8B0-A2CC0D492B6F}"/>
                </a:ext>
              </a:extLst>
            </p:cNvPr>
            <p:cNvSpPr>
              <a:spLocks/>
            </p:cNvSpPr>
            <p:nvPr/>
          </p:nvSpPr>
          <p:spPr bwMode="auto">
            <a:xfrm>
              <a:off x="1486708" y="3193073"/>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2" name="Freeform 277">
              <a:extLst>
                <a:ext uri="{FF2B5EF4-FFF2-40B4-BE49-F238E27FC236}">
                  <a16:creationId xmlns:a16="http://schemas.microsoft.com/office/drawing/2014/main" id="{1268FB36-B92F-41BD-93DC-B97B8D753B1D}"/>
                </a:ext>
              </a:extLst>
            </p:cNvPr>
            <p:cNvSpPr>
              <a:spLocks/>
            </p:cNvSpPr>
            <p:nvPr/>
          </p:nvSpPr>
          <p:spPr bwMode="auto">
            <a:xfrm>
              <a:off x="1499293" y="3290956"/>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3" name="Freeform 278">
              <a:extLst>
                <a:ext uri="{FF2B5EF4-FFF2-40B4-BE49-F238E27FC236}">
                  <a16:creationId xmlns:a16="http://schemas.microsoft.com/office/drawing/2014/main" id="{0D2E8917-67B1-4371-9FF4-A1E045BC67DF}"/>
                </a:ext>
              </a:extLst>
            </p:cNvPr>
            <p:cNvSpPr>
              <a:spLocks/>
            </p:cNvSpPr>
            <p:nvPr/>
          </p:nvSpPr>
          <p:spPr bwMode="auto">
            <a:xfrm>
              <a:off x="903608" y="3690876"/>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4" name="Freeform 279">
              <a:extLst>
                <a:ext uri="{FF2B5EF4-FFF2-40B4-BE49-F238E27FC236}">
                  <a16:creationId xmlns:a16="http://schemas.microsoft.com/office/drawing/2014/main" id="{BB0123BB-935A-4B13-A074-13CBAE78FF3A}"/>
                </a:ext>
              </a:extLst>
            </p:cNvPr>
            <p:cNvSpPr>
              <a:spLocks/>
            </p:cNvSpPr>
            <p:nvPr/>
          </p:nvSpPr>
          <p:spPr bwMode="auto">
            <a:xfrm>
              <a:off x="1023863" y="3802742"/>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5" name="Freeform 280">
              <a:extLst>
                <a:ext uri="{FF2B5EF4-FFF2-40B4-BE49-F238E27FC236}">
                  <a16:creationId xmlns:a16="http://schemas.microsoft.com/office/drawing/2014/main" id="{CDC6253C-5ADE-4827-BA50-08C7C4C9F2B9}"/>
                </a:ext>
              </a:extLst>
            </p:cNvPr>
            <p:cNvSpPr>
              <a:spLocks/>
            </p:cNvSpPr>
            <p:nvPr/>
          </p:nvSpPr>
          <p:spPr bwMode="auto">
            <a:xfrm>
              <a:off x="976320" y="3902022"/>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6" name="Freeform 281">
              <a:extLst>
                <a:ext uri="{FF2B5EF4-FFF2-40B4-BE49-F238E27FC236}">
                  <a16:creationId xmlns:a16="http://schemas.microsoft.com/office/drawing/2014/main" id="{2751DD98-FBEE-4F1D-B9B5-4504EF82662F}"/>
                </a:ext>
              </a:extLst>
            </p:cNvPr>
            <p:cNvSpPr>
              <a:spLocks/>
            </p:cNvSpPr>
            <p:nvPr/>
          </p:nvSpPr>
          <p:spPr bwMode="auto">
            <a:xfrm>
              <a:off x="941363" y="3278371"/>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7" name="Freeform 282">
              <a:extLst>
                <a:ext uri="{FF2B5EF4-FFF2-40B4-BE49-F238E27FC236}">
                  <a16:creationId xmlns:a16="http://schemas.microsoft.com/office/drawing/2014/main" id="{7745F411-19B5-4379-B1EF-84233D9DBE6B}"/>
                </a:ext>
              </a:extLst>
            </p:cNvPr>
            <p:cNvSpPr>
              <a:spLocks/>
            </p:cNvSpPr>
            <p:nvPr/>
          </p:nvSpPr>
          <p:spPr bwMode="auto">
            <a:xfrm>
              <a:off x="1138526" y="2893832"/>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8" name="Freeform 283">
              <a:extLst>
                <a:ext uri="{FF2B5EF4-FFF2-40B4-BE49-F238E27FC236}">
                  <a16:creationId xmlns:a16="http://schemas.microsoft.com/office/drawing/2014/main" id="{6B06C822-B418-4E85-89D2-3DD6C61ADF6A}"/>
                </a:ext>
              </a:extLst>
            </p:cNvPr>
            <p:cNvSpPr>
              <a:spLocks/>
            </p:cNvSpPr>
            <p:nvPr/>
          </p:nvSpPr>
          <p:spPr bwMode="auto">
            <a:xfrm>
              <a:off x="1387427" y="2788958"/>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9" name="Freeform 284">
              <a:extLst>
                <a:ext uri="{FF2B5EF4-FFF2-40B4-BE49-F238E27FC236}">
                  <a16:creationId xmlns:a16="http://schemas.microsoft.com/office/drawing/2014/main" id="{9206039A-A844-4574-8A39-51B574F6490B}"/>
                </a:ext>
              </a:extLst>
            </p:cNvPr>
            <p:cNvSpPr>
              <a:spLocks/>
            </p:cNvSpPr>
            <p:nvPr/>
          </p:nvSpPr>
          <p:spPr bwMode="auto">
            <a:xfrm>
              <a:off x="1083992" y="2471539"/>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0" name="Freeform 285">
              <a:extLst>
                <a:ext uri="{FF2B5EF4-FFF2-40B4-BE49-F238E27FC236}">
                  <a16:creationId xmlns:a16="http://schemas.microsoft.com/office/drawing/2014/main" id="{D3507924-82A4-47FC-B228-3DA8F97F3ADC}"/>
                </a:ext>
              </a:extLst>
            </p:cNvPr>
            <p:cNvSpPr>
              <a:spLocks/>
            </p:cNvSpPr>
            <p:nvPr/>
          </p:nvSpPr>
          <p:spPr bwMode="auto">
            <a:xfrm>
              <a:off x="1440563" y="3012689"/>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1" name="Freeform 286">
              <a:extLst>
                <a:ext uri="{FF2B5EF4-FFF2-40B4-BE49-F238E27FC236}">
                  <a16:creationId xmlns:a16="http://schemas.microsoft.com/office/drawing/2014/main" id="{244E618E-6F53-47E9-900E-7FFAEF10A27B}"/>
                </a:ext>
              </a:extLst>
            </p:cNvPr>
            <p:cNvSpPr>
              <a:spLocks/>
            </p:cNvSpPr>
            <p:nvPr/>
          </p:nvSpPr>
          <p:spPr bwMode="auto">
            <a:xfrm>
              <a:off x="1306324" y="2889637"/>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2" name="Freeform 287">
              <a:extLst>
                <a:ext uri="{FF2B5EF4-FFF2-40B4-BE49-F238E27FC236}">
                  <a16:creationId xmlns:a16="http://schemas.microsoft.com/office/drawing/2014/main" id="{8D1565EC-C46B-4D34-AEED-B8DF1C9E134B}"/>
                </a:ext>
              </a:extLst>
            </p:cNvPr>
            <p:cNvSpPr>
              <a:spLocks/>
            </p:cNvSpPr>
            <p:nvPr/>
          </p:nvSpPr>
          <p:spPr bwMode="auto">
            <a:xfrm>
              <a:off x="1485309" y="2661711"/>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3" name="Freeform 288">
              <a:extLst>
                <a:ext uri="{FF2B5EF4-FFF2-40B4-BE49-F238E27FC236}">
                  <a16:creationId xmlns:a16="http://schemas.microsoft.com/office/drawing/2014/main" id="{6B4E44E0-29CC-4C2E-9793-4441F1C613BF}"/>
                </a:ext>
              </a:extLst>
            </p:cNvPr>
            <p:cNvSpPr>
              <a:spLocks/>
            </p:cNvSpPr>
            <p:nvPr/>
          </p:nvSpPr>
          <p:spPr bwMode="auto">
            <a:xfrm>
              <a:off x="1250391" y="2727432"/>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4" name="Freeform 289">
              <a:extLst>
                <a:ext uri="{FF2B5EF4-FFF2-40B4-BE49-F238E27FC236}">
                  <a16:creationId xmlns:a16="http://schemas.microsoft.com/office/drawing/2014/main" id="{795F9523-9E61-43A4-94DE-2C88BD2A29C1}"/>
                </a:ext>
              </a:extLst>
            </p:cNvPr>
            <p:cNvSpPr>
              <a:spLocks/>
            </p:cNvSpPr>
            <p:nvPr/>
          </p:nvSpPr>
          <p:spPr bwMode="auto">
            <a:xfrm>
              <a:off x="1267171" y="3395830"/>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5" name="Freeform 290">
              <a:extLst>
                <a:ext uri="{FF2B5EF4-FFF2-40B4-BE49-F238E27FC236}">
                  <a16:creationId xmlns:a16="http://schemas.microsoft.com/office/drawing/2014/main" id="{8E11DAFA-69F8-48F1-A989-CBCF102E50B9}"/>
                </a:ext>
              </a:extLst>
            </p:cNvPr>
            <p:cNvSpPr>
              <a:spLocks/>
            </p:cNvSpPr>
            <p:nvPr/>
          </p:nvSpPr>
          <p:spPr bwMode="auto">
            <a:xfrm>
              <a:off x="1864255" y="3079809"/>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6" name="Freeform 291">
              <a:extLst>
                <a:ext uri="{FF2B5EF4-FFF2-40B4-BE49-F238E27FC236}">
                  <a16:creationId xmlns:a16="http://schemas.microsoft.com/office/drawing/2014/main" id="{CCF9201D-6567-4406-BB36-68136C27384A}"/>
                </a:ext>
              </a:extLst>
            </p:cNvPr>
            <p:cNvSpPr>
              <a:spLocks/>
            </p:cNvSpPr>
            <p:nvPr/>
          </p:nvSpPr>
          <p:spPr bwMode="auto">
            <a:xfrm>
              <a:off x="1539888" y="3752402"/>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7" name="Freeform 293">
              <a:extLst>
                <a:ext uri="{FF2B5EF4-FFF2-40B4-BE49-F238E27FC236}">
                  <a16:creationId xmlns:a16="http://schemas.microsoft.com/office/drawing/2014/main" id="{944A1314-C471-4E49-8A09-EFA6EC134CED}"/>
                </a:ext>
              </a:extLst>
            </p:cNvPr>
            <p:cNvSpPr>
              <a:spLocks/>
            </p:cNvSpPr>
            <p:nvPr/>
          </p:nvSpPr>
          <p:spPr bwMode="auto">
            <a:xfrm>
              <a:off x="1739804" y="3612570"/>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8" name="Freeform 294">
              <a:extLst>
                <a:ext uri="{FF2B5EF4-FFF2-40B4-BE49-F238E27FC236}">
                  <a16:creationId xmlns:a16="http://schemas.microsoft.com/office/drawing/2014/main" id="{14CBD051-D3F1-4F2D-812D-D2DBAB2ADDEC}"/>
                </a:ext>
              </a:extLst>
            </p:cNvPr>
            <p:cNvSpPr>
              <a:spLocks/>
            </p:cNvSpPr>
            <p:nvPr/>
          </p:nvSpPr>
          <p:spPr bwMode="auto">
            <a:xfrm>
              <a:off x="1405606" y="3728630"/>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9" name="Freeform 295">
              <a:extLst>
                <a:ext uri="{FF2B5EF4-FFF2-40B4-BE49-F238E27FC236}">
                  <a16:creationId xmlns:a16="http://schemas.microsoft.com/office/drawing/2014/main" id="{8606E0E0-FB01-4162-B342-D4276FBCF817}"/>
                </a:ext>
              </a:extLst>
            </p:cNvPr>
            <p:cNvSpPr>
              <a:spLocks/>
            </p:cNvSpPr>
            <p:nvPr/>
          </p:nvSpPr>
          <p:spPr bwMode="auto">
            <a:xfrm>
              <a:off x="1156704" y="3177691"/>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0" name="Freeform 296">
              <a:extLst>
                <a:ext uri="{FF2B5EF4-FFF2-40B4-BE49-F238E27FC236}">
                  <a16:creationId xmlns:a16="http://schemas.microsoft.com/office/drawing/2014/main" id="{55F0B99A-9C5D-4F76-8332-2B83970B61F2}"/>
                </a:ext>
              </a:extLst>
            </p:cNvPr>
            <p:cNvSpPr>
              <a:spLocks/>
            </p:cNvSpPr>
            <p:nvPr/>
          </p:nvSpPr>
          <p:spPr bwMode="auto">
            <a:xfrm>
              <a:off x="1243400" y="4053041"/>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1" name="Freeform 297">
              <a:extLst>
                <a:ext uri="{FF2B5EF4-FFF2-40B4-BE49-F238E27FC236}">
                  <a16:creationId xmlns:a16="http://schemas.microsoft.com/office/drawing/2014/main" id="{B9BE3BEB-0BFF-430B-AE36-E0BD701D7721}"/>
                </a:ext>
              </a:extLst>
            </p:cNvPr>
            <p:cNvSpPr>
              <a:spLocks/>
            </p:cNvSpPr>
            <p:nvPr/>
          </p:nvSpPr>
          <p:spPr bwMode="auto">
            <a:xfrm>
              <a:off x="1310520" y="3507696"/>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2" name="Freeform 298">
              <a:extLst>
                <a:ext uri="{FF2B5EF4-FFF2-40B4-BE49-F238E27FC236}">
                  <a16:creationId xmlns:a16="http://schemas.microsoft.com/office/drawing/2014/main" id="{96BF20E0-BF0A-4411-BA6D-16747EAE1E2D}"/>
                </a:ext>
              </a:extLst>
            </p:cNvPr>
            <p:cNvSpPr>
              <a:spLocks/>
            </p:cNvSpPr>
            <p:nvPr/>
          </p:nvSpPr>
          <p:spPr bwMode="auto">
            <a:xfrm>
              <a:off x="1634930" y="3328710"/>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3" name="Freeform 299">
              <a:extLst>
                <a:ext uri="{FF2B5EF4-FFF2-40B4-BE49-F238E27FC236}">
                  <a16:creationId xmlns:a16="http://schemas.microsoft.com/office/drawing/2014/main" id="{06FD1FA0-AF9B-41B4-9A53-E8D78F8C9FBA}"/>
                </a:ext>
              </a:extLst>
            </p:cNvPr>
            <p:cNvSpPr>
              <a:spLocks/>
            </p:cNvSpPr>
            <p:nvPr/>
          </p:nvSpPr>
          <p:spPr bwMode="auto">
            <a:xfrm>
              <a:off x="1636328" y="4994113"/>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4" name="Freeform 300">
              <a:extLst>
                <a:ext uri="{FF2B5EF4-FFF2-40B4-BE49-F238E27FC236}">
                  <a16:creationId xmlns:a16="http://schemas.microsoft.com/office/drawing/2014/main" id="{A75B220E-22F7-4936-B29F-F7190F6B15CA}"/>
                </a:ext>
              </a:extLst>
            </p:cNvPr>
            <p:cNvSpPr>
              <a:spLocks/>
            </p:cNvSpPr>
            <p:nvPr/>
          </p:nvSpPr>
          <p:spPr bwMode="auto">
            <a:xfrm>
              <a:off x="1925781" y="5503102"/>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5" name="Freeform 301">
              <a:extLst>
                <a:ext uri="{FF2B5EF4-FFF2-40B4-BE49-F238E27FC236}">
                  <a16:creationId xmlns:a16="http://schemas.microsoft.com/office/drawing/2014/main" id="{402D8EE4-F716-4778-96B9-4DBC763B9992}"/>
                </a:ext>
              </a:extLst>
            </p:cNvPr>
            <p:cNvSpPr>
              <a:spLocks/>
            </p:cNvSpPr>
            <p:nvPr/>
          </p:nvSpPr>
          <p:spPr bwMode="auto">
            <a:xfrm>
              <a:off x="1808322" y="5524076"/>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6" name="Freeform 302">
              <a:extLst>
                <a:ext uri="{FF2B5EF4-FFF2-40B4-BE49-F238E27FC236}">
                  <a16:creationId xmlns:a16="http://schemas.microsoft.com/office/drawing/2014/main" id="{4A0C5529-3C3A-4900-A6BB-71B59323D98E}"/>
                </a:ext>
              </a:extLst>
            </p:cNvPr>
            <p:cNvSpPr>
              <a:spLocks/>
            </p:cNvSpPr>
            <p:nvPr/>
          </p:nvSpPr>
          <p:spPr bwMode="auto">
            <a:xfrm>
              <a:off x="1962138" y="5566026"/>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7" name="Freeform 304">
              <a:extLst>
                <a:ext uri="{FF2B5EF4-FFF2-40B4-BE49-F238E27FC236}">
                  <a16:creationId xmlns:a16="http://schemas.microsoft.com/office/drawing/2014/main" id="{3A6A61CA-C574-4BBA-96D5-2CAABB5DC10D}"/>
                </a:ext>
              </a:extLst>
            </p:cNvPr>
            <p:cNvSpPr>
              <a:spLocks/>
            </p:cNvSpPr>
            <p:nvPr/>
          </p:nvSpPr>
          <p:spPr bwMode="auto">
            <a:xfrm>
              <a:off x="1769169" y="4300545"/>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8" name="Freeform 305">
              <a:extLst>
                <a:ext uri="{FF2B5EF4-FFF2-40B4-BE49-F238E27FC236}">
                  <a16:creationId xmlns:a16="http://schemas.microsoft.com/office/drawing/2014/main" id="{76271896-E3B3-4707-961C-27CAD9A84F58}"/>
                </a:ext>
              </a:extLst>
            </p:cNvPr>
            <p:cNvSpPr>
              <a:spLocks/>
            </p:cNvSpPr>
            <p:nvPr/>
          </p:nvSpPr>
          <p:spPr bwMode="auto">
            <a:xfrm>
              <a:off x="1109161" y="4092194"/>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9" name="Freeform 306">
              <a:extLst>
                <a:ext uri="{FF2B5EF4-FFF2-40B4-BE49-F238E27FC236}">
                  <a16:creationId xmlns:a16="http://schemas.microsoft.com/office/drawing/2014/main" id="{922F250D-DBFA-4641-8571-717669AA2C8B}"/>
                </a:ext>
              </a:extLst>
            </p:cNvPr>
            <p:cNvSpPr>
              <a:spLocks/>
            </p:cNvSpPr>
            <p:nvPr/>
          </p:nvSpPr>
          <p:spPr bwMode="auto">
            <a:xfrm>
              <a:off x="1359461" y="4645930"/>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0" name="Freeform 308">
              <a:extLst>
                <a:ext uri="{FF2B5EF4-FFF2-40B4-BE49-F238E27FC236}">
                  <a16:creationId xmlns:a16="http://schemas.microsoft.com/office/drawing/2014/main" id="{04340505-CF48-4453-9311-D25A6430B982}"/>
                </a:ext>
              </a:extLst>
            </p:cNvPr>
            <p:cNvSpPr>
              <a:spLocks/>
            </p:cNvSpPr>
            <p:nvPr/>
          </p:nvSpPr>
          <p:spPr bwMode="auto">
            <a:xfrm>
              <a:off x="2100571" y="5091995"/>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1" name="Freeform 309">
              <a:extLst>
                <a:ext uri="{FF2B5EF4-FFF2-40B4-BE49-F238E27FC236}">
                  <a16:creationId xmlns:a16="http://schemas.microsoft.com/office/drawing/2014/main" id="{FB217A75-C38B-4034-81F2-4F9E9829F4AA}"/>
                </a:ext>
              </a:extLst>
            </p:cNvPr>
            <p:cNvSpPr>
              <a:spLocks/>
            </p:cNvSpPr>
            <p:nvPr/>
          </p:nvSpPr>
          <p:spPr bwMode="auto">
            <a:xfrm>
              <a:off x="2378838" y="3812530"/>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2" name="Freeform 310">
              <a:extLst>
                <a:ext uri="{FF2B5EF4-FFF2-40B4-BE49-F238E27FC236}">
                  <a16:creationId xmlns:a16="http://schemas.microsoft.com/office/drawing/2014/main" id="{BFC8A2FE-CFF5-4978-B719-D7BBED7E0596}"/>
                </a:ext>
              </a:extLst>
            </p:cNvPr>
            <p:cNvSpPr>
              <a:spLocks/>
            </p:cNvSpPr>
            <p:nvPr/>
          </p:nvSpPr>
          <p:spPr bwMode="auto">
            <a:xfrm>
              <a:off x="2034850" y="3190277"/>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3" name="Freeform 311">
              <a:extLst>
                <a:ext uri="{FF2B5EF4-FFF2-40B4-BE49-F238E27FC236}">
                  <a16:creationId xmlns:a16="http://schemas.microsoft.com/office/drawing/2014/main" id="{33DE54CB-4946-4D4A-8AA6-4EA7963D5345}"/>
                </a:ext>
              </a:extLst>
            </p:cNvPr>
            <p:cNvSpPr>
              <a:spLocks/>
            </p:cNvSpPr>
            <p:nvPr/>
          </p:nvSpPr>
          <p:spPr bwMode="auto">
            <a:xfrm>
              <a:off x="3434570" y="5824716"/>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4" name="Freeform 312">
              <a:extLst>
                <a:ext uri="{FF2B5EF4-FFF2-40B4-BE49-F238E27FC236}">
                  <a16:creationId xmlns:a16="http://schemas.microsoft.com/office/drawing/2014/main" id="{ECA8E35C-A9B3-4C69-ADCD-EC16802705F0}"/>
                </a:ext>
              </a:extLst>
            </p:cNvPr>
            <p:cNvSpPr>
              <a:spLocks/>
            </p:cNvSpPr>
            <p:nvPr/>
          </p:nvSpPr>
          <p:spPr bwMode="auto">
            <a:xfrm>
              <a:off x="2310319" y="5131148"/>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5" name="Freeform 313">
              <a:extLst>
                <a:ext uri="{FF2B5EF4-FFF2-40B4-BE49-F238E27FC236}">
                  <a16:creationId xmlns:a16="http://schemas.microsoft.com/office/drawing/2014/main" id="{15AEE021-B487-4DF4-9EE5-AB86439FDC64}"/>
                </a:ext>
              </a:extLst>
            </p:cNvPr>
            <p:cNvSpPr>
              <a:spLocks/>
            </p:cNvSpPr>
            <p:nvPr/>
          </p:nvSpPr>
          <p:spPr bwMode="auto">
            <a:xfrm>
              <a:off x="2458542" y="5803741"/>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6" name="Freeform 314">
              <a:extLst>
                <a:ext uri="{FF2B5EF4-FFF2-40B4-BE49-F238E27FC236}">
                  <a16:creationId xmlns:a16="http://schemas.microsoft.com/office/drawing/2014/main" id="{0E00F00A-A5F8-41CC-B040-9B21B3CBA30A}"/>
                </a:ext>
              </a:extLst>
            </p:cNvPr>
            <p:cNvSpPr>
              <a:spLocks/>
            </p:cNvSpPr>
            <p:nvPr/>
          </p:nvSpPr>
          <p:spPr bwMode="auto">
            <a:xfrm>
              <a:off x="2448754" y="6023278"/>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7" name="Freeform 315">
              <a:extLst>
                <a:ext uri="{FF2B5EF4-FFF2-40B4-BE49-F238E27FC236}">
                  <a16:creationId xmlns:a16="http://schemas.microsoft.com/office/drawing/2014/main" id="{D7552B0C-022F-4D89-9249-62287137A98A}"/>
                </a:ext>
              </a:extLst>
            </p:cNvPr>
            <p:cNvSpPr>
              <a:spLocks/>
            </p:cNvSpPr>
            <p:nvPr/>
          </p:nvSpPr>
          <p:spPr bwMode="auto">
            <a:xfrm>
              <a:off x="2636129" y="5568823"/>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8" name="Freeform 316">
              <a:extLst>
                <a:ext uri="{FF2B5EF4-FFF2-40B4-BE49-F238E27FC236}">
                  <a16:creationId xmlns:a16="http://schemas.microsoft.com/office/drawing/2014/main" id="{4D583660-E9E7-4C44-8A66-E88B843D510B}"/>
                </a:ext>
              </a:extLst>
            </p:cNvPr>
            <p:cNvSpPr>
              <a:spLocks/>
            </p:cNvSpPr>
            <p:nvPr/>
          </p:nvSpPr>
          <p:spPr bwMode="auto">
            <a:xfrm>
              <a:off x="2812317" y="5501703"/>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9" name="Freeform 317">
              <a:extLst>
                <a:ext uri="{FF2B5EF4-FFF2-40B4-BE49-F238E27FC236}">
                  <a16:creationId xmlns:a16="http://schemas.microsoft.com/office/drawing/2014/main" id="{AA2DF829-2B39-47B8-82F7-3138044E1374}"/>
                </a:ext>
              </a:extLst>
            </p:cNvPr>
            <p:cNvSpPr>
              <a:spLocks/>
            </p:cNvSpPr>
            <p:nvPr/>
          </p:nvSpPr>
          <p:spPr bwMode="auto">
            <a:xfrm>
              <a:off x="2770368" y="4644532"/>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40" name="Freeform 318">
              <a:extLst>
                <a:ext uri="{FF2B5EF4-FFF2-40B4-BE49-F238E27FC236}">
                  <a16:creationId xmlns:a16="http://schemas.microsoft.com/office/drawing/2014/main" id="{551196AA-7767-4B5C-A068-609D4510CBF6}"/>
                </a:ext>
              </a:extLst>
            </p:cNvPr>
            <p:cNvSpPr>
              <a:spLocks/>
            </p:cNvSpPr>
            <p:nvPr/>
          </p:nvSpPr>
          <p:spPr bwMode="auto">
            <a:xfrm>
              <a:off x="2844478" y="5788360"/>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solidFill>
              <a:schemeClr val="tx2">
                <a:lumMod val="20000"/>
                <a:lumOff val="80000"/>
              </a:schemeClr>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41" name="Rectangle 344">
              <a:extLst>
                <a:ext uri="{FF2B5EF4-FFF2-40B4-BE49-F238E27FC236}">
                  <a16:creationId xmlns:a16="http://schemas.microsoft.com/office/drawing/2014/main" id="{37F57B97-4B99-48DD-868B-1CF0D4C46423}"/>
                </a:ext>
              </a:extLst>
            </p:cNvPr>
            <p:cNvSpPr>
              <a:spLocks noChangeArrowheads="1"/>
            </p:cNvSpPr>
            <p:nvPr/>
          </p:nvSpPr>
          <p:spPr bwMode="auto">
            <a:xfrm>
              <a:off x="1606964" y="2913409"/>
              <a:ext cx="195966" cy="94064"/>
            </a:xfrm>
            <a:prstGeom prst="rect">
              <a:avLst/>
            </a:prstGeom>
            <a:grpFill/>
            <a:ln>
              <a:solidFill>
                <a:schemeClr val="tx1"/>
              </a:solidFill>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56585C"/>
                  </a:solidFill>
                  <a:effectLst/>
                  <a:uLnTx/>
                  <a:uFillTx/>
                  <a:latin typeface="Calibri"/>
                  <a:ea typeface="+mn-ea"/>
                  <a:cs typeface="+mn-cs"/>
                </a:rPr>
                <a:t>Placer</a:t>
              </a:r>
              <a:endParaRPr kumimoji="0" lang="en-US" alt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42" name="Freeform 286">
              <a:extLst>
                <a:ext uri="{FF2B5EF4-FFF2-40B4-BE49-F238E27FC236}">
                  <a16:creationId xmlns:a16="http://schemas.microsoft.com/office/drawing/2014/main" id="{8157C80E-4EAE-43B2-91C2-C10B739927E1}"/>
                </a:ext>
              </a:extLst>
            </p:cNvPr>
            <p:cNvSpPr>
              <a:spLocks/>
            </p:cNvSpPr>
            <p:nvPr/>
          </p:nvSpPr>
          <p:spPr bwMode="auto">
            <a:xfrm>
              <a:off x="1304116" y="2893930"/>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43" name="Freeform 303">
              <a:extLst>
                <a:ext uri="{FF2B5EF4-FFF2-40B4-BE49-F238E27FC236}">
                  <a16:creationId xmlns:a16="http://schemas.microsoft.com/office/drawing/2014/main" id="{A7E76D75-8C06-4E7D-9809-EA9A0B3E7597}"/>
                </a:ext>
              </a:extLst>
            </p:cNvPr>
            <p:cNvSpPr>
              <a:spLocks/>
            </p:cNvSpPr>
            <p:nvPr/>
          </p:nvSpPr>
          <p:spPr bwMode="auto">
            <a:xfrm>
              <a:off x="1816712" y="4644532"/>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grpSp>
      <p:sp>
        <p:nvSpPr>
          <p:cNvPr id="144" name="Star: 5 Points 143">
            <a:extLst>
              <a:ext uri="{FF2B5EF4-FFF2-40B4-BE49-F238E27FC236}">
                <a16:creationId xmlns:a16="http://schemas.microsoft.com/office/drawing/2014/main" id="{1BF72057-4CF8-47D5-B54B-813332890A38}"/>
              </a:ext>
            </a:extLst>
          </p:cNvPr>
          <p:cNvSpPr/>
          <p:nvPr/>
        </p:nvSpPr>
        <p:spPr>
          <a:xfrm>
            <a:off x="2049574" y="4722564"/>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Star: 5 Points 144">
            <a:extLst>
              <a:ext uri="{FF2B5EF4-FFF2-40B4-BE49-F238E27FC236}">
                <a16:creationId xmlns:a16="http://schemas.microsoft.com/office/drawing/2014/main" id="{C7947276-9948-43D1-9226-DE9FE1E66341}"/>
              </a:ext>
            </a:extLst>
          </p:cNvPr>
          <p:cNvSpPr/>
          <p:nvPr/>
        </p:nvSpPr>
        <p:spPr>
          <a:xfrm>
            <a:off x="2480990" y="5216357"/>
            <a:ext cx="297043" cy="304594"/>
          </a:xfrm>
          <a:prstGeom prst="star5">
            <a:avLst>
              <a:gd name="adj" fmla="val 15525"/>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6" name="Star: 5 Points 145">
            <a:extLst>
              <a:ext uri="{FF2B5EF4-FFF2-40B4-BE49-F238E27FC236}">
                <a16:creationId xmlns:a16="http://schemas.microsoft.com/office/drawing/2014/main" id="{606BA710-2059-406E-9F23-6DB917E84A22}"/>
              </a:ext>
            </a:extLst>
          </p:cNvPr>
          <p:cNvSpPr/>
          <p:nvPr/>
        </p:nvSpPr>
        <p:spPr>
          <a:xfrm>
            <a:off x="2201974" y="4874964"/>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Star: 5 Points 146">
            <a:extLst>
              <a:ext uri="{FF2B5EF4-FFF2-40B4-BE49-F238E27FC236}">
                <a16:creationId xmlns:a16="http://schemas.microsoft.com/office/drawing/2014/main" id="{015E4BA4-55CD-4BF7-BF1F-7FAF079615A4}"/>
              </a:ext>
            </a:extLst>
          </p:cNvPr>
          <p:cNvSpPr/>
          <p:nvPr/>
        </p:nvSpPr>
        <p:spPr>
          <a:xfrm>
            <a:off x="599913" y="3188806"/>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8" name="Star: 5 Points 147">
            <a:extLst>
              <a:ext uri="{FF2B5EF4-FFF2-40B4-BE49-F238E27FC236}">
                <a16:creationId xmlns:a16="http://schemas.microsoft.com/office/drawing/2014/main" id="{876196DC-9F4C-4187-8314-0B57D7AB9C89}"/>
              </a:ext>
            </a:extLst>
          </p:cNvPr>
          <p:cNvSpPr/>
          <p:nvPr/>
        </p:nvSpPr>
        <p:spPr>
          <a:xfrm>
            <a:off x="2282964" y="5027158"/>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Star: 5 Points 148">
            <a:extLst>
              <a:ext uri="{FF2B5EF4-FFF2-40B4-BE49-F238E27FC236}">
                <a16:creationId xmlns:a16="http://schemas.microsoft.com/office/drawing/2014/main" id="{52203AED-CF9B-4123-A809-AE3126260C04}"/>
              </a:ext>
            </a:extLst>
          </p:cNvPr>
          <p:cNvSpPr/>
          <p:nvPr/>
        </p:nvSpPr>
        <p:spPr>
          <a:xfrm>
            <a:off x="847480" y="3290756"/>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0" name="Star: 5 Points 149">
            <a:extLst>
              <a:ext uri="{FF2B5EF4-FFF2-40B4-BE49-F238E27FC236}">
                <a16:creationId xmlns:a16="http://schemas.microsoft.com/office/drawing/2014/main" id="{872D7BB1-C250-4F4E-AC52-F56362BA2498}"/>
              </a:ext>
            </a:extLst>
          </p:cNvPr>
          <p:cNvSpPr/>
          <p:nvPr/>
        </p:nvSpPr>
        <p:spPr>
          <a:xfrm>
            <a:off x="1583865" y="3643180"/>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1" name="Star: 5 Points 150">
            <a:extLst>
              <a:ext uri="{FF2B5EF4-FFF2-40B4-BE49-F238E27FC236}">
                <a16:creationId xmlns:a16="http://schemas.microsoft.com/office/drawing/2014/main" id="{8383CA18-FA2C-4744-80EA-160E5B69C831}"/>
              </a:ext>
            </a:extLst>
          </p:cNvPr>
          <p:cNvSpPr/>
          <p:nvPr/>
        </p:nvSpPr>
        <p:spPr>
          <a:xfrm>
            <a:off x="1951023" y="5123519"/>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Star: 5 Points 151">
            <a:extLst>
              <a:ext uri="{FF2B5EF4-FFF2-40B4-BE49-F238E27FC236}">
                <a16:creationId xmlns:a16="http://schemas.microsoft.com/office/drawing/2014/main" id="{62B3820A-81A1-4AEE-86F3-0FA60392E2B3}"/>
              </a:ext>
            </a:extLst>
          </p:cNvPr>
          <p:cNvSpPr/>
          <p:nvPr/>
        </p:nvSpPr>
        <p:spPr>
          <a:xfrm>
            <a:off x="2484640" y="4729398"/>
            <a:ext cx="297043" cy="304594"/>
          </a:xfrm>
          <a:prstGeom prst="star5">
            <a:avLst>
              <a:gd name="adj" fmla="val 19098"/>
              <a:gd name="hf" fmla="val 105146"/>
              <a:gd name="vf" fmla="val 110557"/>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3" name="Star: 5 Points 152">
            <a:extLst>
              <a:ext uri="{FF2B5EF4-FFF2-40B4-BE49-F238E27FC236}">
                <a16:creationId xmlns:a16="http://schemas.microsoft.com/office/drawing/2014/main" id="{845EB7E3-1F0A-4466-8BEE-0265D5382BF7}"/>
              </a:ext>
            </a:extLst>
          </p:cNvPr>
          <p:cNvSpPr/>
          <p:nvPr/>
        </p:nvSpPr>
        <p:spPr>
          <a:xfrm>
            <a:off x="793600" y="3118321"/>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4" name="Star: 5 Points 153">
            <a:extLst>
              <a:ext uri="{FF2B5EF4-FFF2-40B4-BE49-F238E27FC236}">
                <a16:creationId xmlns:a16="http://schemas.microsoft.com/office/drawing/2014/main" id="{78AA373B-5A3A-45F2-B218-3AB94C8A3663}"/>
              </a:ext>
            </a:extLst>
          </p:cNvPr>
          <p:cNvSpPr/>
          <p:nvPr/>
        </p:nvSpPr>
        <p:spPr>
          <a:xfrm>
            <a:off x="2360701" y="4653948"/>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Star: 5 Points 154">
            <a:extLst>
              <a:ext uri="{FF2B5EF4-FFF2-40B4-BE49-F238E27FC236}">
                <a16:creationId xmlns:a16="http://schemas.microsoft.com/office/drawing/2014/main" id="{CB93F42B-248C-42A5-9083-008254B96594}"/>
              </a:ext>
            </a:extLst>
          </p:cNvPr>
          <p:cNvSpPr/>
          <p:nvPr/>
        </p:nvSpPr>
        <p:spPr>
          <a:xfrm>
            <a:off x="2289655" y="4903913"/>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Star: 5 Points 155">
            <a:extLst>
              <a:ext uri="{FF2B5EF4-FFF2-40B4-BE49-F238E27FC236}">
                <a16:creationId xmlns:a16="http://schemas.microsoft.com/office/drawing/2014/main" id="{C9F07E03-7BA1-4ACE-A8DD-D7CF1707570D}"/>
              </a:ext>
            </a:extLst>
          </p:cNvPr>
          <p:cNvSpPr/>
          <p:nvPr/>
        </p:nvSpPr>
        <p:spPr>
          <a:xfrm>
            <a:off x="1023336" y="3130907"/>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Star: 5 Points 156">
            <a:extLst>
              <a:ext uri="{FF2B5EF4-FFF2-40B4-BE49-F238E27FC236}">
                <a16:creationId xmlns:a16="http://schemas.microsoft.com/office/drawing/2014/main" id="{1B21A198-6E4C-4B52-B3E3-01DD8E4F0D1F}"/>
              </a:ext>
            </a:extLst>
          </p:cNvPr>
          <p:cNvSpPr/>
          <p:nvPr/>
        </p:nvSpPr>
        <p:spPr>
          <a:xfrm>
            <a:off x="1356994" y="4474931"/>
            <a:ext cx="297043" cy="304594"/>
          </a:xfrm>
          <a:prstGeom prst="star5">
            <a:avLst>
              <a:gd name="adj" fmla="val 19098"/>
              <a:gd name="hf" fmla="val 105146"/>
              <a:gd name="vf" fmla="val 110557"/>
            </a:avLst>
          </a:prstGeom>
          <a:solidFill>
            <a:schemeClr val="tx2"/>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407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1A25517-7F86-4871-894F-626326501892}" type="slidenum">
              <a:rPr lang="en-US" smtClean="0"/>
              <a:t>27</a:t>
            </a:fld>
            <a:endParaRPr lang="en-US" dirty="0"/>
          </a:p>
        </p:txBody>
      </p:sp>
      <p:sp>
        <p:nvSpPr>
          <p:cNvPr id="5" name="Title 1"/>
          <p:cNvSpPr>
            <a:spLocks noGrp="1"/>
          </p:cNvSpPr>
          <p:nvPr>
            <p:ph type="title"/>
          </p:nvPr>
        </p:nvSpPr>
        <p:spPr>
          <a:xfrm>
            <a:off x="307922" y="192035"/>
            <a:ext cx="8122317" cy="933964"/>
          </a:xfrm>
        </p:spPr>
        <p:txBody>
          <a:bodyPr/>
          <a:lstStyle/>
          <a:p>
            <a:r>
              <a:rPr lang="en-US" dirty="0"/>
              <a:t>In 12 districts, 70 percent of students are ELs; while about 350 districts each have fewer than 100 ELs</a:t>
            </a:r>
          </a:p>
        </p:txBody>
      </p:sp>
      <p:sp>
        <p:nvSpPr>
          <p:cNvPr id="6" name="Rectangle 5"/>
          <p:cNvSpPr/>
          <p:nvPr/>
        </p:nvSpPr>
        <p:spPr>
          <a:xfrm>
            <a:off x="307922" y="1527436"/>
            <a:ext cx="3972027" cy="2858068"/>
          </a:xfrm>
          <a:prstGeom prst="rect">
            <a:avLst/>
          </a:prstGeom>
          <a:solidFill>
            <a:schemeClr val="bg1">
              <a:lumMod val="95000"/>
            </a:schemeClr>
          </a:solidFill>
          <a:ln>
            <a:solidFill>
              <a:schemeClr val="tx1"/>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4444"/>
                </a:solidFill>
                <a:effectLst/>
                <a:uLnTx/>
                <a:uFillTx/>
                <a:latin typeface="Calibri"/>
                <a:ea typeface="+mn-ea"/>
                <a:cs typeface="+mn-cs"/>
              </a:rPr>
              <a:t>Some challenges in districts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Calibri"/>
                <a:ea typeface="+mn-ea"/>
                <a:cs typeface="+mn-cs"/>
              </a:rPr>
              <a:t>fewer numbers of 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444444"/>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44444"/>
                </a:solidFill>
                <a:effectLst/>
                <a:uLnTx/>
                <a:uFillTx/>
                <a:latin typeface="Calibri"/>
              </a:rPr>
              <a:t>Less awareness and understanding of about how to serve ELs effectively</a:t>
            </a:r>
          </a:p>
          <a:p>
            <a:pPr marL="285750" marR="0" lvl="0" indent="-28575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444444"/>
                </a:solidFill>
                <a:effectLst/>
                <a:uLnTx/>
                <a:uFillTx/>
                <a:latin typeface="Calibri"/>
              </a:rPr>
              <a:t>Difficulty providing the necessary resources to serve the</a:t>
            </a:r>
            <a:r>
              <a:rPr lang="en-US" sz="1400" dirty="0">
                <a:solidFill>
                  <a:srgbClr val="444444"/>
                </a:solidFill>
                <a:latin typeface="Calibri"/>
              </a:rPr>
              <a:t> few </a:t>
            </a:r>
            <a:r>
              <a:rPr kumimoji="0" lang="en-US" sz="1400" b="0" i="0" u="none" strike="noStrike" kern="1200" cap="none" spc="0" normalizeH="0" baseline="0" noProof="0" dirty="0">
                <a:ln>
                  <a:noFill/>
                </a:ln>
                <a:solidFill>
                  <a:srgbClr val="444444"/>
                </a:solidFill>
                <a:effectLst/>
                <a:uLnTx/>
                <a:uFillTx/>
                <a:latin typeface="Calibri"/>
              </a:rPr>
              <a:t>ELs</a:t>
            </a:r>
            <a:endParaRPr kumimoji="0" lang="en-US" sz="400" b="0" i="0" u="none" strike="noStrike" kern="1200" cap="none" spc="0" normalizeH="0" baseline="0" noProof="0" dirty="0">
              <a:ln>
                <a:noFill/>
              </a:ln>
              <a:solidFill>
                <a:srgbClr val="444444"/>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444444"/>
                </a:solidFill>
                <a:effectLst/>
                <a:uLnTx/>
                <a:uFillTx/>
                <a:latin typeface="Calibri"/>
                <a:ea typeface="+mn-ea"/>
                <a:cs typeface="+mn-cs"/>
              </a:rPr>
              <a:t>*Districts with fewer than 15 ELs</a:t>
            </a:r>
            <a:r>
              <a:rPr kumimoji="0" lang="en-US" sz="1400" b="0" i="1" u="none" strike="noStrike" kern="1200" cap="none" spc="0" normalizeH="0" noProof="0" dirty="0">
                <a:ln>
                  <a:noFill/>
                </a:ln>
                <a:solidFill>
                  <a:srgbClr val="444444"/>
                </a:solidFill>
                <a:effectLst/>
                <a:uLnTx/>
                <a:uFillTx/>
                <a:latin typeface="Calibri"/>
                <a:ea typeface="+mn-ea"/>
                <a:cs typeface="+mn-cs"/>
              </a:rPr>
              <a:t> </a:t>
            </a:r>
            <a:r>
              <a:rPr kumimoji="0" lang="en-US" sz="1400" b="0" i="1" u="none" strike="noStrike" kern="1200" cap="none" spc="0" normalizeH="0" baseline="0" noProof="0" dirty="0">
                <a:ln>
                  <a:noFill/>
                </a:ln>
                <a:solidFill>
                  <a:srgbClr val="444444"/>
                </a:solidFill>
                <a:effectLst/>
                <a:uLnTx/>
                <a:uFillTx/>
                <a:latin typeface="Calibri"/>
                <a:ea typeface="+mn-ea"/>
                <a:cs typeface="+mn-cs"/>
              </a:rPr>
              <a:t>are not required to report outcomes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 name="Rectangle 6"/>
          <p:cNvSpPr/>
          <p:nvPr/>
        </p:nvSpPr>
        <p:spPr>
          <a:xfrm>
            <a:off x="4865648" y="1523432"/>
            <a:ext cx="3972027" cy="2862072"/>
          </a:xfrm>
          <a:prstGeom prst="rect">
            <a:avLst/>
          </a:prstGeom>
          <a:solidFill>
            <a:schemeClr val="bg1">
              <a:lumMod val="95000"/>
            </a:schemeClr>
          </a:solidFill>
          <a:ln>
            <a:solidFill>
              <a:schemeClr val="tx1"/>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4444"/>
                </a:solidFill>
                <a:effectLst/>
                <a:uLnTx/>
                <a:uFillTx/>
                <a:latin typeface="Calibri"/>
                <a:ea typeface="+mn-ea"/>
                <a:cs typeface="+mn-cs"/>
              </a:rPr>
              <a:t>Some challenges in districts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latin typeface="Calibri"/>
                <a:ea typeface="+mn-ea"/>
                <a:cs typeface="+mn-cs"/>
              </a:rPr>
              <a:t>large numbers of ELs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rgbClr val="444444"/>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rPr>
              <a:t>Insufficient support from agencies in the state system</a:t>
            </a:r>
            <a:r>
              <a:rPr kumimoji="0" lang="en-US" sz="1400" b="0" i="0" u="none" strike="noStrike" kern="1200" cap="none" spc="0" normalizeH="0" noProof="0" dirty="0">
                <a:ln>
                  <a:noFill/>
                </a:ln>
                <a:solidFill>
                  <a:srgbClr val="56585C"/>
                </a:solidFill>
                <a:effectLst/>
                <a:uLnTx/>
                <a:uFillTx/>
                <a:latin typeface="Calibri"/>
              </a:rPr>
              <a:t> of support</a:t>
            </a:r>
            <a:r>
              <a:rPr kumimoji="0" lang="en-US" sz="1400" b="0" i="0" u="none" strike="noStrike" kern="1200" cap="none" spc="0" normalizeH="0" baseline="0" noProof="0" dirty="0">
                <a:ln>
                  <a:noFill/>
                </a:ln>
                <a:solidFill>
                  <a:srgbClr val="56585C"/>
                </a:solidFill>
                <a:effectLst/>
                <a:uLnTx/>
                <a:uFillTx/>
                <a:latin typeface="Calibri"/>
              </a:rPr>
              <a:t> (i.e., California Collaborative</a:t>
            </a:r>
            <a:r>
              <a:rPr lang="en-US" sz="1400" dirty="0">
                <a:solidFill>
                  <a:srgbClr val="56585C"/>
                </a:solidFill>
                <a:latin typeface="Calibri"/>
              </a:rPr>
              <a:t>e for Educational Excellence, </a:t>
            </a:r>
            <a:r>
              <a:rPr kumimoji="0" lang="en-US" sz="1400" b="0" i="0" u="none" strike="noStrike" kern="1200" cap="none" spc="0" normalizeH="0" baseline="0" noProof="0" dirty="0">
                <a:ln>
                  <a:noFill/>
                </a:ln>
                <a:solidFill>
                  <a:srgbClr val="56585C"/>
                </a:solidFill>
                <a:effectLst/>
                <a:uLnTx/>
                <a:uFillTx/>
                <a:latin typeface="Calibri"/>
              </a:rPr>
              <a:t>County </a:t>
            </a:r>
            <a:r>
              <a:rPr lang="en-US" sz="1400" dirty="0">
                <a:solidFill>
                  <a:srgbClr val="56585C"/>
                </a:solidFill>
                <a:latin typeface="Calibri"/>
              </a:rPr>
              <a:t>Offices </a:t>
            </a:r>
            <a:r>
              <a:rPr kumimoji="0" lang="en-US" sz="1400" b="0" i="0" u="none" strike="noStrike" kern="1200" cap="none" spc="0" normalizeH="0" baseline="0" noProof="0" dirty="0">
                <a:ln>
                  <a:noFill/>
                </a:ln>
                <a:solidFill>
                  <a:srgbClr val="56585C"/>
                </a:solidFill>
                <a:effectLst/>
                <a:uLnTx/>
                <a:uFillTx/>
                <a:latin typeface="Calibri"/>
              </a:rPr>
              <a:t>of Education, California Department of Education)</a:t>
            </a:r>
          </a:p>
          <a:p>
            <a:pPr marL="285750" marR="0" lvl="0" indent="-285750" algn="l" defTabSz="914400" rtl="0" eaLnBrk="1" fontAlgn="auto" latinLnBrk="0" hangingPunct="1">
              <a:lnSpc>
                <a:spcPct val="100000"/>
              </a:lnSpc>
              <a:spcBef>
                <a:spcPts val="0"/>
              </a:spcBef>
              <a:spcAft>
                <a:spcPts val="600"/>
              </a:spcAft>
              <a:buClr>
                <a:schemeClr val="tx1"/>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rPr>
              <a:t>Lack of trained teachers with knowledge</a:t>
            </a:r>
            <a:r>
              <a:rPr kumimoji="0" lang="en-US" sz="1400" b="0" i="0" u="none" strike="noStrike" kern="1200" cap="none" spc="0" normalizeH="0" noProof="0" dirty="0">
                <a:ln>
                  <a:noFill/>
                </a:ln>
                <a:solidFill>
                  <a:srgbClr val="56585C"/>
                </a:solidFill>
                <a:effectLst/>
                <a:uLnTx/>
                <a:uFillTx/>
                <a:latin typeface="Calibri"/>
              </a:rPr>
              <a:t> and skills </a:t>
            </a:r>
            <a:r>
              <a:rPr kumimoji="0" lang="en-US" sz="1400" b="0" i="0" u="none" strike="noStrike" kern="1200" cap="none" spc="0" normalizeH="0" baseline="0" noProof="0" dirty="0">
                <a:ln>
                  <a:noFill/>
                </a:ln>
                <a:solidFill>
                  <a:srgbClr val="56585C"/>
                </a:solidFill>
                <a:effectLst/>
                <a:uLnTx/>
                <a:uFillTx/>
                <a:latin typeface="Calibri"/>
              </a:rPr>
              <a:t>needed to support all ELs (including, for example, bilingual teachers)</a:t>
            </a:r>
          </a:p>
        </p:txBody>
      </p:sp>
      <p:sp>
        <p:nvSpPr>
          <p:cNvPr id="8" name="Rectangle 7"/>
          <p:cNvSpPr/>
          <p:nvPr/>
        </p:nvSpPr>
        <p:spPr>
          <a:xfrm>
            <a:off x="4382914" y="6496805"/>
            <a:ext cx="4454762"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2"/>
              </a:rPr>
              <a:t>Hill</a:t>
            </a:r>
            <a:r>
              <a:rPr kumimoji="0" lang="en-US" sz="900" b="0" i="0" u="none" strike="noStrike" kern="1200" cap="none" spc="0" normalizeH="0" baseline="0" noProof="0" dirty="0">
                <a:ln>
                  <a:noFill/>
                </a:ln>
                <a:solidFill>
                  <a:srgbClr val="56585C"/>
                </a:solidFill>
                <a:effectLst/>
                <a:uLnTx/>
                <a:uFillTx/>
                <a:latin typeface="Calibri"/>
                <a:ea typeface="+mn-ea"/>
                <a:cs typeface="+mn-cs"/>
              </a:rPr>
              <a:t> (2018)</a:t>
            </a:r>
          </a:p>
        </p:txBody>
      </p:sp>
      <p:grpSp>
        <p:nvGrpSpPr>
          <p:cNvPr id="12" name="Group 11"/>
          <p:cNvGrpSpPr/>
          <p:nvPr/>
        </p:nvGrpSpPr>
        <p:grpSpPr>
          <a:xfrm>
            <a:off x="0" y="4982945"/>
            <a:ext cx="9144000" cy="981777"/>
            <a:chOff x="1264117" y="4408371"/>
            <a:chExt cx="9144000" cy="981777"/>
          </a:xfrm>
          <a:solidFill>
            <a:schemeClr val="accent2">
              <a:lumMod val="20000"/>
              <a:lumOff val="80000"/>
            </a:schemeClr>
          </a:solidFill>
        </p:grpSpPr>
        <p:sp>
          <p:nvSpPr>
            <p:cNvPr id="13" name="Rectangle 12"/>
            <p:cNvSpPr/>
            <p:nvPr/>
          </p:nvSpPr>
          <p:spPr>
            <a:xfrm>
              <a:off x="1264117" y="4408371"/>
              <a:ext cx="9144000" cy="98177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4" name="Group 13"/>
            <p:cNvGrpSpPr/>
            <p:nvPr/>
          </p:nvGrpSpPr>
          <p:grpSpPr>
            <a:xfrm>
              <a:off x="1350744" y="4493880"/>
              <a:ext cx="8835993" cy="801132"/>
              <a:chOff x="1264117" y="4476221"/>
              <a:chExt cx="8835993" cy="801132"/>
            </a:xfrm>
            <a:grpFill/>
          </p:grpSpPr>
          <p:sp>
            <p:nvSpPr>
              <p:cNvPr id="15" name="Rectangle 14"/>
              <p:cNvSpPr/>
              <p:nvPr/>
            </p:nvSpPr>
            <p:spPr>
              <a:xfrm>
                <a:off x="2065249" y="4516957"/>
                <a:ext cx="8034861" cy="738664"/>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a:ea typeface="+mn-ea"/>
                    <a:cs typeface="+mn-cs"/>
                  </a:rPr>
                  <a:t>Even if a district serves a significant number of ELs, there still may be schools within the district that serve very few ELs. As of the 2016-17 school year, there were more than 2,200 schools with fewer than 30 ELs, which is the threshold for school-level accountability requirements.</a:t>
                </a:r>
              </a:p>
            </p:txBody>
          </p:sp>
          <p:pic>
            <p:nvPicPr>
              <p:cNvPr id="16" name="Lightbulb" descr="https://d30y9cdsu7xlg0.cloudfront.net/png/88653-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4117" y="4476221"/>
                <a:ext cx="801132" cy="801132"/>
              </a:xfrm>
              <a:prstGeom prst="rect">
                <a:avLst/>
              </a:prstGeom>
              <a:grpFill/>
            </p:spPr>
          </p:pic>
        </p:grpSp>
      </p:grpSp>
      <p:grpSp>
        <p:nvGrpSpPr>
          <p:cNvPr id="18" name="Group 17">
            <a:extLst>
              <a:ext uri="{FF2B5EF4-FFF2-40B4-BE49-F238E27FC236}">
                <a16:creationId xmlns:a16="http://schemas.microsoft.com/office/drawing/2014/main" id="{9AE044A0-D0FA-4706-8EED-3AC2B82063B6}"/>
              </a:ext>
            </a:extLst>
          </p:cNvPr>
          <p:cNvGrpSpPr/>
          <p:nvPr/>
        </p:nvGrpSpPr>
        <p:grpSpPr>
          <a:xfrm>
            <a:off x="8531351" y="0"/>
            <a:ext cx="612649" cy="499951"/>
            <a:chOff x="8531351" y="0"/>
            <a:chExt cx="612649" cy="499951"/>
          </a:xfrm>
          <a:solidFill>
            <a:schemeClr val="tx2">
              <a:lumMod val="20000"/>
              <a:lumOff val="80000"/>
            </a:schemeClr>
          </a:solidFill>
        </p:grpSpPr>
        <p:sp>
          <p:nvSpPr>
            <p:cNvPr id="19" name="Rectangle 18">
              <a:extLst>
                <a:ext uri="{FF2B5EF4-FFF2-40B4-BE49-F238E27FC236}">
                  <a16:creationId xmlns:a16="http://schemas.microsoft.com/office/drawing/2014/main" id="{02BAFD4B-5DE8-404D-960A-B3DE7431C394}"/>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0" name="Picture 4" descr="https://static.thenounproject.com/png/2087381-200.png">
              <a:extLst>
                <a:ext uri="{FF2B5EF4-FFF2-40B4-BE49-F238E27FC236}">
                  <a16:creationId xmlns:a16="http://schemas.microsoft.com/office/drawing/2014/main" id="{87E03560-9FF5-4954-A869-619C5A82444A}"/>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Tree>
    <p:extLst>
      <p:ext uri="{BB962C8B-B14F-4D97-AF65-F5344CB8AC3E}">
        <p14:creationId xmlns:p14="http://schemas.microsoft.com/office/powerpoint/2010/main" val="4072709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988" y="6423754"/>
            <a:ext cx="2187018" cy="4342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370703E1-DA95-436A-8CA1-FB417EC76D74}"/>
              </a:ext>
            </a:extLst>
          </p:cNvPr>
          <p:cNvCxnSpPr>
            <a:cxnSpLocks/>
          </p:cNvCxnSpPr>
          <p:nvPr/>
        </p:nvCxnSpPr>
        <p:spPr>
          <a:xfrm>
            <a:off x="3757205" y="4585003"/>
            <a:ext cx="0" cy="74427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924206" y="4443722"/>
            <a:ext cx="0" cy="74427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cxnSpLocks/>
          </p:cNvCxnSpPr>
          <p:nvPr/>
        </p:nvCxnSpPr>
        <p:spPr>
          <a:xfrm>
            <a:off x="5986055" y="4585003"/>
            <a:ext cx="0" cy="74427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935667" y="4614730"/>
            <a:ext cx="0" cy="74427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59977" y="201817"/>
            <a:ext cx="8271374" cy="533401"/>
          </a:xfrm>
        </p:spPr>
        <p:txBody>
          <a:bodyPr/>
          <a:lstStyle/>
          <a:p>
            <a:r>
              <a:rPr lang="en-US" dirty="0"/>
              <a:t>Overall, the percentage of DLLs/ELs decreases as students progress from ECE to 12</a:t>
            </a:r>
            <a:r>
              <a:rPr lang="en-US" baseline="30000" dirty="0"/>
              <a:t>th</a:t>
            </a:r>
            <a:r>
              <a:rPr lang="en-US" dirty="0"/>
              <a:t> grade</a:t>
            </a:r>
          </a:p>
        </p:txBody>
      </p:sp>
      <p:sp>
        <p:nvSpPr>
          <p:cNvPr id="4" name="Slide Number Placeholder 3"/>
          <p:cNvSpPr>
            <a:spLocks noGrp="1"/>
          </p:cNvSpPr>
          <p:nvPr>
            <p:ph type="sldNum" sz="quarter" idx="4"/>
          </p:nvPr>
        </p:nvSpPr>
        <p:spPr/>
        <p:txBody>
          <a:bodyPr/>
          <a:lstStyle/>
          <a:p>
            <a:pPr lvl="0"/>
            <a:fld id="{F1A25517-7F86-4871-894F-626326501892}" type="slidenum">
              <a:rPr lang="en-US" noProof="0" smtClean="0"/>
              <a:pPr lvl="0"/>
              <a:t>28</a:t>
            </a:fld>
            <a:endParaRPr lang="en-US" noProof="0" dirty="0"/>
          </a:p>
        </p:txBody>
      </p:sp>
      <p:sp>
        <p:nvSpPr>
          <p:cNvPr id="6" name="Rectangle 5"/>
          <p:cNvSpPr/>
          <p:nvPr/>
        </p:nvSpPr>
        <p:spPr>
          <a:xfrm>
            <a:off x="-10633" y="1102840"/>
            <a:ext cx="9144000" cy="31897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ectangle 6"/>
          <p:cNvSpPr/>
          <p:nvPr/>
        </p:nvSpPr>
        <p:spPr>
          <a:xfrm>
            <a:off x="0" y="1223117"/>
            <a:ext cx="9144000" cy="34398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56585C"/>
                </a:solidFill>
                <a:latin typeface="+mn-lt"/>
                <a:ea typeface="+mn-ea"/>
                <a:cs typeface="+mn-cs"/>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Percentage of DLLs/ELs and Reclassified Fluent English Proficient Learners by Grade (2016-17)</a:t>
            </a:r>
          </a:p>
        </p:txBody>
      </p:sp>
      <p:sp>
        <p:nvSpPr>
          <p:cNvPr id="8" name="Rectangle 7"/>
          <p:cNvSpPr/>
          <p:nvPr/>
        </p:nvSpPr>
        <p:spPr>
          <a:xfrm>
            <a:off x="-10633" y="6423754"/>
            <a:ext cx="8697433" cy="358085"/>
          </a:xfrm>
          <a:prstGeom prst="rect">
            <a:avLst/>
          </a:prstGeom>
          <a:noFill/>
        </p:spPr>
        <p:txBody>
          <a:bodyPr wrap="square">
            <a:noAutofit/>
          </a:bodyPr>
          <a:lstStyle/>
          <a:p>
            <a:pPr lvl="0" algn="r">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Note: The most recent ECE enrollment data is from the 2016-17 school year. To be consistent, we provide K12 data from this same year even though there is 2017-18 data available. Sources: </a:t>
            </a:r>
            <a:r>
              <a:rPr lang="en-US" sz="900" dirty="0">
                <a:solidFill>
                  <a:srgbClr val="56585C"/>
                </a:solidFill>
              </a:rPr>
              <a:t>California Department of Education Data Reporting Office (2019); Early </a:t>
            </a:r>
            <a:r>
              <a:rPr kumimoji="0" lang="en-US" sz="900" b="0" i="0" u="none" strike="noStrike" kern="1200" cap="none" spc="0" normalizeH="0" baseline="0" noProof="0" dirty="0">
                <a:ln>
                  <a:noFill/>
                </a:ln>
                <a:solidFill>
                  <a:srgbClr val="56585C"/>
                </a:solidFill>
                <a:effectLst/>
                <a:uLnTx/>
                <a:uFillTx/>
                <a:latin typeface="Calibri"/>
                <a:ea typeface="+mn-ea"/>
                <a:cs typeface="+mn-cs"/>
              </a:rPr>
              <a:t>Edge California (2018); </a:t>
            </a:r>
            <a:r>
              <a:rPr lang="en-US" sz="900" dirty="0">
                <a:solidFill>
                  <a:srgbClr val="56585C"/>
                </a:solidFill>
              </a:rPr>
              <a:t>Hill (2018); Santibañez </a:t>
            </a:r>
            <a:r>
              <a:rPr kumimoji="0" lang="en-US" sz="900" b="0" i="0" u="none" strike="noStrike" kern="1200" cap="none" spc="0" normalizeH="0" baseline="0" noProof="0" dirty="0">
                <a:ln>
                  <a:noFill/>
                </a:ln>
                <a:solidFill>
                  <a:srgbClr val="56585C"/>
                </a:solidFill>
                <a:effectLst/>
                <a:uLnTx/>
                <a:uFillTx/>
                <a:latin typeface="Calibri"/>
                <a:ea typeface="+mn-ea"/>
                <a:cs typeface="+mn-cs"/>
              </a:rPr>
              <a:t>(2018); </a:t>
            </a:r>
            <a:r>
              <a:rPr lang="en-US" sz="900" dirty="0">
                <a:solidFill>
                  <a:srgbClr val="56585C"/>
                </a:solidFill>
              </a:rPr>
              <a:t>Santibañez and Umansky (2018).</a:t>
            </a:r>
            <a:r>
              <a:rPr kumimoji="0" lang="en-US" sz="900" b="0" i="0" u="none" strike="noStrike" kern="1200" cap="none" spc="0" normalizeH="0" baseline="0" noProof="0" dirty="0">
                <a:ln>
                  <a:noFill/>
                </a:ln>
                <a:solidFill>
                  <a:srgbClr val="56585C"/>
                </a:solidFill>
                <a:effectLst/>
                <a:uLnTx/>
                <a:uFillTx/>
                <a:latin typeface="Calibri"/>
                <a:ea typeface="+mn-ea"/>
                <a:cs typeface="+mn-cs"/>
              </a:rPr>
              <a:t> </a:t>
            </a:r>
          </a:p>
        </p:txBody>
      </p:sp>
      <p:grpSp>
        <p:nvGrpSpPr>
          <p:cNvPr id="22" name="Group 21"/>
          <p:cNvGrpSpPr/>
          <p:nvPr/>
        </p:nvGrpSpPr>
        <p:grpSpPr>
          <a:xfrm>
            <a:off x="-148856" y="4009748"/>
            <a:ext cx="9282223" cy="986181"/>
            <a:chOff x="-148856" y="4222398"/>
            <a:chExt cx="9282223" cy="986181"/>
          </a:xfrm>
        </p:grpSpPr>
        <p:sp>
          <p:nvSpPr>
            <p:cNvPr id="10" name="Striped Right Arrow 9"/>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1" name="Group 10"/>
            <p:cNvGrpSpPr/>
            <p:nvPr/>
          </p:nvGrpSpPr>
          <p:grpSpPr>
            <a:xfrm>
              <a:off x="3332786" y="4316517"/>
              <a:ext cx="2249307" cy="797942"/>
              <a:chOff x="495453" y="2085978"/>
              <a:chExt cx="2839887" cy="1190622"/>
            </a:xfrm>
          </p:grpSpPr>
          <p:pic>
            <p:nvPicPr>
              <p:cNvPr id="12" name="Picture 2" descr="https://d30y9cdsu7xlg0.cloudfront.net/png/75253-200.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d30y9cdsu7xlg0.cloudfront.net/png/75253-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d30y9cdsu7xlg0.cloudfront.net/png/75253-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https://d30y9cdsu7xlg0.cloudfront.net/png/33932-20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static.thenounproject.com/png/1574579-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91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p:cNvSpPr/>
          <p:nvPr/>
        </p:nvSpPr>
        <p:spPr>
          <a:xfrm>
            <a:off x="200942" y="5096253"/>
            <a:ext cx="2273799" cy="1106732"/>
          </a:xfrm>
          <a:prstGeom prst="rect">
            <a:avLst/>
          </a:prstGeom>
          <a:solidFill>
            <a:schemeClr val="bg1">
              <a:lumMod val="95000"/>
            </a:schemeClr>
          </a:solidFill>
          <a:ln>
            <a:solidFill>
              <a:schemeClr val="accent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From 2011 to 2015, DLL children ages three and four years-old were less likely to be enrolled in preschool (56.6%) compared to their non-DLL peers (47.9%)</a:t>
            </a:r>
          </a:p>
        </p:txBody>
      </p:sp>
      <p:sp>
        <p:nvSpPr>
          <p:cNvPr id="26" name="Rectangle 25"/>
          <p:cNvSpPr/>
          <p:nvPr/>
        </p:nvSpPr>
        <p:spPr>
          <a:xfrm>
            <a:off x="5066615" y="5096253"/>
            <a:ext cx="2287426" cy="1106732"/>
          </a:xfrm>
          <a:prstGeom prst="rect">
            <a:avLst/>
          </a:prstGeom>
          <a:solidFill>
            <a:schemeClr val="bg1">
              <a:lumMod val="95000"/>
            </a:schemeClr>
          </a:solidFill>
          <a:ln>
            <a:solidFill>
              <a:schemeClr val="accent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ELs enter school with varying levels of English and are reclassified at different times, though the average for reclassification is 5-7 years </a:t>
            </a:r>
          </a:p>
        </p:txBody>
      </p:sp>
      <p:sp>
        <p:nvSpPr>
          <p:cNvPr id="27" name="Rectangle 26"/>
          <p:cNvSpPr/>
          <p:nvPr/>
        </p:nvSpPr>
        <p:spPr>
          <a:xfrm>
            <a:off x="7492639" y="5096253"/>
            <a:ext cx="1423280" cy="1106732"/>
          </a:xfrm>
          <a:prstGeom prst="rect">
            <a:avLst/>
          </a:prstGeom>
          <a:solidFill>
            <a:schemeClr val="bg1">
              <a:lumMod val="95000"/>
            </a:schemeClr>
          </a:solidFill>
          <a:ln>
            <a:solidFill>
              <a:schemeClr val="accent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a:ea typeface="+mn-ea"/>
                <a:cs typeface="+mn-cs"/>
              </a:rPr>
              <a:t>Each year, 3,000 to 4,000 new immigrant ELs enter grades 6-12 </a:t>
            </a:r>
          </a:p>
        </p:txBody>
      </p:sp>
      <p:graphicFrame>
        <p:nvGraphicFramePr>
          <p:cNvPr id="35" name="Chart 34"/>
          <p:cNvGraphicFramePr>
            <a:graphicFrameLocks/>
          </p:cNvGraphicFramePr>
          <p:nvPr/>
        </p:nvGraphicFramePr>
        <p:xfrm>
          <a:off x="-10633" y="1479030"/>
          <a:ext cx="9144000" cy="2743200"/>
        </p:xfrm>
        <a:graphic>
          <a:graphicData uri="http://schemas.openxmlformats.org/drawingml/2006/chart">
            <c:chart xmlns:c="http://schemas.openxmlformats.org/drawingml/2006/chart" xmlns:r="http://schemas.openxmlformats.org/officeDocument/2006/relationships" r:id="rId7"/>
          </a:graphicData>
        </a:graphic>
      </p:graphicFrame>
      <p:grpSp>
        <p:nvGrpSpPr>
          <p:cNvPr id="36" name="Group 35">
            <a:extLst>
              <a:ext uri="{FF2B5EF4-FFF2-40B4-BE49-F238E27FC236}">
                <a16:creationId xmlns:a16="http://schemas.microsoft.com/office/drawing/2014/main" id="{CC3440B6-EDFB-4550-8981-9C55B5FDEFDE}"/>
              </a:ext>
            </a:extLst>
          </p:cNvPr>
          <p:cNvGrpSpPr/>
          <p:nvPr/>
        </p:nvGrpSpPr>
        <p:grpSpPr>
          <a:xfrm>
            <a:off x="8531936" y="0"/>
            <a:ext cx="612649" cy="985165"/>
            <a:chOff x="8531936" y="0"/>
            <a:chExt cx="612649" cy="985165"/>
          </a:xfrm>
        </p:grpSpPr>
        <p:grpSp>
          <p:nvGrpSpPr>
            <p:cNvPr id="37" name="Group 36">
              <a:extLst>
                <a:ext uri="{FF2B5EF4-FFF2-40B4-BE49-F238E27FC236}">
                  <a16:creationId xmlns:a16="http://schemas.microsoft.com/office/drawing/2014/main" id="{49FFEE37-79EC-4B6D-B5C2-CD4F98B8DA85}"/>
                </a:ext>
              </a:extLst>
            </p:cNvPr>
            <p:cNvGrpSpPr/>
            <p:nvPr/>
          </p:nvGrpSpPr>
          <p:grpSpPr>
            <a:xfrm>
              <a:off x="8531936" y="0"/>
              <a:ext cx="612649" cy="499951"/>
              <a:chOff x="8531351" y="0"/>
              <a:chExt cx="612649" cy="499951"/>
            </a:xfrm>
          </p:grpSpPr>
          <p:sp>
            <p:nvSpPr>
              <p:cNvPr id="41" name="Rectangle 40">
                <a:extLst>
                  <a:ext uri="{FF2B5EF4-FFF2-40B4-BE49-F238E27FC236}">
                    <a16:creationId xmlns:a16="http://schemas.microsoft.com/office/drawing/2014/main" id="{B485D43A-4FD4-4E96-BB3D-FA84C696C62E}"/>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2" name="Picture 2" descr="https://static.thenounproject.com/png/1574579-200.png">
                <a:extLst>
                  <a:ext uri="{FF2B5EF4-FFF2-40B4-BE49-F238E27FC236}">
                    <a16:creationId xmlns:a16="http://schemas.microsoft.com/office/drawing/2014/main" id="{AEF2F58F-7A30-4141-9812-CE092113A3F9}"/>
                  </a:ext>
                </a:extLst>
              </p:cNvPr>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38" name="Group 37">
              <a:extLst>
                <a:ext uri="{FF2B5EF4-FFF2-40B4-BE49-F238E27FC236}">
                  <a16:creationId xmlns:a16="http://schemas.microsoft.com/office/drawing/2014/main" id="{FDE63514-4DB9-44F5-9516-D7644211F34F}"/>
                </a:ext>
              </a:extLst>
            </p:cNvPr>
            <p:cNvGrpSpPr/>
            <p:nvPr/>
          </p:nvGrpSpPr>
          <p:grpSpPr>
            <a:xfrm>
              <a:off x="8531936" y="485214"/>
              <a:ext cx="612649" cy="499951"/>
              <a:chOff x="8531351" y="0"/>
              <a:chExt cx="612649" cy="499951"/>
            </a:xfrm>
            <a:solidFill>
              <a:schemeClr val="tx2">
                <a:lumMod val="20000"/>
                <a:lumOff val="80000"/>
              </a:schemeClr>
            </a:solidFill>
          </p:grpSpPr>
          <p:sp>
            <p:nvSpPr>
              <p:cNvPr id="39" name="Rectangle 38">
                <a:extLst>
                  <a:ext uri="{FF2B5EF4-FFF2-40B4-BE49-F238E27FC236}">
                    <a16:creationId xmlns:a16="http://schemas.microsoft.com/office/drawing/2014/main" id="{30F7B265-1A8C-4697-921C-CBB9E1D2334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0" name="Picture 4" descr="https://static.thenounproject.com/png/2087381-200.png">
                <a:extLst>
                  <a:ext uri="{FF2B5EF4-FFF2-40B4-BE49-F238E27FC236}">
                    <a16:creationId xmlns:a16="http://schemas.microsoft.com/office/drawing/2014/main" id="{DCBEC9AF-6556-44C7-8F59-567E348EFAB1}"/>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
        <p:nvSpPr>
          <p:cNvPr id="30" name="Rectangle 29">
            <a:extLst>
              <a:ext uri="{FF2B5EF4-FFF2-40B4-BE49-F238E27FC236}">
                <a16:creationId xmlns:a16="http://schemas.microsoft.com/office/drawing/2014/main" id="{D0212E49-BADD-4C8E-A1C9-C078FC35266C}"/>
              </a:ext>
            </a:extLst>
          </p:cNvPr>
          <p:cNvSpPr/>
          <p:nvPr/>
        </p:nvSpPr>
        <p:spPr>
          <a:xfrm>
            <a:off x="2626965" y="5096253"/>
            <a:ext cx="2287426" cy="1106732"/>
          </a:xfrm>
          <a:prstGeom prst="rect">
            <a:avLst/>
          </a:prstGeom>
          <a:solidFill>
            <a:schemeClr val="bg1">
              <a:lumMod val="95000"/>
            </a:schemeClr>
          </a:solidFill>
          <a:ln>
            <a:solidFill>
              <a:schemeClr val="accent2"/>
            </a:solidFill>
          </a:ln>
        </p:spPr>
        <p:txBody>
          <a:bodyPr wrap="square" anchor="ctr">
            <a:noAutofit/>
          </a:bodyPr>
          <a:lstStyle/>
          <a:p>
            <a:pPr lvl="0" algn="ctr">
              <a:defRPr/>
            </a:pPr>
            <a:r>
              <a:rPr lang="en-US" sz="1200" dirty="0"/>
              <a:t>Statewide policy determines how students are classified as ELs and reclassified, but school districts set additional criteria causing wide variation in the state</a:t>
            </a:r>
            <a:endParaRPr kumimoji="0" lang="en-US" sz="12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2605440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A732C943-E2B8-46B2-B815-E69FB4F925CC}"/>
              </a:ext>
            </a:extLst>
          </p:cNvPr>
          <p:cNvCxnSpPr/>
          <p:nvPr/>
        </p:nvCxnSpPr>
        <p:spPr>
          <a:xfrm>
            <a:off x="7736962" y="1777435"/>
            <a:ext cx="0" cy="281488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F93DF9C-BDA3-4F92-8D90-D7236E41FA22}"/>
              </a:ext>
            </a:extLst>
          </p:cNvPr>
          <p:cNvCxnSpPr/>
          <p:nvPr/>
        </p:nvCxnSpPr>
        <p:spPr>
          <a:xfrm flipH="1">
            <a:off x="888340" y="1795534"/>
            <a:ext cx="0" cy="353846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F0A9A027-1C55-415B-B389-4685B8D1997F}"/>
              </a:ext>
            </a:extLst>
          </p:cNvPr>
          <p:cNvSpPr txBox="1"/>
          <p:nvPr/>
        </p:nvSpPr>
        <p:spPr>
          <a:xfrm>
            <a:off x="306325" y="2216963"/>
            <a:ext cx="4265675" cy="2799537"/>
          </a:xfrm>
          <a:prstGeom prst="rect">
            <a:avLst/>
          </a:prstGeom>
          <a:solidFill>
            <a:schemeClr val="bg2">
              <a:lumMod val="20000"/>
              <a:lumOff val="80000"/>
            </a:schemeClr>
          </a:solidFill>
          <a:ln>
            <a:solidFill>
              <a:schemeClr val="tx2"/>
            </a:solidFill>
          </a:ln>
        </p:spPr>
        <p:txBody>
          <a:bodyPr wrap="square" lIns="0" tIns="0" rIns="0" bIns="0" rtlCol="0">
            <a:noAutofit/>
          </a:bodyPr>
          <a:lstStyle/>
          <a:p>
            <a:pPr algn="ctr" defTabSz="457200"/>
            <a:endParaRPr lang="en-US" sz="800" b="1" dirty="0">
              <a:solidFill>
                <a:schemeClr val="accent3"/>
              </a:solidFill>
            </a:endParaRPr>
          </a:p>
          <a:p>
            <a:pPr algn="ctr" defTabSz="457200"/>
            <a:r>
              <a:rPr lang="en-US" sz="2000" b="1" dirty="0">
                <a:solidFill>
                  <a:schemeClr val="tx2"/>
                </a:solidFill>
                <a:latin typeface="Tw Cen MT" panose="020B0602020104020603" pitchFamily="34" charset="0"/>
              </a:rPr>
              <a:t>81.3% </a:t>
            </a:r>
            <a:r>
              <a:rPr lang="en-US" sz="1600" dirty="0"/>
              <a:t>of ELs identify as Hispanic or Latino</a:t>
            </a:r>
          </a:p>
        </p:txBody>
      </p:sp>
      <p:sp>
        <p:nvSpPr>
          <p:cNvPr id="2" name="Title 1"/>
          <p:cNvSpPr>
            <a:spLocks noGrp="1"/>
          </p:cNvSpPr>
          <p:nvPr>
            <p:ph type="title"/>
          </p:nvPr>
        </p:nvSpPr>
        <p:spPr>
          <a:xfrm>
            <a:off x="259977" y="201817"/>
            <a:ext cx="8202262" cy="762388"/>
          </a:xfrm>
        </p:spPr>
        <p:txBody>
          <a:bodyPr/>
          <a:lstStyle/>
          <a:p>
            <a:r>
              <a:rPr lang="en-US" dirty="0"/>
              <a:t>ELs in California are a diverse group of learners, but the majority are male, Latino and speak Spanish</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41BCBAE-1B6D-4302-9606-0C888833E232}"/>
              </a:ext>
            </a:extLst>
          </p:cNvPr>
          <p:cNvSpPr/>
          <p:nvPr/>
        </p:nvSpPr>
        <p:spPr>
          <a:xfrm>
            <a:off x="2142094" y="6463600"/>
            <a:ext cx="6716775" cy="369332"/>
          </a:xfrm>
          <a:prstGeom prst="rect">
            <a:avLst/>
          </a:prstGeom>
        </p:spPr>
        <p:txBody>
          <a:bodyPr wrap="square">
            <a:spAutoFit/>
          </a:bodyPr>
          <a:lstStyle/>
          <a:p>
            <a:pPr lvl="0" algn="r">
              <a:defRPr/>
            </a:pPr>
            <a:r>
              <a:rPr lang="en-US" sz="900" dirty="0">
                <a:solidFill>
                  <a:srgbClr val="56585C"/>
                </a:solidFill>
              </a:rPr>
              <a:t>Note: The data on this slide reflects enrollment data in public and charter schools from 2018–2019. Sources: </a:t>
            </a:r>
            <a:r>
              <a:rPr lang="en-US" sz="900" dirty="0">
                <a:solidFill>
                  <a:srgbClr val="56585C"/>
                </a:solidFill>
                <a:hlinkClick r:id="rId3"/>
              </a:rPr>
              <a:t>California Department of Education Data Quest </a:t>
            </a:r>
            <a:r>
              <a:rPr lang="en-US" sz="900" dirty="0">
                <a:solidFill>
                  <a:srgbClr val="56585C"/>
                </a:solidFill>
              </a:rPr>
              <a:t>(2019); </a:t>
            </a:r>
            <a:r>
              <a:rPr lang="en-US" sz="900" dirty="0">
                <a:solidFill>
                  <a:srgbClr val="56585C"/>
                </a:solidFill>
                <a:hlinkClick r:id="rId4"/>
              </a:rPr>
              <a:t>California Department of Education Data Reporting Office </a:t>
            </a:r>
            <a:r>
              <a:rPr lang="en-US" sz="900" dirty="0">
                <a:solidFill>
                  <a:srgbClr val="56585C"/>
                </a:solidFill>
              </a:rPr>
              <a:t>(2019).  </a:t>
            </a:r>
          </a:p>
        </p:txBody>
      </p:sp>
      <p:graphicFrame>
        <p:nvGraphicFramePr>
          <p:cNvPr id="27" name="Table 26">
            <a:extLst>
              <a:ext uri="{FF2B5EF4-FFF2-40B4-BE49-F238E27FC236}">
                <a16:creationId xmlns:a16="http://schemas.microsoft.com/office/drawing/2014/main" id="{F80146EE-5F24-4C0A-AB36-6AE46D527AB8}"/>
              </a:ext>
            </a:extLst>
          </p:cNvPr>
          <p:cNvGraphicFramePr>
            <a:graphicFrameLocks noGrp="1"/>
          </p:cNvGraphicFramePr>
          <p:nvPr/>
        </p:nvGraphicFramePr>
        <p:xfrm>
          <a:off x="489235" y="2700773"/>
          <a:ext cx="3899854" cy="2199294"/>
        </p:xfrm>
        <a:graphic>
          <a:graphicData uri="http://schemas.openxmlformats.org/drawingml/2006/table">
            <a:tbl>
              <a:tblPr>
                <a:tableStyleId>{793D81CF-94F2-401A-BA57-92F5A7B2D0C5}</a:tableStyleId>
              </a:tblPr>
              <a:tblGrid>
                <a:gridCol w="2439400">
                  <a:extLst>
                    <a:ext uri="{9D8B030D-6E8A-4147-A177-3AD203B41FA5}">
                      <a16:colId xmlns:a16="http://schemas.microsoft.com/office/drawing/2014/main" val="1319673764"/>
                    </a:ext>
                  </a:extLst>
                </a:gridCol>
                <a:gridCol w="1460454">
                  <a:extLst>
                    <a:ext uri="{9D8B030D-6E8A-4147-A177-3AD203B41FA5}">
                      <a16:colId xmlns:a16="http://schemas.microsoft.com/office/drawing/2014/main" val="2643336601"/>
                    </a:ext>
                  </a:extLst>
                </a:gridCol>
              </a:tblGrid>
              <a:tr h="244366">
                <a:tc>
                  <a:txBody>
                    <a:bodyPr/>
                    <a:lstStyle/>
                    <a:p>
                      <a:pPr algn="ctr" fontAlgn="t"/>
                      <a:r>
                        <a:rPr lang="en-US" sz="1200" b="1" dirty="0">
                          <a:solidFill>
                            <a:schemeClr val="bg1"/>
                          </a:solidFill>
                          <a:effectLst/>
                        </a:rPr>
                        <a:t>ETHNICITY</a:t>
                      </a:r>
                    </a:p>
                  </a:txBody>
                  <a:tcPr marL="23039" marR="23039" marT="23039" marB="23039" anchor="ctr">
                    <a:solidFill>
                      <a:schemeClr val="tx1"/>
                    </a:solidFill>
                  </a:tcPr>
                </a:tc>
                <a:tc>
                  <a:txBody>
                    <a:bodyPr/>
                    <a:lstStyle/>
                    <a:p>
                      <a:pPr algn="ctr" fontAlgn="t"/>
                      <a:r>
                        <a:rPr lang="en-US" sz="1200" b="1" dirty="0">
                          <a:solidFill>
                            <a:schemeClr val="bg1"/>
                          </a:solidFill>
                          <a:effectLst/>
                        </a:rPr>
                        <a:t>ENROLLMENT</a:t>
                      </a:r>
                    </a:p>
                  </a:txBody>
                  <a:tcPr marL="23039" marR="23039" marT="23039" marB="23039" anchor="ctr">
                    <a:solidFill>
                      <a:schemeClr val="tx1"/>
                    </a:solidFill>
                  </a:tcPr>
                </a:tc>
                <a:extLst>
                  <a:ext uri="{0D108BD9-81ED-4DB2-BD59-A6C34878D82A}">
                    <a16:rowId xmlns:a16="http://schemas.microsoft.com/office/drawing/2014/main" val="34404673"/>
                  </a:ext>
                </a:extLst>
              </a:tr>
              <a:tr h="244366">
                <a:tc>
                  <a:txBody>
                    <a:bodyPr/>
                    <a:lstStyle/>
                    <a:p>
                      <a:pPr algn="ctr" fontAlgn="t"/>
                      <a:r>
                        <a:rPr lang="en-US" sz="1200" dirty="0">
                          <a:effectLst/>
                        </a:rPr>
                        <a:t>African American</a:t>
                      </a:r>
                    </a:p>
                  </a:txBody>
                  <a:tcPr marL="23039" marR="23039" marT="23039" marB="23039" anchor="ctr"/>
                </a:tc>
                <a:tc>
                  <a:txBody>
                    <a:bodyPr/>
                    <a:lstStyle/>
                    <a:p>
                      <a:pPr algn="ctr" fontAlgn="t"/>
                      <a:r>
                        <a:rPr lang="en-US" sz="1200" dirty="0">
                          <a:effectLst/>
                        </a:rPr>
                        <a:t>5,949</a:t>
                      </a:r>
                    </a:p>
                  </a:txBody>
                  <a:tcPr marL="23039" marR="23039" marT="23039" marB="23039" anchor="ctr"/>
                </a:tc>
                <a:extLst>
                  <a:ext uri="{0D108BD9-81ED-4DB2-BD59-A6C34878D82A}">
                    <a16:rowId xmlns:a16="http://schemas.microsoft.com/office/drawing/2014/main" val="2250946270"/>
                  </a:ext>
                </a:extLst>
              </a:tr>
              <a:tr h="244366">
                <a:tc>
                  <a:txBody>
                    <a:bodyPr/>
                    <a:lstStyle/>
                    <a:p>
                      <a:pPr algn="ctr" fontAlgn="t"/>
                      <a:r>
                        <a:rPr lang="en-US" sz="1200" dirty="0">
                          <a:effectLst/>
                        </a:rPr>
                        <a:t>American Indian or Alaska Native</a:t>
                      </a:r>
                    </a:p>
                  </a:txBody>
                  <a:tcPr marL="23039" marR="23039" marT="23039" marB="23039" anchor="ctr"/>
                </a:tc>
                <a:tc>
                  <a:txBody>
                    <a:bodyPr/>
                    <a:lstStyle/>
                    <a:p>
                      <a:pPr algn="ctr" fontAlgn="t"/>
                      <a:r>
                        <a:rPr lang="en-US" sz="1200" dirty="0">
                          <a:effectLst/>
                        </a:rPr>
                        <a:t>1,682</a:t>
                      </a:r>
                    </a:p>
                  </a:txBody>
                  <a:tcPr marL="23039" marR="23039" marT="23039" marB="23039" anchor="ctr"/>
                </a:tc>
                <a:extLst>
                  <a:ext uri="{0D108BD9-81ED-4DB2-BD59-A6C34878D82A}">
                    <a16:rowId xmlns:a16="http://schemas.microsoft.com/office/drawing/2014/main" val="900463165"/>
                  </a:ext>
                </a:extLst>
              </a:tr>
              <a:tr h="244366">
                <a:tc>
                  <a:txBody>
                    <a:bodyPr/>
                    <a:lstStyle/>
                    <a:p>
                      <a:pPr algn="ctr" fontAlgn="t"/>
                      <a:r>
                        <a:rPr lang="en-US" sz="1200" dirty="0">
                          <a:effectLst/>
                        </a:rPr>
                        <a:t>Asian</a:t>
                      </a:r>
                    </a:p>
                  </a:txBody>
                  <a:tcPr marL="23039" marR="23039" marT="23039" marB="23039" anchor="ctr"/>
                </a:tc>
                <a:tc>
                  <a:txBody>
                    <a:bodyPr/>
                    <a:lstStyle/>
                    <a:p>
                      <a:pPr algn="ctr" fontAlgn="t"/>
                      <a:r>
                        <a:rPr lang="en-US" sz="1200" dirty="0">
                          <a:effectLst/>
                        </a:rPr>
                        <a:t>128,270</a:t>
                      </a:r>
                    </a:p>
                  </a:txBody>
                  <a:tcPr marL="23039" marR="23039" marT="23039" marB="23039" anchor="ctr"/>
                </a:tc>
                <a:extLst>
                  <a:ext uri="{0D108BD9-81ED-4DB2-BD59-A6C34878D82A}">
                    <a16:rowId xmlns:a16="http://schemas.microsoft.com/office/drawing/2014/main" val="659091665"/>
                  </a:ext>
                </a:extLst>
              </a:tr>
              <a:tr h="244366">
                <a:tc>
                  <a:txBody>
                    <a:bodyPr/>
                    <a:lstStyle/>
                    <a:p>
                      <a:pPr algn="ctr" fontAlgn="t"/>
                      <a:r>
                        <a:rPr lang="en-US" sz="1200" dirty="0">
                          <a:effectLst/>
                        </a:rPr>
                        <a:t>Filipino</a:t>
                      </a:r>
                    </a:p>
                  </a:txBody>
                  <a:tcPr marL="23039" marR="23039" marT="23039" marB="23039" anchor="ctr"/>
                </a:tc>
                <a:tc>
                  <a:txBody>
                    <a:bodyPr/>
                    <a:lstStyle/>
                    <a:p>
                      <a:pPr algn="ctr" fontAlgn="t"/>
                      <a:r>
                        <a:rPr lang="en-US" sz="1200" dirty="0">
                          <a:effectLst/>
                        </a:rPr>
                        <a:t>15,420</a:t>
                      </a:r>
                    </a:p>
                  </a:txBody>
                  <a:tcPr marL="23039" marR="23039" marT="23039" marB="23039" anchor="ctr"/>
                </a:tc>
                <a:extLst>
                  <a:ext uri="{0D108BD9-81ED-4DB2-BD59-A6C34878D82A}">
                    <a16:rowId xmlns:a16="http://schemas.microsoft.com/office/drawing/2014/main" val="2699043928"/>
                  </a:ext>
                </a:extLst>
              </a:tr>
              <a:tr h="244366">
                <a:tc>
                  <a:txBody>
                    <a:bodyPr/>
                    <a:lstStyle/>
                    <a:p>
                      <a:pPr algn="ctr" fontAlgn="t"/>
                      <a:r>
                        <a:rPr lang="en-US" sz="1200" dirty="0">
                          <a:solidFill>
                            <a:schemeClr val="bg1"/>
                          </a:solidFill>
                          <a:effectLst/>
                        </a:rPr>
                        <a:t>Hispanic or Latino</a:t>
                      </a:r>
                    </a:p>
                  </a:txBody>
                  <a:tcPr marL="23039" marR="23039" marT="23039" marB="23039" anchor="ctr">
                    <a:solidFill>
                      <a:schemeClr val="tx2"/>
                    </a:solidFill>
                  </a:tcPr>
                </a:tc>
                <a:tc>
                  <a:txBody>
                    <a:bodyPr/>
                    <a:lstStyle/>
                    <a:p>
                      <a:pPr algn="ctr" fontAlgn="t"/>
                      <a:r>
                        <a:rPr lang="en-US" sz="1200" dirty="0">
                          <a:solidFill>
                            <a:schemeClr val="bg1"/>
                          </a:solidFill>
                          <a:effectLst/>
                        </a:rPr>
                        <a:t>971,784</a:t>
                      </a:r>
                    </a:p>
                  </a:txBody>
                  <a:tcPr marL="23039" marR="23039" marT="23039" marB="23039" anchor="ctr">
                    <a:solidFill>
                      <a:schemeClr val="tx2"/>
                    </a:solidFill>
                  </a:tcPr>
                </a:tc>
                <a:extLst>
                  <a:ext uri="{0D108BD9-81ED-4DB2-BD59-A6C34878D82A}">
                    <a16:rowId xmlns:a16="http://schemas.microsoft.com/office/drawing/2014/main" val="3919181221"/>
                  </a:ext>
                </a:extLst>
              </a:tr>
              <a:tr h="244366">
                <a:tc>
                  <a:txBody>
                    <a:bodyPr/>
                    <a:lstStyle/>
                    <a:p>
                      <a:pPr algn="ctr" fontAlgn="t"/>
                      <a:r>
                        <a:rPr lang="en-US" sz="1200" dirty="0">
                          <a:effectLst/>
                        </a:rPr>
                        <a:t>Pacific Islander</a:t>
                      </a:r>
                    </a:p>
                  </a:txBody>
                  <a:tcPr marL="23039" marR="23039" marT="23039" marB="23039" anchor="ctr"/>
                </a:tc>
                <a:tc>
                  <a:txBody>
                    <a:bodyPr/>
                    <a:lstStyle/>
                    <a:p>
                      <a:pPr algn="ctr" fontAlgn="t"/>
                      <a:r>
                        <a:rPr lang="en-US" sz="1200" dirty="0">
                          <a:effectLst/>
                        </a:rPr>
                        <a:t>3,649</a:t>
                      </a:r>
                    </a:p>
                  </a:txBody>
                  <a:tcPr marL="23039" marR="23039" marT="23039" marB="23039" anchor="ctr"/>
                </a:tc>
                <a:extLst>
                  <a:ext uri="{0D108BD9-81ED-4DB2-BD59-A6C34878D82A}">
                    <a16:rowId xmlns:a16="http://schemas.microsoft.com/office/drawing/2014/main" val="2155975269"/>
                  </a:ext>
                </a:extLst>
              </a:tr>
              <a:tr h="244366">
                <a:tc>
                  <a:txBody>
                    <a:bodyPr/>
                    <a:lstStyle/>
                    <a:p>
                      <a:pPr algn="ctr" fontAlgn="t"/>
                      <a:r>
                        <a:rPr lang="en-US" sz="1200" dirty="0">
                          <a:effectLst/>
                        </a:rPr>
                        <a:t>White</a:t>
                      </a:r>
                    </a:p>
                  </a:txBody>
                  <a:tcPr marL="23039" marR="23039" marT="23039" marB="23039" anchor="ctr"/>
                </a:tc>
                <a:tc>
                  <a:txBody>
                    <a:bodyPr/>
                    <a:lstStyle/>
                    <a:p>
                      <a:pPr algn="ctr" fontAlgn="t"/>
                      <a:r>
                        <a:rPr lang="en-US" sz="1200" dirty="0">
                          <a:effectLst/>
                        </a:rPr>
                        <a:t>55,310</a:t>
                      </a:r>
                    </a:p>
                  </a:txBody>
                  <a:tcPr marL="23039" marR="23039" marT="23039" marB="23039" anchor="ctr"/>
                </a:tc>
                <a:extLst>
                  <a:ext uri="{0D108BD9-81ED-4DB2-BD59-A6C34878D82A}">
                    <a16:rowId xmlns:a16="http://schemas.microsoft.com/office/drawing/2014/main" val="3913904793"/>
                  </a:ext>
                </a:extLst>
              </a:tr>
              <a:tr h="244366">
                <a:tc>
                  <a:txBody>
                    <a:bodyPr/>
                    <a:lstStyle/>
                    <a:p>
                      <a:pPr algn="ctr" fontAlgn="t"/>
                      <a:r>
                        <a:rPr lang="en-US" sz="1200" dirty="0">
                          <a:effectLst/>
                        </a:rPr>
                        <a:t>Two or More Races</a:t>
                      </a:r>
                    </a:p>
                  </a:txBody>
                  <a:tcPr marL="23039" marR="23039" marT="23039" marB="23039" anchor="ctr"/>
                </a:tc>
                <a:tc>
                  <a:txBody>
                    <a:bodyPr/>
                    <a:lstStyle/>
                    <a:p>
                      <a:pPr algn="ctr" fontAlgn="t"/>
                      <a:r>
                        <a:rPr lang="en-US" sz="1200" dirty="0">
                          <a:effectLst/>
                        </a:rPr>
                        <a:t>5,049</a:t>
                      </a:r>
                    </a:p>
                  </a:txBody>
                  <a:tcPr marL="23039" marR="23039" marT="23039" marB="23039" anchor="ctr"/>
                </a:tc>
                <a:extLst>
                  <a:ext uri="{0D108BD9-81ED-4DB2-BD59-A6C34878D82A}">
                    <a16:rowId xmlns:a16="http://schemas.microsoft.com/office/drawing/2014/main" val="1350402492"/>
                  </a:ext>
                </a:extLst>
              </a:tr>
            </a:tbl>
          </a:graphicData>
        </a:graphic>
      </p:graphicFrame>
      <p:sp>
        <p:nvSpPr>
          <p:cNvPr id="53" name="TextBox 52">
            <a:extLst>
              <a:ext uri="{FF2B5EF4-FFF2-40B4-BE49-F238E27FC236}">
                <a16:creationId xmlns:a16="http://schemas.microsoft.com/office/drawing/2014/main" id="{F7A0BA11-F816-41B9-AC84-09BC1FB93E0D}"/>
              </a:ext>
            </a:extLst>
          </p:cNvPr>
          <p:cNvSpPr txBox="1"/>
          <p:nvPr/>
        </p:nvSpPr>
        <p:spPr>
          <a:xfrm>
            <a:off x="4660900" y="2218011"/>
            <a:ext cx="4172569" cy="2798064"/>
          </a:xfrm>
          <a:prstGeom prst="rect">
            <a:avLst/>
          </a:prstGeom>
          <a:solidFill>
            <a:schemeClr val="bg2">
              <a:lumMod val="20000"/>
              <a:lumOff val="80000"/>
            </a:schemeClr>
          </a:solidFill>
          <a:ln>
            <a:solidFill>
              <a:schemeClr val="tx2"/>
            </a:solidFill>
          </a:ln>
        </p:spPr>
        <p:txBody>
          <a:bodyPr wrap="square" lIns="0" tIns="0" rIns="0" bIns="0" rtlCol="0">
            <a:noAutofit/>
          </a:bodyPr>
          <a:lstStyle/>
          <a:p>
            <a:pPr algn="ctr" defTabSz="457200"/>
            <a:endParaRPr lang="en-US" sz="800" b="1" dirty="0"/>
          </a:p>
          <a:p>
            <a:pPr algn="ctr" defTabSz="457200"/>
            <a:r>
              <a:rPr lang="en-US" sz="2000" b="1" dirty="0">
                <a:solidFill>
                  <a:schemeClr val="tx2"/>
                </a:solidFill>
                <a:latin typeface="Tw Cen MT" panose="020B0602020104020603" pitchFamily="34" charset="0"/>
              </a:rPr>
              <a:t>54% </a:t>
            </a:r>
            <a:r>
              <a:rPr lang="en-US" sz="1600" dirty="0"/>
              <a:t>of ELs are male</a:t>
            </a:r>
          </a:p>
        </p:txBody>
      </p:sp>
      <p:graphicFrame>
        <p:nvGraphicFramePr>
          <p:cNvPr id="44" name="Chart 43">
            <a:extLst>
              <a:ext uri="{FF2B5EF4-FFF2-40B4-BE49-F238E27FC236}">
                <a16:creationId xmlns:a16="http://schemas.microsoft.com/office/drawing/2014/main" id="{E0183033-7A94-4107-B92D-4F61419C3625}"/>
              </a:ext>
            </a:extLst>
          </p:cNvPr>
          <p:cNvGraphicFramePr/>
          <p:nvPr>
            <p:extLst>
              <p:ext uri="{D42A27DB-BD31-4B8C-83A1-F6EECF244321}">
                <p14:modId xmlns:p14="http://schemas.microsoft.com/office/powerpoint/2010/main" val="3173593239"/>
              </p:ext>
            </p:extLst>
          </p:nvPr>
        </p:nvGraphicFramePr>
        <p:xfrm>
          <a:off x="4660900" y="2406234"/>
          <a:ext cx="3955362" cy="2684056"/>
        </p:xfrm>
        <a:graphic>
          <a:graphicData uri="http://schemas.openxmlformats.org/drawingml/2006/chart">
            <c:chart xmlns:c="http://schemas.openxmlformats.org/drawingml/2006/chart" xmlns:r="http://schemas.openxmlformats.org/officeDocument/2006/relationships" r:id="rId5"/>
          </a:graphicData>
        </a:graphic>
      </p:graphicFrame>
      <p:grpSp>
        <p:nvGrpSpPr>
          <p:cNvPr id="45" name="Group 44">
            <a:extLst>
              <a:ext uri="{FF2B5EF4-FFF2-40B4-BE49-F238E27FC236}">
                <a16:creationId xmlns:a16="http://schemas.microsoft.com/office/drawing/2014/main" id="{9EAC1085-A12C-428D-8193-1D2074221283}"/>
              </a:ext>
            </a:extLst>
          </p:cNvPr>
          <p:cNvGrpSpPr/>
          <p:nvPr/>
        </p:nvGrpSpPr>
        <p:grpSpPr>
          <a:xfrm>
            <a:off x="-138223" y="1224578"/>
            <a:ext cx="9282223" cy="986181"/>
            <a:chOff x="-148856" y="4222398"/>
            <a:chExt cx="9282223" cy="986181"/>
          </a:xfrm>
        </p:grpSpPr>
        <p:sp>
          <p:nvSpPr>
            <p:cNvPr id="46" name="Striped Right Arrow 5">
              <a:extLst>
                <a:ext uri="{FF2B5EF4-FFF2-40B4-BE49-F238E27FC236}">
                  <a16:creationId xmlns:a16="http://schemas.microsoft.com/office/drawing/2014/main" id="{5EBD0B5F-74D4-4B2F-8A42-DCD23A85EC03}"/>
                </a:ext>
              </a:extLst>
            </p:cNvPr>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696D">
                    <a:lumMod val="20000"/>
                    <a:lumOff val="80000"/>
                  </a:srgbClr>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559A35D-3F9A-4E7A-8C1F-001EE2340EB6}"/>
                </a:ext>
              </a:extLst>
            </p:cNvPr>
            <p:cNvGrpSpPr/>
            <p:nvPr/>
          </p:nvGrpSpPr>
          <p:grpSpPr>
            <a:xfrm>
              <a:off x="3332786" y="4316517"/>
              <a:ext cx="2249307" cy="797942"/>
              <a:chOff x="495453" y="2085978"/>
              <a:chExt cx="2839887" cy="1190622"/>
            </a:xfrm>
          </p:grpSpPr>
          <p:pic>
            <p:nvPicPr>
              <p:cNvPr id="50" name="Picture 2" descr="https://d30y9cdsu7xlg0.cloudfront.net/png/75253-200.png">
                <a:extLst>
                  <a:ext uri="{FF2B5EF4-FFF2-40B4-BE49-F238E27FC236}">
                    <a16:creationId xmlns:a16="http://schemas.microsoft.com/office/drawing/2014/main" id="{AFEB0210-C39B-40A2-B1DD-F9E9DCB7F194}"/>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s://d30y9cdsu7xlg0.cloudfront.net/png/75253-200.png">
                <a:extLst>
                  <a:ext uri="{FF2B5EF4-FFF2-40B4-BE49-F238E27FC236}">
                    <a16:creationId xmlns:a16="http://schemas.microsoft.com/office/drawing/2014/main" id="{E6D417DC-75F3-411C-AF75-0AFD7CD78291}"/>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d30y9cdsu7xlg0.cloudfront.net/png/75253-200.png">
                <a:extLst>
                  <a:ext uri="{FF2B5EF4-FFF2-40B4-BE49-F238E27FC236}">
                    <a16:creationId xmlns:a16="http://schemas.microsoft.com/office/drawing/2014/main" id="{8A579E83-46D3-4446-875D-9B9EEC1138FD}"/>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47" descr="https://d30y9cdsu7xlg0.cloudfront.net/png/33932-200.png">
              <a:extLst>
                <a:ext uri="{FF2B5EF4-FFF2-40B4-BE49-F238E27FC236}">
                  <a16:creationId xmlns:a16="http://schemas.microsoft.com/office/drawing/2014/main" id="{268E125F-D0C3-49AD-9E65-C81E773BB989}"/>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static.thenounproject.com/png/1574579-200.png">
              <a:extLst>
                <a:ext uri="{FF2B5EF4-FFF2-40B4-BE49-F238E27FC236}">
                  <a16:creationId xmlns:a16="http://schemas.microsoft.com/office/drawing/2014/main" id="{E773F654-FC21-41C0-B9C5-3A88BCC94103}"/>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TextBox 56">
            <a:extLst>
              <a:ext uri="{FF2B5EF4-FFF2-40B4-BE49-F238E27FC236}">
                <a16:creationId xmlns:a16="http://schemas.microsoft.com/office/drawing/2014/main" id="{6B761272-294B-445E-988C-4A44E8F8BF4E}"/>
              </a:ext>
            </a:extLst>
          </p:cNvPr>
          <p:cNvSpPr txBox="1"/>
          <p:nvPr/>
        </p:nvSpPr>
        <p:spPr>
          <a:xfrm>
            <a:off x="306326" y="5135383"/>
            <a:ext cx="8527144" cy="1231335"/>
          </a:xfrm>
          <a:prstGeom prst="rect">
            <a:avLst/>
          </a:prstGeom>
          <a:solidFill>
            <a:schemeClr val="bg2">
              <a:lumMod val="20000"/>
              <a:lumOff val="80000"/>
            </a:schemeClr>
          </a:solidFill>
          <a:ln>
            <a:solidFill>
              <a:schemeClr val="tx2"/>
            </a:solidFill>
          </a:ln>
        </p:spPr>
        <p:txBody>
          <a:bodyPr wrap="square" lIns="0" tIns="0" rIns="0" bIns="0" rtlCol="0">
            <a:noAutofit/>
          </a:bodyPr>
          <a:lstStyle/>
          <a:p>
            <a:pPr algn="ctr" defTabSz="457200"/>
            <a:endParaRPr lang="en-US" sz="800" b="1" dirty="0">
              <a:solidFill>
                <a:schemeClr val="accent3"/>
              </a:solidFill>
            </a:endParaRPr>
          </a:p>
          <a:p>
            <a:pPr algn="ctr" defTabSz="457200"/>
            <a:r>
              <a:rPr lang="en-US" sz="2000" b="1" dirty="0">
                <a:solidFill>
                  <a:schemeClr val="tx2"/>
                </a:solidFill>
                <a:latin typeface="Tw Cen MT" panose="020B0602020104020603" pitchFamily="34" charset="0"/>
              </a:rPr>
              <a:t>93%</a:t>
            </a:r>
            <a:r>
              <a:rPr lang="en-US" sz="2000" dirty="0">
                <a:latin typeface="Tw Cen MT" panose="020B0602020104020603" pitchFamily="34" charset="0"/>
              </a:rPr>
              <a:t> </a:t>
            </a:r>
            <a:r>
              <a:rPr lang="en-US" sz="1600" dirty="0"/>
              <a:t>of ELs speak one of the top ten languages in the state</a:t>
            </a:r>
          </a:p>
        </p:txBody>
      </p:sp>
      <p:graphicFrame>
        <p:nvGraphicFramePr>
          <p:cNvPr id="58" name="Table 57">
            <a:extLst>
              <a:ext uri="{FF2B5EF4-FFF2-40B4-BE49-F238E27FC236}">
                <a16:creationId xmlns:a16="http://schemas.microsoft.com/office/drawing/2014/main" id="{AD83D91D-E10A-49D8-8DE0-BD6FA2547B62}"/>
              </a:ext>
            </a:extLst>
          </p:cNvPr>
          <p:cNvGraphicFramePr>
            <a:graphicFrameLocks noGrp="1"/>
          </p:cNvGraphicFramePr>
          <p:nvPr>
            <p:extLst>
              <p:ext uri="{D42A27DB-BD31-4B8C-83A1-F6EECF244321}">
                <p14:modId xmlns:p14="http://schemas.microsoft.com/office/powerpoint/2010/main" val="2241651820"/>
              </p:ext>
            </p:extLst>
          </p:nvPr>
        </p:nvGraphicFramePr>
        <p:xfrm>
          <a:off x="383129" y="5592468"/>
          <a:ext cx="8475740" cy="705043"/>
        </p:xfrm>
        <a:graphic>
          <a:graphicData uri="http://schemas.openxmlformats.org/drawingml/2006/table">
            <a:tbl>
              <a:tblPr firstRow="1" bandRow="1">
                <a:tableStyleId>{2D5ABB26-0587-4C30-8999-92F81FD0307C}</a:tableStyleId>
              </a:tblPr>
              <a:tblGrid>
                <a:gridCol w="847574">
                  <a:extLst>
                    <a:ext uri="{9D8B030D-6E8A-4147-A177-3AD203B41FA5}">
                      <a16:colId xmlns:a16="http://schemas.microsoft.com/office/drawing/2014/main" val="477082721"/>
                    </a:ext>
                  </a:extLst>
                </a:gridCol>
                <a:gridCol w="847574">
                  <a:extLst>
                    <a:ext uri="{9D8B030D-6E8A-4147-A177-3AD203B41FA5}">
                      <a16:colId xmlns:a16="http://schemas.microsoft.com/office/drawing/2014/main" val="3409354857"/>
                    </a:ext>
                  </a:extLst>
                </a:gridCol>
                <a:gridCol w="847574">
                  <a:extLst>
                    <a:ext uri="{9D8B030D-6E8A-4147-A177-3AD203B41FA5}">
                      <a16:colId xmlns:a16="http://schemas.microsoft.com/office/drawing/2014/main" val="304160800"/>
                    </a:ext>
                  </a:extLst>
                </a:gridCol>
                <a:gridCol w="847574">
                  <a:extLst>
                    <a:ext uri="{9D8B030D-6E8A-4147-A177-3AD203B41FA5}">
                      <a16:colId xmlns:a16="http://schemas.microsoft.com/office/drawing/2014/main" val="3000597873"/>
                    </a:ext>
                  </a:extLst>
                </a:gridCol>
                <a:gridCol w="847574">
                  <a:extLst>
                    <a:ext uri="{9D8B030D-6E8A-4147-A177-3AD203B41FA5}">
                      <a16:colId xmlns:a16="http://schemas.microsoft.com/office/drawing/2014/main" val="3332941656"/>
                    </a:ext>
                  </a:extLst>
                </a:gridCol>
                <a:gridCol w="847574">
                  <a:extLst>
                    <a:ext uri="{9D8B030D-6E8A-4147-A177-3AD203B41FA5}">
                      <a16:colId xmlns:a16="http://schemas.microsoft.com/office/drawing/2014/main" val="1308151292"/>
                    </a:ext>
                  </a:extLst>
                </a:gridCol>
                <a:gridCol w="847574">
                  <a:extLst>
                    <a:ext uri="{9D8B030D-6E8A-4147-A177-3AD203B41FA5}">
                      <a16:colId xmlns:a16="http://schemas.microsoft.com/office/drawing/2014/main" val="1258395850"/>
                    </a:ext>
                  </a:extLst>
                </a:gridCol>
                <a:gridCol w="847574">
                  <a:extLst>
                    <a:ext uri="{9D8B030D-6E8A-4147-A177-3AD203B41FA5}">
                      <a16:colId xmlns:a16="http://schemas.microsoft.com/office/drawing/2014/main" val="2837489120"/>
                    </a:ext>
                  </a:extLst>
                </a:gridCol>
                <a:gridCol w="847574">
                  <a:extLst>
                    <a:ext uri="{9D8B030D-6E8A-4147-A177-3AD203B41FA5}">
                      <a16:colId xmlns:a16="http://schemas.microsoft.com/office/drawing/2014/main" val="731045951"/>
                    </a:ext>
                  </a:extLst>
                </a:gridCol>
                <a:gridCol w="847574">
                  <a:extLst>
                    <a:ext uri="{9D8B030D-6E8A-4147-A177-3AD203B41FA5}">
                      <a16:colId xmlns:a16="http://schemas.microsoft.com/office/drawing/2014/main" val="3700948364"/>
                    </a:ext>
                  </a:extLst>
                </a:gridCol>
              </a:tblGrid>
              <a:tr h="705043">
                <a:tc>
                  <a:txBody>
                    <a:bodyPr/>
                    <a:lstStyle/>
                    <a:p>
                      <a:pPr algn="ctr"/>
                      <a:r>
                        <a:rPr lang="en-US" sz="1400" b="1" dirty="0">
                          <a:solidFill>
                            <a:schemeClr val="bg1"/>
                          </a:solidFill>
                        </a:rPr>
                        <a:t>81.56%</a:t>
                      </a:r>
                    </a:p>
                    <a:p>
                      <a:pPr algn="ctr"/>
                      <a:endParaRPr lang="en-US" sz="800" b="1" dirty="0">
                        <a:solidFill>
                          <a:schemeClr val="bg1"/>
                        </a:solidFill>
                      </a:endParaRPr>
                    </a:p>
                    <a:p>
                      <a:pPr algn="ctr"/>
                      <a:r>
                        <a:rPr lang="en-US" sz="1050" b="1" dirty="0">
                          <a:solidFill>
                            <a:schemeClr val="bg1"/>
                          </a:solidFill>
                        </a:rPr>
                        <a:t>Spanish</a:t>
                      </a:r>
                    </a:p>
                  </a:txBody>
                  <a:tcPr anchor="b">
                    <a:solidFill>
                      <a:schemeClr val="tx2"/>
                    </a:solidFill>
                  </a:tcPr>
                </a:tc>
                <a:tc>
                  <a:txBody>
                    <a:bodyPr/>
                    <a:lstStyle/>
                    <a:p>
                      <a:pPr algn="ctr"/>
                      <a:r>
                        <a:rPr lang="en-US" sz="1400" dirty="0"/>
                        <a:t>2.21%</a:t>
                      </a:r>
                    </a:p>
                    <a:p>
                      <a:pPr algn="ctr"/>
                      <a:r>
                        <a:rPr lang="en-US" sz="1050" dirty="0"/>
                        <a:t> Vietnamese</a:t>
                      </a:r>
                    </a:p>
                  </a:txBody>
                  <a:tcPr anchor="b"/>
                </a:tc>
                <a:tc>
                  <a:txBody>
                    <a:bodyPr/>
                    <a:lstStyle/>
                    <a:p>
                      <a:pPr algn="ctr"/>
                      <a:r>
                        <a:rPr lang="en-US" sz="1400" dirty="0"/>
                        <a:t>1.87%</a:t>
                      </a:r>
                    </a:p>
                    <a:p>
                      <a:pPr algn="ctr"/>
                      <a:endParaRPr lang="en-US" sz="1050" dirty="0"/>
                    </a:p>
                    <a:p>
                      <a:pPr algn="ctr"/>
                      <a:r>
                        <a:rPr lang="en-US" sz="1050" dirty="0"/>
                        <a:t>Mandarin</a:t>
                      </a:r>
                    </a:p>
                  </a:txBody>
                  <a:tcPr anchor="b"/>
                </a:tc>
                <a:tc>
                  <a:txBody>
                    <a:bodyPr/>
                    <a:lstStyle/>
                    <a:p>
                      <a:pPr algn="ctr"/>
                      <a:r>
                        <a:rPr lang="en-US" sz="1400" dirty="0"/>
                        <a:t>1.53%</a:t>
                      </a:r>
                    </a:p>
                    <a:p>
                      <a:pPr algn="ctr"/>
                      <a:r>
                        <a:rPr lang="en-US" sz="1050" dirty="0"/>
                        <a:t> </a:t>
                      </a:r>
                    </a:p>
                    <a:p>
                      <a:pPr algn="ctr"/>
                      <a:r>
                        <a:rPr lang="en-US" sz="1050" dirty="0"/>
                        <a:t>Arabic</a:t>
                      </a:r>
                    </a:p>
                  </a:txBody>
                  <a:tcPr anchor="b"/>
                </a:tc>
                <a:tc>
                  <a:txBody>
                    <a:bodyPr/>
                    <a:lstStyle/>
                    <a:p>
                      <a:pPr algn="ctr"/>
                      <a:r>
                        <a:rPr lang="en-US" sz="1400" dirty="0"/>
                        <a:t>1.25%</a:t>
                      </a:r>
                    </a:p>
                    <a:p>
                      <a:pPr algn="ctr"/>
                      <a:endParaRPr lang="en-US" sz="1050" dirty="0"/>
                    </a:p>
                    <a:p>
                      <a:pPr algn="ctr"/>
                      <a:r>
                        <a:rPr lang="en-US" sz="1050" dirty="0"/>
                        <a:t>Filipino</a:t>
                      </a:r>
                    </a:p>
                  </a:txBody>
                  <a:tcPr anchor="b"/>
                </a:tc>
                <a:tc>
                  <a:txBody>
                    <a:bodyPr/>
                    <a:lstStyle/>
                    <a:p>
                      <a:pPr algn="ctr"/>
                      <a:r>
                        <a:rPr lang="en-US" sz="1400" dirty="0"/>
                        <a:t>1.21%</a:t>
                      </a:r>
                    </a:p>
                    <a:p>
                      <a:pPr algn="ctr"/>
                      <a:endParaRPr lang="en-US" sz="1050" dirty="0"/>
                    </a:p>
                    <a:p>
                      <a:pPr algn="ctr"/>
                      <a:r>
                        <a:rPr lang="en-US" sz="1050" dirty="0"/>
                        <a:t>Cantonese</a:t>
                      </a:r>
                    </a:p>
                  </a:txBody>
                  <a:tcPr anchor="b"/>
                </a:tc>
                <a:tc>
                  <a:txBody>
                    <a:bodyPr/>
                    <a:lstStyle/>
                    <a:p>
                      <a:pPr algn="ctr"/>
                      <a:r>
                        <a:rPr lang="en-US" sz="1400" dirty="0"/>
                        <a:t>0.81%</a:t>
                      </a:r>
                    </a:p>
                    <a:p>
                      <a:pPr algn="ctr"/>
                      <a:endParaRPr lang="en-US" sz="1050" dirty="0"/>
                    </a:p>
                    <a:p>
                      <a:pPr algn="ctr"/>
                      <a:r>
                        <a:rPr lang="en-US" sz="1050" dirty="0"/>
                        <a:t>Korean</a:t>
                      </a:r>
                    </a:p>
                  </a:txBody>
                  <a:tcPr anchor="b"/>
                </a:tc>
                <a:tc>
                  <a:txBody>
                    <a:bodyPr/>
                    <a:lstStyle/>
                    <a:p>
                      <a:pPr algn="ctr"/>
                      <a:r>
                        <a:rPr lang="en-US" sz="1400" dirty="0"/>
                        <a:t>0.77%</a:t>
                      </a:r>
                    </a:p>
                    <a:p>
                      <a:pPr algn="ctr"/>
                      <a:endParaRPr lang="en-US" sz="1050" dirty="0"/>
                    </a:p>
                    <a:p>
                      <a:pPr algn="ctr"/>
                      <a:r>
                        <a:rPr lang="en-US" sz="1050" dirty="0"/>
                        <a:t> Punjabi</a:t>
                      </a:r>
                    </a:p>
                  </a:txBody>
                  <a:tcPr anchor="b"/>
                </a:tc>
                <a:tc>
                  <a:txBody>
                    <a:bodyPr/>
                    <a:lstStyle/>
                    <a:p>
                      <a:pPr algn="ctr"/>
                      <a:r>
                        <a:rPr lang="en-US" sz="1400" dirty="0"/>
                        <a:t>0.76%</a:t>
                      </a:r>
                    </a:p>
                    <a:p>
                      <a:pPr algn="ctr"/>
                      <a:endParaRPr lang="en-US" sz="1050" dirty="0"/>
                    </a:p>
                    <a:p>
                      <a:pPr algn="ctr"/>
                      <a:r>
                        <a:rPr lang="en-US" sz="1050" dirty="0"/>
                        <a:t>Russian</a:t>
                      </a:r>
                    </a:p>
                  </a:txBody>
                  <a:tcPr anchor="b"/>
                </a:tc>
                <a:tc>
                  <a:txBody>
                    <a:bodyPr/>
                    <a:lstStyle/>
                    <a:p>
                      <a:pPr algn="ctr"/>
                      <a:r>
                        <a:rPr lang="en-US" sz="1400" dirty="0"/>
                        <a:t>0.69%</a:t>
                      </a:r>
                    </a:p>
                    <a:p>
                      <a:pPr algn="ctr"/>
                      <a:endParaRPr lang="en-US" sz="1050" dirty="0"/>
                    </a:p>
                    <a:p>
                      <a:pPr algn="ctr"/>
                      <a:r>
                        <a:rPr lang="en-US" sz="1050" dirty="0"/>
                        <a:t>Hmong</a:t>
                      </a:r>
                    </a:p>
                  </a:txBody>
                  <a:tcPr anchor="b"/>
                </a:tc>
                <a:extLst>
                  <a:ext uri="{0D108BD9-81ED-4DB2-BD59-A6C34878D82A}">
                    <a16:rowId xmlns:a16="http://schemas.microsoft.com/office/drawing/2014/main" val="3125052254"/>
                  </a:ext>
                </a:extLst>
              </a:tr>
            </a:tbl>
          </a:graphicData>
        </a:graphic>
      </p:graphicFrame>
      <p:grpSp>
        <p:nvGrpSpPr>
          <p:cNvPr id="25" name="Group 24">
            <a:extLst>
              <a:ext uri="{FF2B5EF4-FFF2-40B4-BE49-F238E27FC236}">
                <a16:creationId xmlns:a16="http://schemas.microsoft.com/office/drawing/2014/main" id="{5523B4E3-F83D-42CD-AED7-9957AD834962}"/>
              </a:ext>
            </a:extLst>
          </p:cNvPr>
          <p:cNvGrpSpPr/>
          <p:nvPr/>
        </p:nvGrpSpPr>
        <p:grpSpPr>
          <a:xfrm>
            <a:off x="8531351" y="0"/>
            <a:ext cx="612649" cy="499951"/>
            <a:chOff x="8531351" y="0"/>
            <a:chExt cx="612649" cy="499951"/>
          </a:xfrm>
          <a:solidFill>
            <a:schemeClr val="tx2">
              <a:lumMod val="20000"/>
              <a:lumOff val="80000"/>
            </a:schemeClr>
          </a:solidFill>
        </p:grpSpPr>
        <p:sp>
          <p:nvSpPr>
            <p:cNvPr id="26" name="Rectangle 25">
              <a:extLst>
                <a:ext uri="{FF2B5EF4-FFF2-40B4-BE49-F238E27FC236}">
                  <a16:creationId xmlns:a16="http://schemas.microsoft.com/office/drawing/2014/main" id="{54923463-EE70-4039-901E-0EDC52C46E2C}"/>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8" name="Picture 4" descr="https://static.thenounproject.com/png/2087381-200.png">
              <a:extLst>
                <a:ext uri="{FF2B5EF4-FFF2-40B4-BE49-F238E27FC236}">
                  <a16:creationId xmlns:a16="http://schemas.microsoft.com/office/drawing/2014/main" id="{41105270-C52D-4792-A065-A6A090A90649}"/>
                </a:ext>
              </a:extLst>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Tree>
    <p:extLst>
      <p:ext uri="{BB962C8B-B14F-4D97-AF65-F5344CB8AC3E}">
        <p14:creationId xmlns:p14="http://schemas.microsoft.com/office/powerpoint/2010/main" val="292728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p:txBody>
          <a:bodyPr/>
          <a:lstStyle/>
          <a:p>
            <a:r>
              <a:rPr lang="en-US" dirty="0"/>
              <a:t>Executive summary</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1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3216060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flipH="1">
            <a:off x="888340" y="1795534"/>
            <a:ext cx="0" cy="353846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736962" y="1777435"/>
            <a:ext cx="0" cy="2814885"/>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59977" y="201817"/>
            <a:ext cx="8202262" cy="762388"/>
          </a:xfrm>
        </p:spPr>
        <p:txBody>
          <a:bodyPr/>
          <a:lstStyle/>
          <a:p>
            <a:r>
              <a:rPr lang="en-US" dirty="0"/>
              <a:t>In addition, DLLs/ELs face many barriers—in and out of school—beyond learning English</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5" name="Group 4"/>
          <p:cNvGrpSpPr/>
          <p:nvPr/>
        </p:nvGrpSpPr>
        <p:grpSpPr>
          <a:xfrm>
            <a:off x="-138223" y="1224578"/>
            <a:ext cx="9282223" cy="986181"/>
            <a:chOff x="-148856" y="4222398"/>
            <a:chExt cx="9282223" cy="986181"/>
          </a:xfrm>
        </p:grpSpPr>
        <p:sp>
          <p:nvSpPr>
            <p:cNvPr id="6" name="Striped Right Arrow 5"/>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696D">
                    <a:lumMod val="20000"/>
                    <a:lumOff val="80000"/>
                  </a:srgbClr>
                </a:solidFill>
                <a:effectLst/>
                <a:uLnTx/>
                <a:uFillTx/>
                <a:latin typeface="Calibri"/>
                <a:ea typeface="+mn-ea"/>
                <a:cs typeface="+mn-cs"/>
              </a:endParaRPr>
            </a:p>
          </p:txBody>
        </p:sp>
        <p:grpSp>
          <p:nvGrpSpPr>
            <p:cNvPr id="7" name="Group 6"/>
            <p:cNvGrpSpPr/>
            <p:nvPr/>
          </p:nvGrpSpPr>
          <p:grpSpPr>
            <a:xfrm>
              <a:off x="3332786" y="4316517"/>
              <a:ext cx="2249307" cy="797942"/>
              <a:chOff x="495453" y="2085978"/>
              <a:chExt cx="2839887" cy="1190622"/>
            </a:xfrm>
          </p:grpSpPr>
          <p:pic>
            <p:nvPicPr>
              <p:cNvPr id="10" name="Picture 2" descr="https://d30y9cdsu7xlg0.cloudfront.net/png/75253-200.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d30y9cdsu7xlg0.cloudfront.net/png/75253-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d30y9cdsu7xlg0.cloudfront.net/png/75253-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https://d30y9cdsu7xlg0.cloudfront.net/png/33932-20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tatic.thenounproject.com/png/1574579-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p:cNvGrpSpPr/>
          <p:nvPr/>
        </p:nvGrpSpPr>
        <p:grpSpPr>
          <a:xfrm>
            <a:off x="259977" y="2379771"/>
            <a:ext cx="8360358" cy="964294"/>
            <a:chOff x="209342" y="2379771"/>
            <a:chExt cx="8243073" cy="964294"/>
          </a:xfrm>
        </p:grpSpPr>
        <p:sp>
          <p:nvSpPr>
            <p:cNvPr id="20" name="Rectangle 19"/>
            <p:cNvSpPr/>
            <p:nvPr/>
          </p:nvSpPr>
          <p:spPr>
            <a:xfrm>
              <a:off x="4735384" y="2379771"/>
              <a:ext cx="3717031" cy="964294"/>
            </a:xfrm>
            <a:prstGeom prst="rect">
              <a:avLst/>
            </a:prstGeom>
            <a:solidFill>
              <a:schemeClr val="bg2">
                <a:lumMod val="20000"/>
                <a:lumOff val="80000"/>
              </a:schemeClr>
            </a:solidFill>
            <a:ln>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chemeClr val="tx2"/>
                  </a:solidFill>
                  <a:effectLst/>
                  <a:uLnTx/>
                  <a:uFillTx/>
                  <a:latin typeface="Tw Cen MT" pitchFamily="34" charset="0"/>
                  <a:ea typeface="+mn-ea"/>
                  <a:cs typeface="+mn-cs"/>
                </a:rPr>
                <a:t>79% </a:t>
              </a:r>
              <a:r>
                <a:rPr kumimoji="0" lang="en-US" sz="1400" b="0" i="0" u="none" strike="noStrike" kern="1200" cap="none" spc="0" normalizeH="0" baseline="0" noProof="0" dirty="0">
                  <a:ln>
                    <a:noFill/>
                  </a:ln>
                  <a:solidFill>
                    <a:srgbClr val="56585C"/>
                  </a:solidFill>
                  <a:effectLst/>
                  <a:uLnTx/>
                  <a:uFillTx/>
                  <a:latin typeface="Tw Cen MT" pitchFamily="34" charset="0"/>
                  <a:ea typeface="+mn-ea"/>
                  <a:cs typeface="+mn-cs"/>
                </a:rPr>
                <a:t>of </a:t>
              </a:r>
              <a:r>
                <a:rPr kumimoji="0" lang="en-US" sz="1400" b="0" i="0" u="none" strike="noStrike" kern="1200" cap="none" spc="0" normalizeH="0" baseline="0" noProof="0" dirty="0">
                  <a:ln>
                    <a:noFill/>
                  </a:ln>
                  <a:solidFill>
                    <a:srgbClr val="56585C"/>
                  </a:solidFill>
                  <a:effectLst/>
                  <a:uLnTx/>
                  <a:uFillTx/>
                  <a:latin typeface="Calibri"/>
                  <a:ea typeface="+mn-ea"/>
                  <a:cs typeface="+mn-cs"/>
                </a:rPr>
                <a:t>ELs are </a:t>
              </a:r>
              <a:r>
                <a:rPr kumimoji="0" lang="en-US" sz="1400" b="1" i="0" u="none" strike="noStrike" kern="1200" cap="none" spc="0" normalizeH="0" baseline="0" noProof="0" dirty="0">
                  <a:ln>
                    <a:noFill/>
                  </a:ln>
                  <a:solidFill>
                    <a:schemeClr val="tx2"/>
                  </a:solidFill>
                  <a:effectLst/>
                  <a:uLnTx/>
                  <a:uFillTx/>
                  <a:latin typeface="Calibri"/>
                  <a:ea typeface="+mn-ea"/>
                  <a:cs typeface="+mn-cs"/>
                </a:rPr>
                <a:t>economically disadvantaged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(Compared to 62% of non-ELs)</a:t>
              </a:r>
            </a:p>
          </p:txBody>
        </p:sp>
        <p:sp>
          <p:nvSpPr>
            <p:cNvPr id="21" name="Rectangle 20"/>
            <p:cNvSpPr/>
            <p:nvPr/>
          </p:nvSpPr>
          <p:spPr>
            <a:xfrm>
              <a:off x="209342" y="2379771"/>
              <a:ext cx="4184591" cy="956082"/>
            </a:xfrm>
            <a:prstGeom prst="rect">
              <a:avLst/>
            </a:prstGeom>
            <a:solidFill>
              <a:schemeClr val="bg2">
                <a:lumMod val="20000"/>
                <a:lumOff val="80000"/>
              </a:schemeClr>
            </a:solidFill>
            <a:ln>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chemeClr val="tx2"/>
                  </a:solidFill>
                  <a:effectLst/>
                  <a:uLnTx/>
                  <a:uFillTx/>
                  <a:latin typeface="Tw Cen MT" pitchFamily="34" charset="0"/>
                  <a:ea typeface="+mn-ea"/>
                  <a:cs typeface="+mn-cs"/>
                </a:rPr>
                <a:t>57% </a:t>
              </a:r>
              <a:r>
                <a:rPr lang="en-US" alt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DLLs are </a:t>
              </a:r>
              <a:r>
                <a:rPr kumimoji="0" lang="en-US" sz="1400" b="1" i="0" u="none" strike="noStrike" kern="1200" cap="none" spc="0" normalizeH="0" baseline="0" noProof="0" dirty="0">
                  <a:ln>
                    <a:noFill/>
                  </a:ln>
                  <a:solidFill>
                    <a:schemeClr val="tx2"/>
                  </a:solidFill>
                  <a:effectLst/>
                  <a:uLnTx/>
                  <a:uFillTx/>
                  <a:latin typeface="Calibri"/>
                  <a:ea typeface="+mn-ea"/>
                  <a:cs typeface="+mn-cs"/>
                </a:rPr>
                <a:t>economically disadvantaged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(Compared to 36% of non-DLLs)</a:t>
              </a:r>
            </a:p>
          </p:txBody>
        </p:sp>
      </p:grpSp>
      <p:sp>
        <p:nvSpPr>
          <p:cNvPr id="37" name="Rectangle 36"/>
          <p:cNvSpPr/>
          <p:nvPr/>
        </p:nvSpPr>
        <p:spPr>
          <a:xfrm>
            <a:off x="2105113" y="6427729"/>
            <a:ext cx="6757137" cy="440514"/>
          </a:xfrm>
          <a:prstGeom prst="rect">
            <a:avLst/>
          </a:prstGeom>
          <a:noFill/>
        </p:spPr>
        <p:txBody>
          <a:bodyPr wrap="square" anchor="ctr">
            <a:noAutofit/>
          </a:bodyPr>
          <a:lstStyle/>
          <a:p>
            <a:pPr lvl="0">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rPr>
              <a:t>California Department of Education (2018); Early Edge California (2018); Hill (2018); </a:t>
            </a:r>
            <a:r>
              <a:rPr lang="en-US" sz="900" dirty="0">
                <a:hlinkClick r:id="rId7"/>
              </a:rPr>
              <a:t>Migration Policy Institute</a:t>
            </a:r>
            <a:r>
              <a:rPr lang="en-US" sz="900" dirty="0"/>
              <a:t> (2019)</a:t>
            </a:r>
            <a:r>
              <a:rPr lang="en-US" sz="900" dirty="0">
                <a:solidFill>
                  <a:srgbClr val="56585C"/>
                </a:solidFill>
              </a:rPr>
              <a:t>; Santibañez (2018); Sugarman </a:t>
            </a:r>
            <a:r>
              <a:rPr kumimoji="0" lang="en-US" sz="900" b="0" i="0" u="none" strike="noStrike" kern="1200" cap="none" spc="0" normalizeH="0" baseline="0" noProof="0" dirty="0">
                <a:ln>
                  <a:noFill/>
                </a:ln>
                <a:solidFill>
                  <a:srgbClr val="56585C"/>
                </a:solidFill>
                <a:effectLst/>
                <a:uLnTx/>
                <a:uFillTx/>
                <a:latin typeface="Calibri"/>
                <a:ea typeface="+mn-ea"/>
                <a:cs typeface="+mn-cs"/>
              </a:rPr>
              <a:t>and Geary (2018). </a:t>
            </a:r>
          </a:p>
        </p:txBody>
      </p:sp>
      <p:grpSp>
        <p:nvGrpSpPr>
          <p:cNvPr id="40" name="Group 39"/>
          <p:cNvGrpSpPr/>
          <p:nvPr/>
        </p:nvGrpSpPr>
        <p:grpSpPr>
          <a:xfrm>
            <a:off x="259977" y="3525901"/>
            <a:ext cx="8360358" cy="2610354"/>
            <a:chOff x="91998" y="3459615"/>
            <a:chExt cx="8360358" cy="2610354"/>
          </a:xfrm>
        </p:grpSpPr>
        <p:sp>
          <p:nvSpPr>
            <p:cNvPr id="14" name="Rectangle 13"/>
            <p:cNvSpPr/>
            <p:nvPr/>
          </p:nvSpPr>
          <p:spPr>
            <a:xfrm>
              <a:off x="4682437" y="3459615"/>
              <a:ext cx="3769919" cy="2364536"/>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majority of ELs (82%) are born in the U.S. </a:t>
              </a:r>
              <a:r>
                <a:rPr lang="en-US" sz="1400" dirty="0">
                  <a:solidFill>
                    <a:srgbClr val="56585C"/>
                  </a:solidFill>
                  <a:latin typeface="Calibri"/>
                </a:rPr>
                <a:t>However</a:t>
              </a:r>
              <a:r>
                <a:rPr kumimoji="0" lang="en-US" sz="1400" b="0" i="0" u="none" strike="noStrike" kern="1200" cap="none" spc="0" normalizeH="0" baseline="0" noProof="0" dirty="0">
                  <a:ln>
                    <a:noFill/>
                  </a:ln>
                  <a:solidFill>
                    <a:srgbClr val="56585C"/>
                  </a:solidFill>
                  <a:effectLst/>
                  <a:uLnTx/>
                  <a:uFillTx/>
                  <a:latin typeface="Calibri"/>
                  <a:ea typeface="+mn-ea"/>
                  <a:cs typeface="+mn-cs"/>
                </a:rPr>
                <a:t>, many U.S.-born ELs come from families with a mix of immigration statuses. In 2016, the Pew Research Center estimated that </a:t>
              </a:r>
              <a:r>
                <a:rPr kumimoji="0" lang="en-US" sz="1400" b="1" i="0" u="none" strike="noStrike" kern="1200" cap="none" spc="0" normalizeH="0" baseline="0" noProof="0" dirty="0">
                  <a:ln>
                    <a:noFill/>
                  </a:ln>
                  <a:solidFill>
                    <a:schemeClr val="tx2"/>
                  </a:solidFill>
                  <a:effectLst/>
                  <a:uLnTx/>
                  <a:uFillTx/>
                  <a:latin typeface="Calibri"/>
                  <a:ea typeface="+mn-ea"/>
                  <a:cs typeface="+mn-cs"/>
                </a:rPr>
                <a:t>12% of California’s K12 students had at least one undocumented parent. </a:t>
              </a:r>
              <a:r>
                <a:rPr kumimoji="0" lang="en-US" sz="1400" i="0" u="none" strike="noStrike" kern="1200" cap="none" spc="0" normalizeH="0" baseline="0" noProof="0" dirty="0">
                  <a:ln>
                    <a:noFill/>
                  </a:ln>
                  <a:solidFill>
                    <a:schemeClr val="tx1"/>
                  </a:solidFill>
                  <a:effectLst/>
                  <a:uLnTx/>
                  <a:uFillTx/>
                  <a:latin typeface="Calibri"/>
                  <a:ea typeface="+mn-ea"/>
                  <a:cs typeface="+mn-cs"/>
                </a:rPr>
                <a:t>Furthermore, based </a:t>
              </a:r>
              <a:r>
                <a:rPr lang="en-US" sz="1400" dirty="0">
                  <a:solidFill>
                    <a:schemeClr val="tx1"/>
                  </a:solidFill>
                </a:rPr>
                <a:t>on 2012–16 data, the Migration Policy Institute estimates that </a:t>
              </a:r>
              <a:r>
                <a:rPr lang="en-US" sz="1400" b="1" dirty="0">
                  <a:solidFill>
                    <a:schemeClr val="tx2"/>
                  </a:solidFill>
                </a:rPr>
                <a:t>272,000 students in California ages three to 17 are undocumented </a:t>
              </a:r>
            </a:p>
          </p:txBody>
        </p:sp>
        <p:grpSp>
          <p:nvGrpSpPr>
            <p:cNvPr id="39" name="Group 38"/>
            <p:cNvGrpSpPr/>
            <p:nvPr/>
          </p:nvGrpSpPr>
          <p:grpSpPr>
            <a:xfrm>
              <a:off x="91998" y="3459615"/>
              <a:ext cx="4246085" cy="2610354"/>
              <a:chOff x="91998" y="3459615"/>
              <a:chExt cx="4246085" cy="2610354"/>
            </a:xfrm>
          </p:grpSpPr>
          <p:grpSp>
            <p:nvGrpSpPr>
              <p:cNvPr id="36" name="Group 35"/>
              <p:cNvGrpSpPr/>
              <p:nvPr/>
            </p:nvGrpSpPr>
            <p:grpSpPr>
              <a:xfrm>
                <a:off x="93951" y="3459615"/>
                <a:ext cx="4244132" cy="1311877"/>
                <a:chOff x="91943" y="3845779"/>
                <a:chExt cx="4244132" cy="1311877"/>
              </a:xfrm>
            </p:grpSpPr>
            <p:sp>
              <p:nvSpPr>
                <p:cNvPr id="34" name="Rectangle 33"/>
                <p:cNvSpPr/>
                <p:nvPr/>
              </p:nvSpPr>
              <p:spPr>
                <a:xfrm>
                  <a:off x="91944" y="3845779"/>
                  <a:ext cx="4244131" cy="1311877"/>
                </a:xfrm>
                <a:prstGeom prst="rect">
                  <a:avLst/>
                </a:prstGeom>
                <a:solidFill>
                  <a:srgbClr val="FFFFFF"/>
                </a:solidFill>
                <a:ln>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p:txBody>
            </p:sp>
            <p:grpSp>
              <p:nvGrpSpPr>
                <p:cNvPr id="35" name="Group 34"/>
                <p:cNvGrpSpPr/>
                <p:nvPr/>
              </p:nvGrpSpPr>
              <p:grpSpPr>
                <a:xfrm>
                  <a:off x="91943" y="3982630"/>
                  <a:ext cx="4244132" cy="1046440"/>
                  <a:chOff x="91943" y="3982630"/>
                  <a:chExt cx="4244132" cy="1046440"/>
                </a:xfrm>
              </p:grpSpPr>
              <p:sp>
                <p:nvSpPr>
                  <p:cNvPr id="23" name="Rectangle 22"/>
                  <p:cNvSpPr/>
                  <p:nvPr/>
                </p:nvSpPr>
                <p:spPr>
                  <a:xfrm>
                    <a:off x="2488987" y="3982630"/>
                    <a:ext cx="1847088"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chemeClr val="tx2"/>
                        </a:solidFill>
                        <a:effectLst/>
                        <a:uLnTx/>
                        <a:uFillTx/>
                        <a:latin typeface="Tw Cen MT" pitchFamily="34" charset="0"/>
                        <a:ea typeface="+mn-ea"/>
                        <a:cs typeface="+mn-cs"/>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parents to DLLs have </a:t>
                    </a:r>
                    <a:r>
                      <a:rPr kumimoji="0" lang="en-US" sz="1400" b="1" i="0" u="none" strike="noStrike" kern="1200" cap="none" spc="0" normalizeH="0" baseline="0" noProof="0" dirty="0">
                        <a:ln>
                          <a:noFill/>
                        </a:ln>
                        <a:solidFill>
                          <a:schemeClr val="tx2"/>
                        </a:solidFill>
                        <a:effectLst/>
                        <a:uLnTx/>
                        <a:uFillTx/>
                        <a:latin typeface="Calibri"/>
                        <a:ea typeface="+mn-ea"/>
                        <a:cs typeface="+mn-cs"/>
                      </a:rPr>
                      <a:t>less than a high school diploma</a:t>
                    </a:r>
                  </a:p>
                </p:txBody>
              </p:sp>
              <p:sp>
                <p:nvSpPr>
                  <p:cNvPr id="25" name="Rectangle 24"/>
                  <p:cNvSpPr/>
                  <p:nvPr/>
                </p:nvSpPr>
                <p:spPr>
                  <a:xfrm>
                    <a:off x="91943" y="3982630"/>
                    <a:ext cx="1843183" cy="10464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chemeClr val="tx2"/>
                        </a:solidFill>
                        <a:effectLst/>
                        <a:uLnTx/>
                        <a:uFillTx/>
                        <a:latin typeface="Tw Cen MT" pitchFamily="34" charset="0"/>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parents to non-DLLs have </a:t>
                    </a:r>
                    <a:r>
                      <a:rPr kumimoji="0" lang="en-US" sz="1400" b="1" i="0" u="none" strike="noStrike" kern="1200" cap="none" spc="0" normalizeH="0" baseline="0" noProof="0" dirty="0">
                        <a:ln>
                          <a:noFill/>
                        </a:ln>
                        <a:solidFill>
                          <a:schemeClr val="tx2"/>
                        </a:solidFill>
                        <a:effectLst/>
                        <a:uLnTx/>
                        <a:uFillTx/>
                        <a:latin typeface="Calibri"/>
                        <a:ea typeface="+mn-ea"/>
                        <a:cs typeface="+mn-cs"/>
                      </a:rPr>
                      <a:t>less than a high school diploma</a:t>
                    </a:r>
                  </a:p>
                </p:txBody>
              </p:sp>
              <p:sp>
                <p:nvSpPr>
                  <p:cNvPr id="28" name="Rectangle 27"/>
                  <p:cNvSpPr/>
                  <p:nvPr/>
                </p:nvSpPr>
                <p:spPr>
                  <a:xfrm>
                    <a:off x="1967534" y="4351962"/>
                    <a:ext cx="489045"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Calibri"/>
                        <a:ea typeface="+mn-ea"/>
                        <a:cs typeface="+mn-cs"/>
                      </a:rPr>
                      <a:t>VS.</a:t>
                    </a:r>
                  </a:p>
                </p:txBody>
              </p:sp>
            </p:grpSp>
          </p:grpSp>
          <p:sp>
            <p:nvSpPr>
              <p:cNvPr id="38" name="Rectangle 37"/>
              <p:cNvSpPr/>
              <p:nvPr/>
            </p:nvSpPr>
            <p:spPr>
              <a:xfrm>
                <a:off x="91998" y="4964242"/>
                <a:ext cx="4244131" cy="1105727"/>
              </a:xfrm>
              <a:prstGeom prst="rect">
                <a:avLst/>
              </a:prstGeom>
              <a:solidFill>
                <a:srgbClr val="FFFFFF"/>
              </a:solidFill>
              <a:ln>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Compared to U.S averages, </a:t>
                </a:r>
                <a:r>
                  <a:rPr kumimoji="0" lang="en-US" sz="1400" b="1" i="0" u="none" strike="noStrike" kern="1200" cap="none" spc="0" normalizeH="0" baseline="0" noProof="0" dirty="0">
                    <a:ln>
                      <a:noFill/>
                    </a:ln>
                    <a:solidFill>
                      <a:schemeClr val="tx2"/>
                    </a:solidFill>
                    <a:effectLst/>
                    <a:uLnTx/>
                    <a:uFillTx/>
                    <a:latin typeface="Calibri"/>
                    <a:ea typeface="+mn-ea"/>
                    <a:cs typeface="+mn-cs"/>
                  </a:rPr>
                  <a:t>California has about twice as many children 0-5 years who are first or second generation immigrants </a:t>
                </a:r>
                <a:r>
                  <a:rPr kumimoji="0" lang="en-US" sz="1400" b="0" i="0" u="none" strike="noStrike" kern="1200" cap="none" spc="0" normalizeH="0" baseline="0" noProof="0" dirty="0">
                    <a:ln>
                      <a:noFill/>
                    </a:ln>
                    <a:solidFill>
                      <a:srgbClr val="56585C"/>
                    </a:solidFill>
                    <a:effectLst/>
                    <a:uLnTx/>
                    <a:uFillTx/>
                    <a:latin typeface="Calibri"/>
                    <a:ea typeface="+mn-ea"/>
                    <a:cs typeface="+mn-cs"/>
                  </a:rPr>
                  <a:t>and live in families in which the adults are not fluent in English </a:t>
                </a:r>
              </a:p>
            </p:txBody>
          </p:sp>
        </p:grpSp>
      </p:grpSp>
      <p:grpSp>
        <p:nvGrpSpPr>
          <p:cNvPr id="33" name="Group 32">
            <a:extLst>
              <a:ext uri="{FF2B5EF4-FFF2-40B4-BE49-F238E27FC236}">
                <a16:creationId xmlns:a16="http://schemas.microsoft.com/office/drawing/2014/main" id="{C31DE283-C89E-4CA0-A008-991EBA78FC04}"/>
              </a:ext>
            </a:extLst>
          </p:cNvPr>
          <p:cNvGrpSpPr/>
          <p:nvPr/>
        </p:nvGrpSpPr>
        <p:grpSpPr>
          <a:xfrm>
            <a:off x="8531936" y="0"/>
            <a:ext cx="612649" cy="985165"/>
            <a:chOff x="8531936" y="0"/>
            <a:chExt cx="612649" cy="985165"/>
          </a:xfrm>
        </p:grpSpPr>
        <p:grpSp>
          <p:nvGrpSpPr>
            <p:cNvPr id="42" name="Group 41">
              <a:extLst>
                <a:ext uri="{FF2B5EF4-FFF2-40B4-BE49-F238E27FC236}">
                  <a16:creationId xmlns:a16="http://schemas.microsoft.com/office/drawing/2014/main" id="{1FEE36DA-9A3C-4EB2-A3F5-15E62F6FEE03}"/>
                </a:ext>
              </a:extLst>
            </p:cNvPr>
            <p:cNvGrpSpPr/>
            <p:nvPr/>
          </p:nvGrpSpPr>
          <p:grpSpPr>
            <a:xfrm>
              <a:off x="8531936" y="0"/>
              <a:ext cx="612649" cy="499951"/>
              <a:chOff x="8531351" y="0"/>
              <a:chExt cx="612649" cy="499951"/>
            </a:xfrm>
          </p:grpSpPr>
          <p:sp>
            <p:nvSpPr>
              <p:cNvPr id="46" name="Rectangle 45">
                <a:extLst>
                  <a:ext uri="{FF2B5EF4-FFF2-40B4-BE49-F238E27FC236}">
                    <a16:creationId xmlns:a16="http://schemas.microsoft.com/office/drawing/2014/main" id="{8F0B29CB-9A40-44A7-AB62-184F31A3C9A3}"/>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7" name="Picture 2" descr="https://static.thenounproject.com/png/1574579-200.png">
                <a:extLst>
                  <a:ext uri="{FF2B5EF4-FFF2-40B4-BE49-F238E27FC236}">
                    <a16:creationId xmlns:a16="http://schemas.microsoft.com/office/drawing/2014/main" id="{5C24A604-0430-4B34-AAE4-C54714A9043E}"/>
                  </a:ext>
                </a:extLst>
              </p:cNvPr>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43" name="Group 42">
              <a:extLst>
                <a:ext uri="{FF2B5EF4-FFF2-40B4-BE49-F238E27FC236}">
                  <a16:creationId xmlns:a16="http://schemas.microsoft.com/office/drawing/2014/main" id="{E0563249-E477-4272-9247-6E52511883CF}"/>
                </a:ext>
              </a:extLst>
            </p:cNvPr>
            <p:cNvGrpSpPr/>
            <p:nvPr/>
          </p:nvGrpSpPr>
          <p:grpSpPr>
            <a:xfrm>
              <a:off x="8531936" y="485214"/>
              <a:ext cx="612649" cy="499951"/>
              <a:chOff x="8531351" y="0"/>
              <a:chExt cx="612649" cy="499951"/>
            </a:xfrm>
            <a:solidFill>
              <a:schemeClr val="tx2">
                <a:lumMod val="20000"/>
                <a:lumOff val="80000"/>
              </a:schemeClr>
            </a:solidFill>
          </p:grpSpPr>
          <p:sp>
            <p:nvSpPr>
              <p:cNvPr id="44" name="Rectangle 43">
                <a:extLst>
                  <a:ext uri="{FF2B5EF4-FFF2-40B4-BE49-F238E27FC236}">
                    <a16:creationId xmlns:a16="http://schemas.microsoft.com/office/drawing/2014/main" id="{7C9D106C-1788-4230-8DB6-D1968150F5CB}"/>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5" name="Picture 4" descr="https://static.thenounproject.com/png/2087381-200.png">
                <a:extLst>
                  <a:ext uri="{FF2B5EF4-FFF2-40B4-BE49-F238E27FC236}">
                    <a16:creationId xmlns:a16="http://schemas.microsoft.com/office/drawing/2014/main" id="{BD51DF95-5734-4BA6-A6E8-FA4B32FA7D71}"/>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Tree>
    <p:extLst>
      <p:ext uri="{BB962C8B-B14F-4D97-AF65-F5344CB8AC3E}">
        <p14:creationId xmlns:p14="http://schemas.microsoft.com/office/powerpoint/2010/main" val="106344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a:xfrm>
            <a:off x="7965566" y="2153516"/>
            <a:ext cx="0" cy="33968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939015" y="2011921"/>
            <a:ext cx="0" cy="339687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59977" y="201817"/>
            <a:ext cx="8202262" cy="762388"/>
          </a:xfrm>
        </p:spPr>
        <p:txBody>
          <a:bodyPr/>
          <a:lstStyle/>
          <a:p>
            <a:r>
              <a:rPr lang="en-US" dirty="0"/>
              <a:t>For example, ELs are classified as migrant and/or homeless and identified for special education services at higher rates than their peers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C41BCBAE-1B6D-4302-9606-0C888833E232}"/>
              </a:ext>
            </a:extLst>
          </p:cNvPr>
          <p:cNvSpPr/>
          <p:nvPr/>
        </p:nvSpPr>
        <p:spPr>
          <a:xfrm>
            <a:off x="2221442" y="6264218"/>
            <a:ext cx="6574128" cy="507831"/>
          </a:xfrm>
          <a:prstGeom prst="rect">
            <a:avLst/>
          </a:prstGeom>
        </p:spPr>
        <p:txBody>
          <a:bodyPr wrap="square">
            <a:spAutoFit/>
          </a:bodyPr>
          <a:lstStyle/>
          <a:p>
            <a:pPr lvl="0">
              <a:defRPr/>
            </a:pPr>
            <a:r>
              <a:rPr lang="en-US" sz="900" dirty="0">
                <a:solidFill>
                  <a:srgbClr val="56585C"/>
                </a:solidFill>
              </a:rPr>
              <a:t>Note: (1) See </a:t>
            </a:r>
            <a:r>
              <a:rPr lang="en-US" sz="900" dirty="0">
                <a:solidFill>
                  <a:srgbClr val="56585C"/>
                </a:solidFill>
                <a:hlinkClick r:id="rId3" action="ppaction://hlinksldjump"/>
              </a:rPr>
              <a:t>slide 17 </a:t>
            </a:r>
            <a:r>
              <a:rPr lang="en-US" sz="900" dirty="0">
                <a:solidFill>
                  <a:srgbClr val="56585C"/>
                </a:solidFill>
              </a:rPr>
              <a:t>for the definition of each subgroup; (2) The data on this slide reflects enrollment data from 2018–2019 in DataQuest; In 2018–2019 there are 1,195,988 EL students and 4,990,290 non-EL students enrolled in K12. </a:t>
            </a:r>
          </a:p>
          <a:p>
            <a:pPr lvl="0">
              <a:defRPr/>
            </a:pPr>
            <a:r>
              <a:rPr lang="en-US" sz="900" dirty="0">
                <a:solidFill>
                  <a:srgbClr val="56585C"/>
                </a:solidFill>
              </a:rPr>
              <a:t>Source: California Department of Education Data Quest (2019).</a:t>
            </a:r>
          </a:p>
        </p:txBody>
      </p:sp>
      <p:grpSp>
        <p:nvGrpSpPr>
          <p:cNvPr id="45" name="Group 44">
            <a:extLst>
              <a:ext uri="{FF2B5EF4-FFF2-40B4-BE49-F238E27FC236}">
                <a16:creationId xmlns:a16="http://schemas.microsoft.com/office/drawing/2014/main" id="{9EAC1085-A12C-428D-8193-1D2074221283}"/>
              </a:ext>
            </a:extLst>
          </p:cNvPr>
          <p:cNvGrpSpPr/>
          <p:nvPr/>
        </p:nvGrpSpPr>
        <p:grpSpPr>
          <a:xfrm>
            <a:off x="-138223" y="1600659"/>
            <a:ext cx="9282223" cy="986181"/>
            <a:chOff x="-148856" y="4222398"/>
            <a:chExt cx="9282223" cy="986181"/>
          </a:xfrm>
        </p:grpSpPr>
        <p:sp>
          <p:nvSpPr>
            <p:cNvPr id="46" name="Striped Right Arrow 5">
              <a:extLst>
                <a:ext uri="{FF2B5EF4-FFF2-40B4-BE49-F238E27FC236}">
                  <a16:creationId xmlns:a16="http://schemas.microsoft.com/office/drawing/2014/main" id="{5EBD0B5F-74D4-4B2F-8A42-DCD23A85EC03}"/>
                </a:ext>
              </a:extLst>
            </p:cNvPr>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696D">
                    <a:lumMod val="20000"/>
                    <a:lumOff val="80000"/>
                  </a:srgbClr>
                </a:solidFill>
                <a:effectLst/>
                <a:uLnTx/>
                <a:uFillTx/>
                <a:latin typeface="Calibri"/>
                <a:ea typeface="+mn-ea"/>
                <a:cs typeface="+mn-cs"/>
              </a:endParaRPr>
            </a:p>
          </p:txBody>
        </p:sp>
        <p:grpSp>
          <p:nvGrpSpPr>
            <p:cNvPr id="47" name="Group 46">
              <a:extLst>
                <a:ext uri="{FF2B5EF4-FFF2-40B4-BE49-F238E27FC236}">
                  <a16:creationId xmlns:a16="http://schemas.microsoft.com/office/drawing/2014/main" id="{7559A35D-3F9A-4E7A-8C1F-001EE2340EB6}"/>
                </a:ext>
              </a:extLst>
            </p:cNvPr>
            <p:cNvGrpSpPr/>
            <p:nvPr/>
          </p:nvGrpSpPr>
          <p:grpSpPr>
            <a:xfrm>
              <a:off x="3332786" y="4316517"/>
              <a:ext cx="2249307" cy="797942"/>
              <a:chOff x="495453" y="2085978"/>
              <a:chExt cx="2839887" cy="1190622"/>
            </a:xfrm>
          </p:grpSpPr>
          <p:pic>
            <p:nvPicPr>
              <p:cNvPr id="50" name="Picture 2" descr="https://d30y9cdsu7xlg0.cloudfront.net/png/75253-200.png">
                <a:extLst>
                  <a:ext uri="{FF2B5EF4-FFF2-40B4-BE49-F238E27FC236}">
                    <a16:creationId xmlns:a16="http://schemas.microsoft.com/office/drawing/2014/main" id="{AFEB0210-C39B-40A2-B1DD-F9E9DCB7F194}"/>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s://d30y9cdsu7xlg0.cloudfront.net/png/75253-200.png">
                <a:extLst>
                  <a:ext uri="{FF2B5EF4-FFF2-40B4-BE49-F238E27FC236}">
                    <a16:creationId xmlns:a16="http://schemas.microsoft.com/office/drawing/2014/main" id="{E6D417DC-75F3-411C-AF75-0AFD7CD78291}"/>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d30y9cdsu7xlg0.cloudfront.net/png/75253-200.png">
                <a:extLst>
                  <a:ext uri="{FF2B5EF4-FFF2-40B4-BE49-F238E27FC236}">
                    <a16:creationId xmlns:a16="http://schemas.microsoft.com/office/drawing/2014/main" id="{8A579E83-46D3-4446-875D-9B9EEC1138FD}"/>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47" descr="https://d30y9cdsu7xlg0.cloudfront.net/png/33932-200.png">
              <a:extLst>
                <a:ext uri="{FF2B5EF4-FFF2-40B4-BE49-F238E27FC236}">
                  <a16:creationId xmlns:a16="http://schemas.microsoft.com/office/drawing/2014/main" id="{268E125F-D0C3-49AD-9E65-C81E773BB98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static.thenounproject.com/png/1574579-200.png">
              <a:extLst>
                <a:ext uri="{FF2B5EF4-FFF2-40B4-BE49-F238E27FC236}">
                  <a16:creationId xmlns:a16="http://schemas.microsoft.com/office/drawing/2014/main" id="{E773F654-FC21-41C0-B9C5-3A88BCC94103}"/>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343463" y="2859902"/>
            <a:ext cx="8456562" cy="2884700"/>
            <a:chOff x="248261" y="2305414"/>
            <a:chExt cx="8456562" cy="2884700"/>
          </a:xfrm>
        </p:grpSpPr>
        <p:sp>
          <p:nvSpPr>
            <p:cNvPr id="25" name="Rectangle 24">
              <a:extLst>
                <a:ext uri="{FF2B5EF4-FFF2-40B4-BE49-F238E27FC236}">
                  <a16:creationId xmlns:a16="http://schemas.microsoft.com/office/drawing/2014/main" id="{8666BFD8-FC83-49AC-868E-4C0646208BE6}"/>
                </a:ext>
              </a:extLst>
            </p:cNvPr>
            <p:cNvSpPr/>
            <p:nvPr/>
          </p:nvSpPr>
          <p:spPr>
            <a:xfrm>
              <a:off x="4918204" y="2784369"/>
              <a:ext cx="3782164" cy="700065"/>
            </a:xfrm>
            <a:prstGeom prst="rect">
              <a:avLst/>
            </a:prstGeom>
            <a:solidFill>
              <a:schemeClr val="tx2"/>
            </a:solidFill>
            <a:ln w="9525">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bg1"/>
                  </a:solidFill>
                  <a:latin typeface="Tw Cen MT" pitchFamily="34" charset="0"/>
                </a:rPr>
                <a:t>2.5</a:t>
              </a:r>
              <a:r>
                <a:rPr kumimoji="0" lang="en-US" altLang="en-US" sz="2400" b="1" i="0" u="none" strike="noStrike" kern="1200" cap="none" spc="0" normalizeH="0" baseline="0" noProof="0" dirty="0">
                  <a:ln>
                    <a:noFill/>
                  </a:ln>
                  <a:solidFill>
                    <a:schemeClr val="bg1"/>
                  </a:solidFill>
                  <a:effectLst/>
                  <a:uLnTx/>
                  <a:uFillTx/>
                  <a:latin typeface="Tw Cen MT"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bg1"/>
                  </a:solidFill>
                </a:rPr>
                <a:t>o</a:t>
              </a:r>
              <a:r>
                <a:rPr kumimoji="0" lang="en-US" sz="1400" b="0" i="0" u="none" strike="noStrike" kern="1200" cap="none" spc="0" normalizeH="0" baseline="0" noProof="0" dirty="0">
                  <a:ln>
                    <a:noFill/>
                  </a:ln>
                  <a:solidFill>
                    <a:schemeClr val="bg1"/>
                  </a:solidFill>
                  <a:effectLst/>
                  <a:uLnTx/>
                  <a:uFillTx/>
                  <a:ea typeface="+mn-ea"/>
                  <a:cs typeface="+mn-cs"/>
                </a:rPr>
                <a:t>f ELs </a:t>
              </a:r>
              <a:r>
                <a:rPr kumimoji="0" lang="en-US" sz="1400" b="0" i="0" u="none" strike="noStrike" kern="1200" cap="none" spc="0" normalizeH="0" baseline="0" noProof="0" dirty="0">
                  <a:ln>
                    <a:noFill/>
                  </a:ln>
                  <a:solidFill>
                    <a:schemeClr val="bg1"/>
                  </a:solidFill>
                  <a:effectLst/>
                  <a:uLnTx/>
                  <a:uFillTx/>
                  <a:latin typeface="Calibri"/>
                  <a:ea typeface="+mn-ea"/>
                  <a:cs typeface="+mn-cs"/>
                </a:rPr>
                <a:t>are </a:t>
              </a:r>
              <a:r>
                <a:rPr kumimoji="0" lang="en-US" sz="1400" b="1" i="0" u="none" strike="noStrike" kern="1200" cap="none" spc="0" normalizeH="0" baseline="0" noProof="0" dirty="0">
                  <a:ln>
                    <a:noFill/>
                  </a:ln>
                  <a:solidFill>
                    <a:schemeClr val="bg1"/>
                  </a:solidFill>
                  <a:effectLst/>
                  <a:uLnTx/>
                  <a:uFillTx/>
                  <a:latin typeface="Calibri"/>
                  <a:ea typeface="+mn-ea"/>
                  <a:cs typeface="+mn-cs"/>
                </a:rPr>
                <a:t>migrants</a:t>
              </a:r>
            </a:p>
          </p:txBody>
        </p:sp>
        <p:sp>
          <p:nvSpPr>
            <p:cNvPr id="26" name="Rectangle 25">
              <a:extLst>
                <a:ext uri="{FF2B5EF4-FFF2-40B4-BE49-F238E27FC236}">
                  <a16:creationId xmlns:a16="http://schemas.microsoft.com/office/drawing/2014/main" id="{2F78C247-288E-4BCB-A9AC-E58A47B90229}"/>
                </a:ext>
              </a:extLst>
            </p:cNvPr>
            <p:cNvSpPr/>
            <p:nvPr/>
          </p:nvSpPr>
          <p:spPr>
            <a:xfrm>
              <a:off x="4918204" y="3633186"/>
              <a:ext cx="3782164" cy="704088"/>
            </a:xfrm>
            <a:prstGeom prst="rect">
              <a:avLst/>
            </a:prstGeom>
            <a:solidFill>
              <a:schemeClr val="tx2"/>
            </a:solidFill>
            <a:ln w="9525">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dirty="0">
                  <a:solidFill>
                    <a:schemeClr val="bg1"/>
                  </a:solidFill>
                  <a:latin typeface="Tw Cen MT" pitchFamily="34" charset="0"/>
                </a:rPr>
                <a:t>17</a:t>
              </a:r>
              <a:r>
                <a:rPr kumimoji="0" lang="en-US" altLang="en-US" sz="2400" b="1" i="0" u="none" strike="noStrike" kern="1200" cap="none" spc="0" normalizeH="0" baseline="0" noProof="0" dirty="0">
                  <a:ln>
                    <a:noFill/>
                  </a:ln>
                  <a:solidFill>
                    <a:schemeClr val="bg1"/>
                  </a:solidFill>
                  <a:effectLst/>
                  <a:uLnTx/>
                  <a:uFillTx/>
                  <a:latin typeface="Tw Cen MT"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bg1"/>
                  </a:solidFill>
                </a:rPr>
                <a:t>o</a:t>
              </a:r>
              <a:r>
                <a:rPr kumimoji="0" lang="en-US" sz="1400" b="0" i="0" u="none" strike="noStrike" kern="1200" cap="none" spc="0" normalizeH="0" baseline="0" noProof="0" dirty="0">
                  <a:ln>
                    <a:noFill/>
                  </a:ln>
                  <a:solidFill>
                    <a:schemeClr val="bg1"/>
                  </a:solidFill>
                  <a:effectLst/>
                  <a:uLnTx/>
                  <a:uFillTx/>
                  <a:latin typeface="Calibri"/>
                  <a:ea typeface="+mn-ea"/>
                  <a:cs typeface="+mn-cs"/>
                </a:rPr>
                <a:t>f ELs receive </a:t>
              </a:r>
              <a:r>
                <a:rPr kumimoji="0" lang="en-US" sz="1400" b="1" i="0" u="none" strike="noStrike" kern="1200" cap="none" spc="0" normalizeH="0" baseline="0" noProof="0" dirty="0">
                  <a:ln>
                    <a:noFill/>
                  </a:ln>
                  <a:solidFill>
                    <a:schemeClr val="bg1"/>
                  </a:solidFill>
                  <a:effectLst/>
                  <a:uLnTx/>
                  <a:uFillTx/>
                  <a:latin typeface="Calibri"/>
                  <a:ea typeface="+mn-ea"/>
                  <a:cs typeface="+mn-cs"/>
                </a:rPr>
                <a:t>special education services</a:t>
              </a:r>
            </a:p>
          </p:txBody>
        </p:sp>
        <p:sp>
          <p:nvSpPr>
            <p:cNvPr id="36" name="Rectangle 35">
              <a:extLst>
                <a:ext uri="{FF2B5EF4-FFF2-40B4-BE49-F238E27FC236}">
                  <a16:creationId xmlns:a16="http://schemas.microsoft.com/office/drawing/2014/main" id="{F233C0A4-0462-498B-A23C-FE2DE2EBE98F}"/>
                </a:ext>
              </a:extLst>
            </p:cNvPr>
            <p:cNvSpPr/>
            <p:nvPr/>
          </p:nvSpPr>
          <p:spPr>
            <a:xfrm>
              <a:off x="4918204" y="4486026"/>
              <a:ext cx="3786619" cy="704088"/>
            </a:xfrm>
            <a:prstGeom prst="rect">
              <a:avLst/>
            </a:prstGeom>
            <a:solidFill>
              <a:schemeClr val="tx2"/>
            </a:solidFill>
            <a:ln w="9525">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chemeClr val="bg1"/>
                  </a:solidFill>
                  <a:effectLst/>
                  <a:uLnTx/>
                  <a:uFillTx/>
                  <a:latin typeface="Tw Cen MT" pitchFamily="34" charset="0"/>
                  <a:ea typeface="+mn-ea"/>
                  <a:cs typeface="+mn-cs"/>
                </a:rPr>
                <a:t>5%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solidFill>
                    <a:schemeClr val="bg1"/>
                  </a:solidFill>
                </a:rPr>
                <a:t>o</a:t>
              </a:r>
              <a:r>
                <a:rPr kumimoji="0" lang="en-US" sz="1400" b="0" i="0" u="none" strike="noStrike" kern="1200" cap="none" spc="0" normalizeH="0" baseline="0" noProof="0" dirty="0">
                  <a:ln>
                    <a:noFill/>
                  </a:ln>
                  <a:solidFill>
                    <a:schemeClr val="bg1"/>
                  </a:solidFill>
                  <a:effectLst/>
                  <a:uLnTx/>
                  <a:uFillTx/>
                  <a:latin typeface="Calibri"/>
                  <a:ea typeface="+mn-ea"/>
                  <a:cs typeface="+mn-cs"/>
                </a:rPr>
                <a:t>f ELs are </a:t>
              </a:r>
              <a:r>
                <a:rPr kumimoji="0" lang="en-US" sz="1400" b="1" i="0" u="none" strike="noStrike" kern="1200" cap="none" spc="0" normalizeH="0" baseline="0" noProof="0" dirty="0">
                  <a:ln>
                    <a:noFill/>
                  </a:ln>
                  <a:solidFill>
                    <a:schemeClr val="bg1"/>
                  </a:solidFill>
                  <a:effectLst/>
                  <a:uLnTx/>
                  <a:uFillTx/>
                  <a:latin typeface="Calibri"/>
                  <a:ea typeface="+mn-ea"/>
                  <a:cs typeface="+mn-cs"/>
                </a:rPr>
                <a:t>homeless</a:t>
              </a:r>
            </a:p>
          </p:txBody>
        </p:sp>
        <p:sp>
          <p:nvSpPr>
            <p:cNvPr id="27" name="Rectangle 26">
              <a:extLst>
                <a:ext uri="{FF2B5EF4-FFF2-40B4-BE49-F238E27FC236}">
                  <a16:creationId xmlns:a16="http://schemas.microsoft.com/office/drawing/2014/main" id="{BA639C78-1CAE-474F-8D62-F2F8033E755C}"/>
                </a:ext>
              </a:extLst>
            </p:cNvPr>
            <p:cNvSpPr/>
            <p:nvPr/>
          </p:nvSpPr>
          <p:spPr>
            <a:xfrm>
              <a:off x="248262" y="2784369"/>
              <a:ext cx="3782164" cy="700065"/>
            </a:xfrm>
            <a:prstGeom prst="rect">
              <a:avLst/>
            </a:prstGeom>
            <a:solidFill>
              <a:schemeClr val="bg1"/>
            </a:solidFill>
            <a:ln w="9525">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effectLst/>
                  <a:uLnTx/>
                  <a:uFillTx/>
                  <a:latin typeface="Tw Cen MT" pitchFamily="34" charset="0"/>
                  <a:ea typeface="+mn-ea"/>
                  <a:cs typeface="+mn-cs"/>
                </a:rPr>
                <a:t>0.34%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o</a:t>
              </a:r>
              <a:r>
                <a:rPr kumimoji="0" lang="en-US" sz="1400" b="0" i="0" u="none" strike="noStrike" kern="1200" cap="none" spc="0" normalizeH="0" baseline="0" noProof="0" dirty="0">
                  <a:ln>
                    <a:noFill/>
                  </a:ln>
                  <a:effectLst/>
                  <a:uLnTx/>
                  <a:uFillTx/>
                  <a:ea typeface="+mn-ea"/>
                  <a:cs typeface="+mn-cs"/>
                </a:rPr>
                <a:t>f non-ELs </a:t>
              </a:r>
              <a:r>
                <a:rPr kumimoji="0" lang="en-US" sz="1400" b="0" i="0" u="none" strike="noStrike" kern="1200" cap="none" spc="0" normalizeH="0" baseline="0" noProof="0" dirty="0">
                  <a:ln>
                    <a:noFill/>
                  </a:ln>
                  <a:effectLst/>
                  <a:uLnTx/>
                  <a:uFillTx/>
                  <a:latin typeface="Calibri"/>
                  <a:ea typeface="+mn-ea"/>
                  <a:cs typeface="+mn-cs"/>
                </a:rPr>
                <a:t>are </a:t>
              </a:r>
              <a:r>
                <a:rPr kumimoji="0" lang="en-US" sz="1400" b="1" i="0" u="none" strike="noStrike" kern="1200" cap="none" spc="0" normalizeH="0" baseline="0" noProof="0" dirty="0">
                  <a:ln>
                    <a:noFill/>
                  </a:ln>
                  <a:solidFill>
                    <a:schemeClr val="tx2"/>
                  </a:solidFill>
                  <a:effectLst/>
                  <a:uLnTx/>
                  <a:uFillTx/>
                  <a:latin typeface="Calibri"/>
                  <a:ea typeface="+mn-ea"/>
                  <a:cs typeface="+mn-cs"/>
                </a:rPr>
                <a:t>migrants</a:t>
              </a:r>
            </a:p>
          </p:txBody>
        </p:sp>
        <p:sp>
          <p:nvSpPr>
            <p:cNvPr id="28" name="Rectangle 27">
              <a:extLst>
                <a:ext uri="{FF2B5EF4-FFF2-40B4-BE49-F238E27FC236}">
                  <a16:creationId xmlns:a16="http://schemas.microsoft.com/office/drawing/2014/main" id="{1F7F8912-6715-4299-8022-3D4D7836BDD6}"/>
                </a:ext>
              </a:extLst>
            </p:cNvPr>
            <p:cNvSpPr/>
            <p:nvPr/>
          </p:nvSpPr>
          <p:spPr>
            <a:xfrm>
              <a:off x="248262" y="3633186"/>
              <a:ext cx="3782164" cy="704088"/>
            </a:xfrm>
            <a:prstGeom prst="rect">
              <a:avLst/>
            </a:prstGeom>
            <a:solidFill>
              <a:schemeClr val="bg1"/>
            </a:solidFill>
            <a:ln w="9525">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dirty="0">
                  <a:latin typeface="Tw Cen MT" pitchFamily="34" charset="0"/>
                </a:rPr>
                <a:t>10</a:t>
              </a:r>
              <a:r>
                <a:rPr kumimoji="0" lang="en-US" altLang="en-US" sz="2400" b="1" i="0" u="none" strike="noStrike" kern="1200" cap="none" spc="0" normalizeH="0" baseline="0" noProof="0" dirty="0">
                  <a:ln>
                    <a:noFill/>
                  </a:ln>
                  <a:effectLst/>
                  <a:uLnTx/>
                  <a:uFillTx/>
                  <a:latin typeface="Tw Cen MT"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o</a:t>
              </a:r>
              <a:r>
                <a:rPr kumimoji="0" lang="en-US" sz="1400" b="0" i="0" u="none" strike="noStrike" kern="1200" cap="none" spc="0" normalizeH="0" baseline="0" noProof="0" dirty="0">
                  <a:ln>
                    <a:noFill/>
                  </a:ln>
                  <a:effectLst/>
                  <a:uLnTx/>
                  <a:uFillTx/>
                  <a:latin typeface="Calibri"/>
                  <a:ea typeface="+mn-ea"/>
                  <a:cs typeface="+mn-cs"/>
                </a:rPr>
                <a:t>f non-ELs receive </a:t>
              </a:r>
              <a:r>
                <a:rPr kumimoji="0" lang="en-US" sz="1400" b="1" i="0" u="none" strike="noStrike" kern="1200" cap="none" spc="0" normalizeH="0" baseline="0" noProof="0" dirty="0">
                  <a:ln>
                    <a:noFill/>
                  </a:ln>
                  <a:solidFill>
                    <a:schemeClr val="tx2"/>
                  </a:solidFill>
                  <a:effectLst/>
                  <a:uLnTx/>
                  <a:uFillTx/>
                  <a:latin typeface="Calibri"/>
                  <a:ea typeface="+mn-ea"/>
                  <a:cs typeface="+mn-cs"/>
                </a:rPr>
                <a:t>special education</a:t>
              </a:r>
              <a:r>
                <a:rPr kumimoji="0" lang="en-US" sz="1400" b="1" i="0" u="none" strike="noStrike" kern="1200" cap="none" spc="0" normalizeH="0" noProof="0" dirty="0">
                  <a:ln>
                    <a:noFill/>
                  </a:ln>
                  <a:solidFill>
                    <a:schemeClr val="tx2"/>
                  </a:solidFill>
                  <a:effectLst/>
                  <a:uLnTx/>
                  <a:uFillTx/>
                  <a:latin typeface="Calibri"/>
                  <a:ea typeface="+mn-ea"/>
                  <a:cs typeface="+mn-cs"/>
                </a:rPr>
                <a:t> services</a:t>
              </a:r>
              <a:endParaRPr kumimoji="0" lang="en-US" sz="1400" b="1" i="0" u="none" strike="noStrike" kern="1200" cap="none" spc="0" normalizeH="0" baseline="0" noProof="0" dirty="0">
                <a:ln>
                  <a:noFill/>
                </a:ln>
                <a:solidFill>
                  <a:schemeClr val="tx2"/>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F7D2E040-89B0-4BF5-8915-F9F71EDADBC4}"/>
                </a:ext>
              </a:extLst>
            </p:cNvPr>
            <p:cNvSpPr/>
            <p:nvPr/>
          </p:nvSpPr>
          <p:spPr>
            <a:xfrm>
              <a:off x="248261" y="4486026"/>
              <a:ext cx="3786619" cy="704088"/>
            </a:xfrm>
            <a:prstGeom prst="rect">
              <a:avLst/>
            </a:prstGeom>
            <a:solidFill>
              <a:schemeClr val="bg1"/>
            </a:solidFill>
            <a:ln w="9525">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400" b="1" dirty="0">
                  <a:latin typeface="Tw Cen MT" pitchFamily="34" charset="0"/>
                </a:rPr>
                <a:t>2.8</a:t>
              </a:r>
              <a:r>
                <a:rPr kumimoji="0" lang="en-US" altLang="en-US" sz="2400" b="1" i="0" u="none" strike="noStrike" kern="1200" cap="none" spc="0" normalizeH="0" baseline="0" noProof="0" dirty="0">
                  <a:ln>
                    <a:noFill/>
                  </a:ln>
                  <a:effectLst/>
                  <a:uLnTx/>
                  <a:uFillTx/>
                  <a:latin typeface="Tw Cen MT"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noProof="0" dirty="0"/>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non-ELs are </a:t>
              </a:r>
              <a:r>
                <a:rPr kumimoji="0" lang="en-US" sz="1400" b="1" i="0" u="none" strike="noStrike" kern="1200" cap="none" spc="0" normalizeH="0" baseline="0" noProof="0" dirty="0">
                  <a:ln>
                    <a:noFill/>
                  </a:ln>
                  <a:solidFill>
                    <a:schemeClr val="tx2"/>
                  </a:solidFill>
                  <a:effectLst/>
                  <a:uLnTx/>
                  <a:uFillTx/>
                  <a:latin typeface="Calibri"/>
                  <a:ea typeface="+mn-ea"/>
                  <a:cs typeface="+mn-cs"/>
                </a:rPr>
                <a:t>homeless</a:t>
              </a:r>
            </a:p>
          </p:txBody>
        </p:sp>
        <p:sp>
          <p:nvSpPr>
            <p:cNvPr id="3" name="TextBox 2"/>
            <p:cNvSpPr txBox="1"/>
            <p:nvPr/>
          </p:nvSpPr>
          <p:spPr>
            <a:xfrm>
              <a:off x="248261" y="2305414"/>
              <a:ext cx="3782165" cy="330203"/>
            </a:xfrm>
            <a:prstGeom prst="rect">
              <a:avLst/>
            </a:prstGeom>
            <a:solidFill>
              <a:schemeClr val="tx1"/>
            </a:solidFill>
          </p:spPr>
          <p:txBody>
            <a:bodyPr wrap="square" lIns="0" tIns="0" rIns="0" bIns="0" rtlCol="0" anchor="ctr">
              <a:noAutofit/>
            </a:bodyPr>
            <a:lstStyle/>
            <a:p>
              <a:pPr algn="ctr" defTabSz="457200"/>
              <a:r>
                <a:rPr lang="en-US" sz="1600" b="1" dirty="0">
                  <a:solidFill>
                    <a:schemeClr val="bg1"/>
                  </a:solidFill>
                </a:rPr>
                <a:t>Demographics of </a:t>
              </a:r>
              <a:r>
                <a:rPr lang="en-US" sz="1600" b="1" u="sng" dirty="0">
                  <a:solidFill>
                    <a:schemeClr val="bg1"/>
                  </a:solidFill>
                </a:rPr>
                <a:t>non-ELs</a:t>
              </a:r>
            </a:p>
          </p:txBody>
        </p:sp>
        <p:sp>
          <p:nvSpPr>
            <p:cNvPr id="34" name="TextBox 33"/>
            <p:cNvSpPr txBox="1"/>
            <p:nvPr/>
          </p:nvSpPr>
          <p:spPr>
            <a:xfrm>
              <a:off x="4918204" y="2305414"/>
              <a:ext cx="3782165" cy="330203"/>
            </a:xfrm>
            <a:prstGeom prst="rect">
              <a:avLst/>
            </a:prstGeom>
            <a:solidFill>
              <a:schemeClr val="tx1"/>
            </a:solidFill>
          </p:spPr>
          <p:txBody>
            <a:bodyPr wrap="square" lIns="0" tIns="0" rIns="0" bIns="0" rtlCol="0" anchor="ctr">
              <a:noAutofit/>
            </a:bodyPr>
            <a:lstStyle/>
            <a:p>
              <a:pPr algn="ctr" defTabSz="457200"/>
              <a:r>
                <a:rPr lang="en-US" sz="1600" b="1" dirty="0">
                  <a:solidFill>
                    <a:schemeClr val="bg1"/>
                  </a:solidFill>
                </a:rPr>
                <a:t>Demographics of </a:t>
              </a:r>
              <a:r>
                <a:rPr lang="en-US" sz="1600" b="1" u="sng" dirty="0">
                  <a:solidFill>
                    <a:schemeClr val="bg1"/>
                  </a:solidFill>
                </a:rPr>
                <a:t>ELs</a:t>
              </a:r>
            </a:p>
          </p:txBody>
        </p:sp>
        <p:sp>
          <p:nvSpPr>
            <p:cNvPr id="5" name="Rectangle 4"/>
            <p:cNvSpPr/>
            <p:nvPr/>
          </p:nvSpPr>
          <p:spPr>
            <a:xfrm>
              <a:off x="4124704" y="2979032"/>
              <a:ext cx="699222" cy="31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VS.</a:t>
              </a:r>
            </a:p>
          </p:txBody>
        </p:sp>
        <p:sp>
          <p:nvSpPr>
            <p:cNvPr id="38" name="Rectangle 37"/>
            <p:cNvSpPr/>
            <p:nvPr/>
          </p:nvSpPr>
          <p:spPr>
            <a:xfrm>
              <a:off x="4124704" y="3830852"/>
              <a:ext cx="699222" cy="31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VS.</a:t>
              </a:r>
            </a:p>
          </p:txBody>
        </p:sp>
        <p:sp>
          <p:nvSpPr>
            <p:cNvPr id="39" name="Rectangle 38"/>
            <p:cNvSpPr/>
            <p:nvPr/>
          </p:nvSpPr>
          <p:spPr>
            <a:xfrm>
              <a:off x="4124704" y="4682672"/>
              <a:ext cx="699222" cy="31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VS.</a:t>
              </a:r>
            </a:p>
          </p:txBody>
        </p:sp>
      </p:grpSp>
      <p:grpSp>
        <p:nvGrpSpPr>
          <p:cNvPr id="32" name="Group 31">
            <a:extLst>
              <a:ext uri="{FF2B5EF4-FFF2-40B4-BE49-F238E27FC236}">
                <a16:creationId xmlns:a16="http://schemas.microsoft.com/office/drawing/2014/main" id="{F76E4DDD-2D10-400F-B4BC-A28EB5760B93}"/>
              </a:ext>
            </a:extLst>
          </p:cNvPr>
          <p:cNvGrpSpPr/>
          <p:nvPr/>
        </p:nvGrpSpPr>
        <p:grpSpPr>
          <a:xfrm>
            <a:off x="8531351" y="0"/>
            <a:ext cx="612649" cy="499951"/>
            <a:chOff x="8531351" y="0"/>
            <a:chExt cx="612649" cy="499951"/>
          </a:xfrm>
          <a:solidFill>
            <a:schemeClr val="tx2">
              <a:lumMod val="20000"/>
              <a:lumOff val="80000"/>
            </a:schemeClr>
          </a:solidFill>
        </p:grpSpPr>
        <p:sp>
          <p:nvSpPr>
            <p:cNvPr id="35" name="Rectangle 34">
              <a:extLst>
                <a:ext uri="{FF2B5EF4-FFF2-40B4-BE49-F238E27FC236}">
                  <a16:creationId xmlns:a16="http://schemas.microsoft.com/office/drawing/2014/main" id="{4128C665-B907-4869-9E2F-E55D3528BA71}"/>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7" name="Picture 4" descr="https://static.thenounproject.com/png/2087381-200.png">
              <a:extLst>
                <a:ext uri="{FF2B5EF4-FFF2-40B4-BE49-F238E27FC236}">
                  <a16:creationId xmlns:a16="http://schemas.microsoft.com/office/drawing/2014/main" id="{247B2124-E705-4260-A9DE-C7B25045B255}"/>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Tree>
    <p:extLst>
      <p:ext uri="{BB962C8B-B14F-4D97-AF65-F5344CB8AC3E}">
        <p14:creationId xmlns:p14="http://schemas.microsoft.com/office/powerpoint/2010/main" val="4122719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05490"/>
            <a:ext cx="2281187" cy="4171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flipH="1">
            <a:off x="2102143" y="1821628"/>
            <a:ext cx="23328" cy="429768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870900" y="1821596"/>
            <a:ext cx="0" cy="152766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0" name="Isosceles Triangle 49"/>
          <p:cNvSpPr/>
          <p:nvPr/>
        </p:nvSpPr>
        <p:spPr>
          <a:xfrm rot="10800000">
            <a:off x="259974" y="3941828"/>
            <a:ext cx="2210219" cy="203255"/>
          </a:xfrm>
          <a:prstGeom prst="triangl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39" name="Straight Connector 38"/>
          <p:cNvCxnSpPr/>
          <p:nvPr/>
        </p:nvCxnSpPr>
        <p:spPr>
          <a:xfrm>
            <a:off x="8686800" y="1736535"/>
            <a:ext cx="0" cy="240854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888340" y="1795534"/>
            <a:ext cx="0" cy="155372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89726" y="1736535"/>
            <a:ext cx="0" cy="74427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59977" y="201817"/>
            <a:ext cx="8202262" cy="762388"/>
          </a:xfrm>
        </p:spPr>
        <p:txBody>
          <a:bodyPr/>
          <a:lstStyle/>
          <a:p>
            <a:r>
              <a:rPr lang="en-US" dirty="0"/>
              <a:t>As students advance, stark outcome gaps persist between ELs and other students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5" name="Group 4"/>
          <p:cNvGrpSpPr/>
          <p:nvPr/>
        </p:nvGrpSpPr>
        <p:grpSpPr>
          <a:xfrm>
            <a:off x="-138223" y="1224578"/>
            <a:ext cx="9282223" cy="986181"/>
            <a:chOff x="-148856" y="4222398"/>
            <a:chExt cx="9282223" cy="986181"/>
          </a:xfrm>
        </p:grpSpPr>
        <p:sp>
          <p:nvSpPr>
            <p:cNvPr id="6" name="Striped Right Arrow 5"/>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7" name="Group 6"/>
            <p:cNvGrpSpPr/>
            <p:nvPr/>
          </p:nvGrpSpPr>
          <p:grpSpPr>
            <a:xfrm>
              <a:off x="3332786" y="4316517"/>
              <a:ext cx="2249307" cy="797942"/>
              <a:chOff x="495453" y="2085978"/>
              <a:chExt cx="2839887" cy="1190622"/>
            </a:xfrm>
          </p:grpSpPr>
          <p:pic>
            <p:nvPicPr>
              <p:cNvPr id="10" name="Picture 2" descr="https://d30y9cdsu7xlg0.cloudfront.net/png/75253-200.png"/>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d30y9cdsu7xlg0.cloudfront.net/png/75253-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d30y9cdsu7xlg0.cloudfront.net/png/75253-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descr="https://d30y9cdsu7xlg0.cloudfront.net/png/33932-200.png"/>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tatic.thenounproject.com/png/1574579-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Rectangle 36"/>
          <p:cNvSpPr/>
          <p:nvPr/>
        </p:nvSpPr>
        <p:spPr>
          <a:xfrm>
            <a:off x="106326" y="6405490"/>
            <a:ext cx="8687845" cy="417195"/>
          </a:xfrm>
          <a:prstGeom prst="rect">
            <a:avLst/>
          </a:prstGeom>
          <a:noFill/>
        </p:spPr>
        <p:txBody>
          <a:bodyPr wrap="square" lIns="0" tIns="0" rIns="0" bIns="0" anchor="ctr">
            <a:noAutofit/>
          </a:bodyPr>
          <a:lstStyle/>
          <a:p>
            <a:pPr lvl="0">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Note: K12 outcomes data based on the 2017-18 school year. Sources</a:t>
            </a:r>
            <a:r>
              <a:rPr lang="en-US" sz="900" dirty="0">
                <a:solidFill>
                  <a:srgbClr val="56585C"/>
                </a:solidFill>
              </a:rPr>
              <a:t>: California Department of Education (2018); California </a:t>
            </a:r>
            <a:r>
              <a:rPr kumimoji="0" lang="en-US" sz="900" b="0" i="0" u="none" strike="noStrike" kern="1200" cap="none" spc="0" normalizeH="0" baseline="0" noProof="0" dirty="0">
                <a:ln>
                  <a:noFill/>
                </a:ln>
                <a:solidFill>
                  <a:srgbClr val="56585C"/>
                </a:solidFill>
                <a:effectLst/>
                <a:uLnTx/>
                <a:uFillTx/>
                <a:latin typeface="Calibri"/>
                <a:ea typeface="+mn-ea"/>
                <a:cs typeface="+mn-cs"/>
              </a:rPr>
              <a:t>Department of Education Data and Reporting Office (2019); Early Edge California (2018); </a:t>
            </a:r>
            <a:r>
              <a:rPr lang="en-US" sz="900" dirty="0">
                <a:solidFill>
                  <a:srgbClr val="56585C"/>
                </a:solidFill>
              </a:rPr>
              <a:t>Hill (2018); Pre-Kindergarten Task Force (2017); Santibañez </a:t>
            </a:r>
            <a:r>
              <a:rPr kumimoji="0" lang="en-US" sz="900" b="0" i="0" u="none" strike="noStrike" kern="1200" cap="none" spc="0" normalizeH="0" baseline="0" noProof="0" dirty="0">
                <a:ln>
                  <a:noFill/>
                </a:ln>
                <a:solidFill>
                  <a:srgbClr val="56585C"/>
                </a:solidFill>
                <a:effectLst/>
                <a:uLnTx/>
                <a:uFillTx/>
                <a:latin typeface="Calibri"/>
                <a:ea typeface="+mn-ea"/>
                <a:cs typeface="+mn-cs"/>
              </a:rPr>
              <a:t>(2018); Zepeda (2017). </a:t>
            </a:r>
          </a:p>
        </p:txBody>
      </p:sp>
      <p:graphicFrame>
        <p:nvGraphicFramePr>
          <p:cNvPr id="33" name="Chart 32"/>
          <p:cNvGraphicFramePr/>
          <p:nvPr/>
        </p:nvGraphicFramePr>
        <p:xfrm>
          <a:off x="2842140" y="3167376"/>
          <a:ext cx="3518407" cy="2666157"/>
        </p:xfrm>
        <a:graphic>
          <a:graphicData uri="http://schemas.openxmlformats.org/drawingml/2006/chart">
            <c:chart xmlns:c="http://schemas.openxmlformats.org/drawingml/2006/chart" xmlns:r="http://schemas.openxmlformats.org/officeDocument/2006/relationships" r:id="rId7"/>
          </a:graphicData>
        </a:graphic>
      </p:graphicFrame>
      <p:sp>
        <p:nvSpPr>
          <p:cNvPr id="38" name="Rectangle 37"/>
          <p:cNvSpPr/>
          <p:nvPr/>
        </p:nvSpPr>
        <p:spPr>
          <a:xfrm>
            <a:off x="2842140" y="2891211"/>
            <a:ext cx="3518407" cy="450751"/>
          </a:xfrm>
          <a:prstGeom prst="rect">
            <a:avLst/>
          </a:prstGeom>
          <a:solidFill>
            <a:schemeClr val="bg1"/>
          </a:solidFill>
          <a:ln>
            <a:solidFill>
              <a:schemeClr val="bg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Percentage of ELs and non-EL proficient in math and ELA (2017</a:t>
            </a:r>
            <a:r>
              <a:rPr kumimoji="0" lang="en-US" sz="1400" b="1" i="0" u="none" strike="noStrike" kern="1200" cap="none" spc="0" normalizeH="0" noProof="0" dirty="0">
                <a:ln>
                  <a:noFill/>
                </a:ln>
                <a:solidFill>
                  <a:srgbClr val="56585C"/>
                </a:solidFill>
                <a:effectLst/>
                <a:uLnTx/>
                <a:uFillTx/>
                <a:latin typeface="Calibri"/>
                <a:ea typeface="+mn-ea"/>
                <a:cs typeface="+mn-cs"/>
              </a:rPr>
              <a:t>–18</a:t>
            </a:r>
            <a:r>
              <a:rPr kumimoji="0" lang="en-US" sz="1400" b="1" i="0" u="none" strike="noStrike" kern="1200" cap="none" spc="0" normalizeH="0" baseline="0" noProof="0" dirty="0">
                <a:ln>
                  <a:noFill/>
                </a:ln>
                <a:solidFill>
                  <a:srgbClr val="56585C"/>
                </a:solidFill>
                <a:effectLst/>
                <a:uLnTx/>
                <a:uFillTx/>
                <a:latin typeface="Calibri"/>
                <a:ea typeface="+mn-ea"/>
                <a:cs typeface="+mn-cs"/>
              </a:rPr>
              <a:t>)</a:t>
            </a:r>
          </a:p>
        </p:txBody>
      </p:sp>
      <p:grpSp>
        <p:nvGrpSpPr>
          <p:cNvPr id="22" name="Group 21"/>
          <p:cNvGrpSpPr/>
          <p:nvPr/>
        </p:nvGrpSpPr>
        <p:grpSpPr>
          <a:xfrm>
            <a:off x="7003486" y="3593141"/>
            <a:ext cx="1891172" cy="2221015"/>
            <a:chOff x="6962640" y="2852290"/>
            <a:chExt cx="1891172" cy="2221015"/>
          </a:xfrm>
        </p:grpSpPr>
        <p:sp>
          <p:nvSpPr>
            <p:cNvPr id="13" name="Rectangle 12"/>
            <p:cNvSpPr/>
            <p:nvPr/>
          </p:nvSpPr>
          <p:spPr>
            <a:xfrm>
              <a:off x="6962640" y="2852290"/>
              <a:ext cx="1888741" cy="2207312"/>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3" name="Group 2"/>
            <p:cNvGrpSpPr/>
            <p:nvPr/>
          </p:nvGrpSpPr>
          <p:grpSpPr>
            <a:xfrm>
              <a:off x="6962641" y="2872563"/>
              <a:ext cx="1891171" cy="2200742"/>
              <a:chOff x="7149037" y="3232766"/>
              <a:chExt cx="1891171" cy="2200742"/>
            </a:xfrm>
          </p:grpSpPr>
          <p:sp>
            <p:nvSpPr>
              <p:cNvPr id="42" name="Rectangle 41"/>
              <p:cNvSpPr/>
              <p:nvPr/>
            </p:nvSpPr>
            <p:spPr>
              <a:xfrm>
                <a:off x="7151468" y="3232766"/>
                <a:ext cx="1886309" cy="89255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chemeClr val="tx2"/>
                    </a:solidFill>
                    <a:effectLst/>
                    <a:uLnTx/>
                    <a:uFillTx/>
                    <a:latin typeface="Tw Cen MT" pitchFamily="34" charset="0"/>
                    <a:ea typeface="+mn-ea"/>
                    <a:cs typeface="+mn-cs"/>
                  </a:rPr>
                  <a:t>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ELs graduate in four years</a:t>
                </a:r>
              </a:p>
            </p:txBody>
          </p:sp>
          <p:sp>
            <p:nvSpPr>
              <p:cNvPr id="44" name="Rectangle 43"/>
              <p:cNvSpPr/>
              <p:nvPr/>
            </p:nvSpPr>
            <p:spPr>
              <a:xfrm>
                <a:off x="7149037" y="4540956"/>
                <a:ext cx="1891171" cy="892552"/>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chemeClr val="tx2"/>
                    </a:solidFill>
                    <a:effectLst/>
                    <a:uLnTx/>
                    <a:uFillTx/>
                    <a:latin typeface="Tw Cen MT" pitchFamily="34" charset="0"/>
                    <a:ea typeface="+mn-ea"/>
                    <a:cs typeface="+mn-cs"/>
                  </a:rPr>
                  <a:t>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all students graduate in four years</a:t>
                </a:r>
              </a:p>
            </p:txBody>
          </p:sp>
          <p:sp>
            <p:nvSpPr>
              <p:cNvPr id="47" name="Rectangle 46"/>
              <p:cNvSpPr/>
              <p:nvPr/>
            </p:nvSpPr>
            <p:spPr>
              <a:xfrm>
                <a:off x="7864818" y="4160780"/>
                <a:ext cx="457176" cy="338554"/>
              </a:xfrm>
              <a:prstGeom prst="rect">
                <a:avLst/>
              </a:prstGeom>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VS.</a:t>
                </a:r>
              </a:p>
            </p:txBody>
          </p:sp>
        </p:grpSp>
      </p:grpSp>
      <p:sp>
        <p:nvSpPr>
          <p:cNvPr id="48" name="Rectangle 47"/>
          <p:cNvSpPr/>
          <p:nvPr/>
        </p:nvSpPr>
        <p:spPr>
          <a:xfrm>
            <a:off x="259977" y="3003082"/>
            <a:ext cx="2210219" cy="978919"/>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Unlike the K12 system, there is no data to show DLL outcomes in an ECE setting</a:t>
            </a:r>
          </a:p>
        </p:txBody>
      </p:sp>
      <p:sp>
        <p:nvSpPr>
          <p:cNvPr id="51" name="Rectangle 50"/>
          <p:cNvSpPr/>
          <p:nvPr/>
        </p:nvSpPr>
        <p:spPr>
          <a:xfrm>
            <a:off x="273422" y="4195884"/>
            <a:ext cx="2210219" cy="1347240"/>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However, a meta-analysis of PreK effectiveness found </a:t>
            </a:r>
            <a:r>
              <a:rPr kumimoji="0" lang="en-US" sz="1400" b="1" i="0" u="none" strike="noStrike" kern="1200" cap="none" spc="0" normalizeH="0" baseline="0" noProof="0" dirty="0">
                <a:ln>
                  <a:noFill/>
                </a:ln>
                <a:solidFill>
                  <a:schemeClr val="tx2"/>
                </a:solidFill>
                <a:effectLst/>
                <a:uLnTx/>
                <a:uFillTx/>
                <a:latin typeface="Calibri"/>
                <a:ea typeface="+mn-ea"/>
                <a:cs typeface="+mn-cs"/>
              </a:rPr>
              <a:t>low-income students and DLLs make the greatest gains in ECE </a:t>
            </a:r>
            <a:r>
              <a:rPr kumimoji="0" lang="en-US" sz="1400" b="0" i="0" u="none" strike="noStrike" kern="1200" cap="none" spc="0" normalizeH="0" baseline="0" noProof="0" dirty="0">
                <a:ln>
                  <a:noFill/>
                </a:ln>
                <a:solidFill>
                  <a:srgbClr val="56585C"/>
                </a:solidFill>
                <a:effectLst/>
                <a:uLnTx/>
                <a:uFillTx/>
                <a:latin typeface="Calibri"/>
                <a:ea typeface="+mn-ea"/>
                <a:cs typeface="+mn-cs"/>
              </a:rPr>
              <a:t>compared to their peers</a:t>
            </a:r>
          </a:p>
        </p:txBody>
      </p:sp>
      <p:sp>
        <p:nvSpPr>
          <p:cNvPr id="53" name="Rectangle 52"/>
          <p:cNvSpPr/>
          <p:nvPr/>
        </p:nvSpPr>
        <p:spPr>
          <a:xfrm>
            <a:off x="6532077" y="2553429"/>
            <a:ext cx="1972863" cy="897478"/>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ELs in high school have </a:t>
            </a:r>
            <a:r>
              <a:rPr kumimoji="0" lang="en-US" sz="1400" b="1" i="0" u="none" strike="noStrike" kern="1200" cap="none" spc="0" normalizeH="0" baseline="0" noProof="0" dirty="0">
                <a:ln>
                  <a:noFill/>
                </a:ln>
                <a:solidFill>
                  <a:schemeClr val="tx2"/>
                </a:solidFill>
                <a:effectLst/>
                <a:uLnTx/>
                <a:uFillTx/>
                <a:latin typeface="Calibri"/>
                <a:ea typeface="+mn-ea"/>
                <a:cs typeface="+mn-cs"/>
              </a:rPr>
              <a:t>less access to rigorous coursework </a:t>
            </a:r>
            <a:r>
              <a:rPr kumimoji="0" lang="en-US" sz="1400" b="0" i="0" u="none" strike="noStrike" kern="1200" cap="none" spc="0" normalizeH="0" baseline="0" noProof="0" dirty="0">
                <a:ln>
                  <a:noFill/>
                </a:ln>
                <a:solidFill>
                  <a:srgbClr val="56585C"/>
                </a:solidFill>
                <a:effectLst/>
                <a:uLnTx/>
                <a:uFillTx/>
                <a:latin typeface="Calibri"/>
                <a:ea typeface="+mn-ea"/>
                <a:cs typeface="+mn-cs"/>
              </a:rPr>
              <a:t>compared to their peers</a:t>
            </a:r>
          </a:p>
        </p:txBody>
      </p:sp>
      <p:sp>
        <p:nvSpPr>
          <p:cNvPr id="59" name="Rectangle 58"/>
          <p:cNvSpPr/>
          <p:nvPr/>
        </p:nvSpPr>
        <p:spPr>
          <a:xfrm>
            <a:off x="2832871" y="2228064"/>
            <a:ext cx="3527676" cy="492736"/>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Only 12% of ELs were proficient in math and English language arts (ELA) in 2017</a:t>
            </a:r>
            <a:r>
              <a:rPr kumimoji="0" lang="en-US" sz="1400" b="0" i="0" u="none" strike="noStrike" kern="1200" cap="none" spc="0" normalizeH="0" noProof="0" dirty="0">
                <a:ln>
                  <a:noFill/>
                </a:ln>
                <a:solidFill>
                  <a:srgbClr val="56585C"/>
                </a:solidFill>
                <a:effectLst/>
                <a:uLnTx/>
                <a:uFillTx/>
                <a:latin typeface="Calibri"/>
                <a:ea typeface="+mn-ea"/>
                <a:cs typeface="+mn-cs"/>
              </a:rPr>
              <a:t>–18 </a:t>
            </a: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0" name="Rectangle 39"/>
          <p:cNvSpPr/>
          <p:nvPr/>
        </p:nvSpPr>
        <p:spPr>
          <a:xfrm>
            <a:off x="106326" y="5919911"/>
            <a:ext cx="8785901" cy="491784"/>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It is estimated that </a:t>
            </a:r>
            <a:r>
              <a:rPr lang="en-US" sz="1400" b="1" dirty="0">
                <a:solidFill>
                  <a:schemeClr val="tx2"/>
                </a:solidFill>
              </a:rPr>
              <a:t>30–50</a:t>
            </a:r>
            <a:r>
              <a:rPr kumimoji="0" lang="en-US" sz="1400" b="1" i="0" u="none" strike="noStrike" kern="1200" cap="none" spc="0" normalizeH="0" baseline="0" noProof="0" dirty="0">
                <a:ln>
                  <a:noFill/>
                </a:ln>
                <a:solidFill>
                  <a:schemeClr val="tx2"/>
                </a:solidFill>
                <a:effectLst/>
                <a:uLnTx/>
                <a:uFillTx/>
                <a:latin typeface="Calibri"/>
                <a:ea typeface="+mn-ea"/>
                <a:cs typeface="+mn-cs"/>
              </a:rPr>
              <a:t>%</a:t>
            </a:r>
            <a:r>
              <a:rPr kumimoji="0" lang="en-US" sz="1400" b="0" i="0" u="none" strike="noStrike" kern="1200" cap="none" spc="0" normalizeH="0" baseline="0" noProof="0" dirty="0">
                <a:ln>
                  <a:noFill/>
                </a:ln>
                <a:solidFill>
                  <a:schemeClr val="tx2"/>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of DLLs/ELs entering kindergarten fail to develop the English skills needed for academic participation after six years or more of instruction and </a:t>
            </a:r>
            <a:r>
              <a:rPr kumimoji="0" lang="en-US" sz="1400" b="1" i="0" u="none" strike="noStrike" kern="1200" cap="none" spc="0" normalizeH="0" baseline="0" noProof="0" dirty="0">
                <a:ln>
                  <a:noFill/>
                </a:ln>
                <a:solidFill>
                  <a:schemeClr val="tx2"/>
                </a:solidFill>
                <a:effectLst/>
                <a:uLnTx/>
                <a:uFillTx/>
                <a:latin typeface="Calibri"/>
                <a:ea typeface="+mn-ea"/>
                <a:cs typeface="+mn-cs"/>
              </a:rPr>
              <a:t>become Long-Term ELs</a:t>
            </a:r>
          </a:p>
        </p:txBody>
      </p:sp>
      <p:grpSp>
        <p:nvGrpSpPr>
          <p:cNvPr id="41" name="Group 40">
            <a:extLst>
              <a:ext uri="{FF2B5EF4-FFF2-40B4-BE49-F238E27FC236}">
                <a16:creationId xmlns:a16="http://schemas.microsoft.com/office/drawing/2014/main" id="{758ED4AA-5214-4C8C-BCBD-34B55A843BD0}"/>
              </a:ext>
            </a:extLst>
          </p:cNvPr>
          <p:cNvGrpSpPr/>
          <p:nvPr/>
        </p:nvGrpSpPr>
        <p:grpSpPr>
          <a:xfrm>
            <a:off x="8531936" y="0"/>
            <a:ext cx="612649" cy="985165"/>
            <a:chOff x="8531936" y="0"/>
            <a:chExt cx="612649" cy="985165"/>
          </a:xfrm>
        </p:grpSpPr>
        <p:grpSp>
          <p:nvGrpSpPr>
            <p:cNvPr id="43" name="Group 42">
              <a:extLst>
                <a:ext uri="{FF2B5EF4-FFF2-40B4-BE49-F238E27FC236}">
                  <a16:creationId xmlns:a16="http://schemas.microsoft.com/office/drawing/2014/main" id="{CD4AAAA5-974C-4D96-8F0A-AA00D68F985E}"/>
                </a:ext>
              </a:extLst>
            </p:cNvPr>
            <p:cNvGrpSpPr/>
            <p:nvPr/>
          </p:nvGrpSpPr>
          <p:grpSpPr>
            <a:xfrm>
              <a:off x="8531936" y="0"/>
              <a:ext cx="612649" cy="499951"/>
              <a:chOff x="8531351" y="0"/>
              <a:chExt cx="612649" cy="499951"/>
            </a:xfrm>
          </p:grpSpPr>
          <p:sp>
            <p:nvSpPr>
              <p:cNvPr id="52" name="Rectangle 51">
                <a:extLst>
                  <a:ext uri="{FF2B5EF4-FFF2-40B4-BE49-F238E27FC236}">
                    <a16:creationId xmlns:a16="http://schemas.microsoft.com/office/drawing/2014/main" id="{33FE9C53-68DE-4D97-8CEA-5F34418045A1}"/>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54" name="Picture 2" descr="https://static.thenounproject.com/png/1574579-200.png">
                <a:extLst>
                  <a:ext uri="{FF2B5EF4-FFF2-40B4-BE49-F238E27FC236}">
                    <a16:creationId xmlns:a16="http://schemas.microsoft.com/office/drawing/2014/main" id="{579BC1CC-94F6-42A4-8D97-A36755366F28}"/>
                  </a:ext>
                </a:extLst>
              </p:cNvPr>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45" name="Group 44">
              <a:extLst>
                <a:ext uri="{FF2B5EF4-FFF2-40B4-BE49-F238E27FC236}">
                  <a16:creationId xmlns:a16="http://schemas.microsoft.com/office/drawing/2014/main" id="{EE856DF5-4571-457C-95D8-6E2E1E44C0EE}"/>
                </a:ext>
              </a:extLst>
            </p:cNvPr>
            <p:cNvGrpSpPr/>
            <p:nvPr/>
          </p:nvGrpSpPr>
          <p:grpSpPr>
            <a:xfrm>
              <a:off x="8531936" y="485214"/>
              <a:ext cx="612649" cy="499951"/>
              <a:chOff x="8531351" y="0"/>
              <a:chExt cx="612649" cy="499951"/>
            </a:xfrm>
            <a:solidFill>
              <a:schemeClr val="tx2">
                <a:lumMod val="20000"/>
                <a:lumOff val="80000"/>
              </a:schemeClr>
            </a:solidFill>
          </p:grpSpPr>
          <p:sp>
            <p:nvSpPr>
              <p:cNvPr id="46" name="Rectangle 45">
                <a:extLst>
                  <a:ext uri="{FF2B5EF4-FFF2-40B4-BE49-F238E27FC236}">
                    <a16:creationId xmlns:a16="http://schemas.microsoft.com/office/drawing/2014/main" id="{EFC23CD3-C559-47B0-A9F8-7D7C4A502A89}"/>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9" name="Picture 4" descr="https://static.thenounproject.com/png/2087381-200.png">
                <a:extLst>
                  <a:ext uri="{FF2B5EF4-FFF2-40B4-BE49-F238E27FC236}">
                    <a16:creationId xmlns:a16="http://schemas.microsoft.com/office/drawing/2014/main" id="{9DCE7622-3394-4106-A4B2-CCDD606058A2}"/>
                  </a:ext>
                </a:extLst>
              </p:cNvPr>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Tree>
    <p:extLst>
      <p:ext uri="{BB962C8B-B14F-4D97-AF65-F5344CB8AC3E}">
        <p14:creationId xmlns:p14="http://schemas.microsoft.com/office/powerpoint/2010/main" val="3394614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5D8DB7D-C5D1-4236-B4C6-D796B8977C0C}"/>
              </a:ext>
            </a:extLst>
          </p:cNvPr>
          <p:cNvCxnSpPr>
            <a:cxnSpLocks/>
          </p:cNvCxnSpPr>
          <p:nvPr/>
        </p:nvCxnSpPr>
        <p:spPr>
          <a:xfrm>
            <a:off x="5316465" y="4092810"/>
            <a:ext cx="1" cy="168092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2CB37C9-3CA5-4AF1-BEBB-08D8ACC05CD9}"/>
              </a:ext>
            </a:extLst>
          </p:cNvPr>
          <p:cNvCxnSpPr/>
          <p:nvPr/>
        </p:nvCxnSpPr>
        <p:spPr>
          <a:xfrm>
            <a:off x="4158070" y="4086225"/>
            <a:ext cx="1079449"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3B54B7E-2260-490B-BEC5-B23A0E9A047C}"/>
              </a:ext>
            </a:extLst>
          </p:cNvPr>
          <p:cNvCxnSpPr>
            <a:cxnSpLocks/>
          </p:cNvCxnSpPr>
          <p:nvPr/>
        </p:nvCxnSpPr>
        <p:spPr>
          <a:xfrm>
            <a:off x="3459090" y="1886352"/>
            <a:ext cx="1" cy="168092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4B5B0BA-2641-47E9-9B1F-FAB9210B9209}"/>
              </a:ext>
            </a:extLst>
          </p:cNvPr>
          <p:cNvSpPr>
            <a:spLocks noGrp="1"/>
          </p:cNvSpPr>
          <p:nvPr>
            <p:ph type="title"/>
          </p:nvPr>
        </p:nvSpPr>
        <p:spPr>
          <a:xfrm>
            <a:off x="259977" y="201817"/>
            <a:ext cx="8271373" cy="930909"/>
          </a:xfrm>
        </p:spPr>
        <p:txBody>
          <a:bodyPr/>
          <a:lstStyle/>
          <a:p>
            <a:r>
              <a:rPr lang="en-US" dirty="0"/>
              <a:t>These outcome gaps are exacerbated for Long-Term ELs, who have less access to rigorous core content instruction compared to their reclassified and non-EL peers </a:t>
            </a:r>
          </a:p>
        </p:txBody>
      </p:sp>
      <p:sp>
        <p:nvSpPr>
          <p:cNvPr id="4" name="Slide Number Placeholder 3">
            <a:extLst>
              <a:ext uri="{FF2B5EF4-FFF2-40B4-BE49-F238E27FC236}">
                <a16:creationId xmlns:a16="http://schemas.microsoft.com/office/drawing/2014/main" id="{4BD1F4B5-C2D8-4A77-9995-21D885601697}"/>
              </a:ext>
            </a:extLst>
          </p:cNvPr>
          <p:cNvSpPr>
            <a:spLocks noGrp="1"/>
          </p:cNvSpPr>
          <p:nvPr>
            <p:ph type="sldNum" sz="quarter" idx="4"/>
          </p:nvPr>
        </p:nvSpPr>
        <p:spPr/>
        <p:txBody>
          <a:bodyPr/>
          <a:lstStyle/>
          <a:p>
            <a:fld id="{F1A25517-7F86-4871-894F-626326501892}" type="slidenum">
              <a:rPr lang="en-US" smtClean="0"/>
              <a:t>33</a:t>
            </a:fld>
            <a:endParaRPr lang="en-US" dirty="0"/>
          </a:p>
        </p:txBody>
      </p:sp>
      <p:grpSp>
        <p:nvGrpSpPr>
          <p:cNvPr id="8" name="Group 7">
            <a:extLst>
              <a:ext uri="{FF2B5EF4-FFF2-40B4-BE49-F238E27FC236}">
                <a16:creationId xmlns:a16="http://schemas.microsoft.com/office/drawing/2014/main" id="{BB7789A2-743F-4EC6-9C3C-D631C8BE2312}"/>
              </a:ext>
            </a:extLst>
          </p:cNvPr>
          <p:cNvGrpSpPr/>
          <p:nvPr/>
        </p:nvGrpSpPr>
        <p:grpSpPr>
          <a:xfrm>
            <a:off x="-138223" y="1393020"/>
            <a:ext cx="9282223" cy="986181"/>
            <a:chOff x="-148856" y="4222398"/>
            <a:chExt cx="9282223" cy="986181"/>
          </a:xfrm>
        </p:grpSpPr>
        <p:sp>
          <p:nvSpPr>
            <p:cNvPr id="9" name="Striped Right Arrow 5">
              <a:extLst>
                <a:ext uri="{FF2B5EF4-FFF2-40B4-BE49-F238E27FC236}">
                  <a16:creationId xmlns:a16="http://schemas.microsoft.com/office/drawing/2014/main" id="{E1AFFA3D-91CC-42DC-BFB6-C886B051058A}"/>
                </a:ext>
              </a:extLst>
            </p:cNvPr>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0F70B981-9C24-4561-BA48-D22FBE7A8455}"/>
                </a:ext>
              </a:extLst>
            </p:cNvPr>
            <p:cNvGrpSpPr/>
            <p:nvPr/>
          </p:nvGrpSpPr>
          <p:grpSpPr>
            <a:xfrm>
              <a:off x="3332786" y="4316517"/>
              <a:ext cx="2249307" cy="797942"/>
              <a:chOff x="495453" y="2085978"/>
              <a:chExt cx="2839887" cy="1190622"/>
            </a:xfrm>
          </p:grpSpPr>
          <p:pic>
            <p:nvPicPr>
              <p:cNvPr id="13" name="Picture 2" descr="https://d30y9cdsu7xlg0.cloudfront.net/png/75253-200.png">
                <a:extLst>
                  <a:ext uri="{FF2B5EF4-FFF2-40B4-BE49-F238E27FC236}">
                    <a16:creationId xmlns:a16="http://schemas.microsoft.com/office/drawing/2014/main" id="{87EDB57B-BE68-47C6-BA74-14EFDC6C8FD8}"/>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d30y9cdsu7xlg0.cloudfront.net/png/75253-200.png">
                <a:extLst>
                  <a:ext uri="{FF2B5EF4-FFF2-40B4-BE49-F238E27FC236}">
                    <a16:creationId xmlns:a16="http://schemas.microsoft.com/office/drawing/2014/main" id="{96E8ACAD-FD41-4CD6-B546-DBBE32950DD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d30y9cdsu7xlg0.cloudfront.net/png/75253-200.png">
                <a:extLst>
                  <a:ext uri="{FF2B5EF4-FFF2-40B4-BE49-F238E27FC236}">
                    <a16:creationId xmlns:a16="http://schemas.microsoft.com/office/drawing/2014/main" id="{1A5B741A-ADC6-4EF5-89D4-58E2F859D52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https://d30y9cdsu7xlg0.cloudfront.net/png/33932-200.png">
              <a:extLst>
                <a:ext uri="{FF2B5EF4-FFF2-40B4-BE49-F238E27FC236}">
                  <a16:creationId xmlns:a16="http://schemas.microsoft.com/office/drawing/2014/main" id="{0A202A57-1798-4DF7-B97F-3B7D3EF27275}"/>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static.thenounproject.com/png/1574579-200.png">
              <a:extLst>
                <a:ext uri="{FF2B5EF4-FFF2-40B4-BE49-F238E27FC236}">
                  <a16:creationId xmlns:a16="http://schemas.microsoft.com/office/drawing/2014/main" id="{1977C154-660A-4ACE-9DF4-BC2F3B85B599}"/>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DC6D0FAF-65D5-4CF8-9BA5-A4249C739B38}"/>
              </a:ext>
            </a:extLst>
          </p:cNvPr>
          <p:cNvSpPr/>
          <p:nvPr/>
        </p:nvSpPr>
        <p:spPr>
          <a:xfrm>
            <a:off x="888340" y="3422126"/>
            <a:ext cx="6981825" cy="1376913"/>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2"/>
                </a:solidFill>
              </a:rPr>
              <a:t>A Long-Term EL’s schedule tends to be filled with English Language Development (ELD), and intervention and support classes</a:t>
            </a:r>
            <a:r>
              <a:rPr lang="en-US" sz="1400" dirty="0">
                <a:solidFill>
                  <a:schemeClr val="tx1"/>
                </a:solidFill>
              </a:rPr>
              <a:t>. The ELD classes often do not receive university-approved A-G credit,</a:t>
            </a:r>
            <a:r>
              <a:rPr lang="en-US" sz="1400" b="1" dirty="0">
                <a:solidFill>
                  <a:schemeClr val="tx2"/>
                </a:solidFill>
              </a:rPr>
              <a:t> </a:t>
            </a:r>
            <a:r>
              <a:rPr lang="en-US" sz="1400" dirty="0">
                <a:solidFill>
                  <a:schemeClr val="tx1"/>
                </a:solidFill>
              </a:rPr>
              <a:t>a requirement for eligibility into the University of California and California State University systems. Furthermore, the intervention and support classes in English and math do not adequately prepare ELs for college and </a:t>
            </a:r>
            <a:r>
              <a:rPr lang="en-US" sz="1400" b="1" dirty="0">
                <a:solidFill>
                  <a:schemeClr val="tx2"/>
                </a:solidFill>
              </a:rPr>
              <a:t>crowd out access to a full load of grade-level, core content classes in ELA, science and social studies. </a:t>
            </a:r>
            <a:endParaRPr lang="en-US" sz="1400" dirty="0">
              <a:solidFill>
                <a:schemeClr val="tx1"/>
              </a:solidFill>
            </a:endParaRPr>
          </a:p>
        </p:txBody>
      </p:sp>
      <p:sp>
        <p:nvSpPr>
          <p:cNvPr id="21" name="Rectangle 20">
            <a:extLst>
              <a:ext uri="{FF2B5EF4-FFF2-40B4-BE49-F238E27FC236}">
                <a16:creationId xmlns:a16="http://schemas.microsoft.com/office/drawing/2014/main" id="{C0663CF7-4297-478F-9281-355750C843B0}"/>
              </a:ext>
            </a:extLst>
          </p:cNvPr>
          <p:cNvSpPr/>
          <p:nvPr/>
        </p:nvSpPr>
        <p:spPr>
          <a:xfrm>
            <a:off x="388347" y="2454445"/>
            <a:ext cx="3898092" cy="697029"/>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400" dirty="0">
                <a:solidFill>
                  <a:schemeClr val="tx1"/>
                </a:solidFill>
              </a:rPr>
              <a:t>In California,</a:t>
            </a:r>
            <a:r>
              <a:rPr lang="en-US" sz="2400" dirty="0">
                <a:solidFill>
                  <a:schemeClr val="tx1"/>
                </a:solidFill>
              </a:rPr>
              <a:t> </a:t>
            </a:r>
            <a:r>
              <a:rPr lang="en-US" sz="2400" b="1" dirty="0">
                <a:solidFill>
                  <a:schemeClr val="tx2"/>
                </a:solidFill>
                <a:latin typeface="Tw Cen MT" panose="020B0602020104020603" pitchFamily="34" charset="0"/>
              </a:rPr>
              <a:t>3</a:t>
            </a:r>
            <a:r>
              <a:rPr lang="en-US" sz="2400" b="1" dirty="0">
                <a:solidFill>
                  <a:schemeClr val="tx2"/>
                </a:solidFill>
              </a:rPr>
              <a:t> </a:t>
            </a:r>
            <a:r>
              <a:rPr lang="en-US" sz="1400" b="1" dirty="0">
                <a:solidFill>
                  <a:schemeClr val="tx2"/>
                </a:solidFill>
              </a:rPr>
              <a:t>out of</a:t>
            </a:r>
            <a:r>
              <a:rPr lang="en-US" sz="2400" b="1" dirty="0">
                <a:solidFill>
                  <a:schemeClr val="tx2"/>
                </a:solidFill>
              </a:rPr>
              <a:t> </a:t>
            </a:r>
            <a:r>
              <a:rPr lang="en-US" sz="2400" b="1" dirty="0">
                <a:solidFill>
                  <a:schemeClr val="tx2"/>
                </a:solidFill>
                <a:latin typeface="Tw Cen MT" panose="020B0602020104020603" pitchFamily="34" charset="0"/>
              </a:rPr>
              <a:t>5</a:t>
            </a:r>
            <a:r>
              <a:rPr lang="en-US" sz="2400" b="1" dirty="0">
                <a:solidFill>
                  <a:schemeClr val="tx2"/>
                </a:solidFill>
              </a:rPr>
              <a:t> </a:t>
            </a:r>
            <a:r>
              <a:rPr lang="en-US" sz="1400" dirty="0">
                <a:solidFill>
                  <a:schemeClr val="tx1"/>
                </a:solidFill>
              </a:rPr>
              <a:t>ELs in grades 6–12 are </a:t>
            </a:r>
            <a:r>
              <a:rPr lang="en-US" sz="1400" b="1" dirty="0">
                <a:solidFill>
                  <a:schemeClr val="tx2"/>
                </a:solidFill>
              </a:rPr>
              <a:t>Long-Term ELs</a:t>
            </a:r>
            <a:endParaRPr kumimoji="0" lang="en-US" sz="1400" b="1" i="0" u="none" strike="noStrike" kern="1200" cap="none" spc="0" normalizeH="0" baseline="0" noProof="0" dirty="0">
              <a:ln>
                <a:noFill/>
              </a:ln>
              <a:solidFill>
                <a:schemeClr val="tx2"/>
              </a:solidFill>
              <a:effectLst/>
              <a:uLnTx/>
              <a:uFillTx/>
              <a:latin typeface="Calibri"/>
            </a:endParaRPr>
          </a:p>
        </p:txBody>
      </p:sp>
      <p:sp>
        <p:nvSpPr>
          <p:cNvPr id="23" name="Rectangle 22">
            <a:extLst>
              <a:ext uri="{FF2B5EF4-FFF2-40B4-BE49-F238E27FC236}">
                <a16:creationId xmlns:a16="http://schemas.microsoft.com/office/drawing/2014/main" id="{3E6ED104-6D9E-4DFE-A2DE-D299CF0A0275}"/>
              </a:ext>
            </a:extLst>
          </p:cNvPr>
          <p:cNvSpPr/>
          <p:nvPr/>
        </p:nvSpPr>
        <p:spPr>
          <a:xfrm>
            <a:off x="2167250" y="6484380"/>
            <a:ext cx="6716775" cy="230832"/>
          </a:xfrm>
          <a:prstGeom prst="rect">
            <a:avLst/>
          </a:prstGeom>
        </p:spPr>
        <p:txBody>
          <a:bodyPr wrap="square">
            <a:spAutoFit/>
          </a:bodyPr>
          <a:lstStyle/>
          <a:p>
            <a:pPr lvl="0" algn="r">
              <a:defRPr/>
            </a:pPr>
            <a:r>
              <a:rPr lang="en-US" sz="900" dirty="0">
                <a:solidFill>
                  <a:srgbClr val="56585C"/>
                </a:solidFill>
              </a:rPr>
              <a:t>Sources: </a:t>
            </a:r>
            <a:r>
              <a:rPr lang="en-US" sz="900" dirty="0">
                <a:solidFill>
                  <a:srgbClr val="56585C"/>
                </a:solidFill>
                <a:hlinkClick r:id="rId6"/>
              </a:rPr>
              <a:t>Olsen</a:t>
            </a:r>
            <a:r>
              <a:rPr lang="en-US" sz="900" dirty="0">
                <a:solidFill>
                  <a:srgbClr val="56585C"/>
                </a:solidFill>
              </a:rPr>
              <a:t> (2010), Olsent (2014), Santibañez and Umansky (2018).</a:t>
            </a:r>
          </a:p>
        </p:txBody>
      </p:sp>
      <p:sp>
        <p:nvSpPr>
          <p:cNvPr id="24" name="Rectangle 23">
            <a:extLst>
              <a:ext uri="{FF2B5EF4-FFF2-40B4-BE49-F238E27FC236}">
                <a16:creationId xmlns:a16="http://schemas.microsoft.com/office/drawing/2014/main" id="{7778B929-BE7C-4609-AFB1-B5546A73F101}"/>
              </a:ext>
            </a:extLst>
          </p:cNvPr>
          <p:cNvSpPr/>
          <p:nvPr/>
        </p:nvSpPr>
        <p:spPr>
          <a:xfrm>
            <a:off x="4697794" y="5072389"/>
            <a:ext cx="3898093" cy="1243377"/>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400" dirty="0">
                <a:solidFill>
                  <a:schemeClr val="tx1"/>
                </a:solidFill>
              </a:rPr>
              <a:t>The </a:t>
            </a:r>
            <a:r>
              <a:rPr lang="en-US" sz="1400" b="1" dirty="0">
                <a:solidFill>
                  <a:schemeClr val="tx2"/>
                </a:solidFill>
              </a:rPr>
              <a:t>most frequent violation </a:t>
            </a:r>
            <a:r>
              <a:rPr lang="en-US" sz="1400" dirty="0">
                <a:solidFill>
                  <a:schemeClr val="tx1"/>
                </a:solidFill>
              </a:rPr>
              <a:t>found by the California Department of Education during EL compliance monitoring</a:t>
            </a:r>
            <a:r>
              <a:rPr lang="en-US" sz="1400" b="1" dirty="0">
                <a:solidFill>
                  <a:schemeClr val="tx2"/>
                </a:solidFill>
              </a:rPr>
              <a:t> is lack of access to core content instruction</a:t>
            </a:r>
            <a:r>
              <a:rPr lang="en-US" sz="1400" dirty="0">
                <a:solidFill>
                  <a:schemeClr val="tx1"/>
                </a:solidFill>
              </a:rPr>
              <a:t>. Notably, ELs are tested on this content to qualify for reclassification.</a:t>
            </a:r>
            <a:endParaRPr kumimoji="0" lang="en-US" sz="1400" i="0" u="none" strike="noStrike" kern="1200" cap="none" spc="0" normalizeH="0" baseline="0" noProof="0" dirty="0">
              <a:ln>
                <a:noFill/>
              </a:ln>
              <a:solidFill>
                <a:schemeClr val="tx1"/>
              </a:solidFill>
              <a:effectLst/>
              <a:uLnTx/>
              <a:uFillTx/>
              <a:latin typeface="Calibri"/>
            </a:endParaRPr>
          </a:p>
        </p:txBody>
      </p:sp>
      <p:grpSp>
        <p:nvGrpSpPr>
          <p:cNvPr id="25" name="Group 24">
            <a:extLst>
              <a:ext uri="{FF2B5EF4-FFF2-40B4-BE49-F238E27FC236}">
                <a16:creationId xmlns:a16="http://schemas.microsoft.com/office/drawing/2014/main" id="{54B91135-A744-4888-9E31-1D7AC8E33540}"/>
              </a:ext>
            </a:extLst>
          </p:cNvPr>
          <p:cNvGrpSpPr/>
          <p:nvPr/>
        </p:nvGrpSpPr>
        <p:grpSpPr>
          <a:xfrm>
            <a:off x="8531351" y="0"/>
            <a:ext cx="612649" cy="499951"/>
            <a:chOff x="8531351" y="0"/>
            <a:chExt cx="612649" cy="499951"/>
          </a:xfrm>
          <a:solidFill>
            <a:schemeClr val="tx2">
              <a:lumMod val="20000"/>
              <a:lumOff val="80000"/>
            </a:schemeClr>
          </a:solidFill>
        </p:grpSpPr>
        <p:sp>
          <p:nvSpPr>
            <p:cNvPr id="26" name="Rectangle 25">
              <a:extLst>
                <a:ext uri="{FF2B5EF4-FFF2-40B4-BE49-F238E27FC236}">
                  <a16:creationId xmlns:a16="http://schemas.microsoft.com/office/drawing/2014/main" id="{31ABBA10-2B9A-4DFE-9CBD-FC83C30739F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7" name="Picture 4" descr="https://static.thenounproject.com/png/2087381-200.png">
              <a:extLst>
                <a:ext uri="{FF2B5EF4-FFF2-40B4-BE49-F238E27FC236}">
                  <a16:creationId xmlns:a16="http://schemas.microsoft.com/office/drawing/2014/main" id="{4863FC8F-39AD-417A-A071-0B352B70AF8C}"/>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Tree>
    <p:extLst>
      <p:ext uri="{BB962C8B-B14F-4D97-AF65-F5344CB8AC3E}">
        <p14:creationId xmlns:p14="http://schemas.microsoft.com/office/powerpoint/2010/main" val="17391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017805" cy="943149"/>
          </a:xfrm>
        </p:spPr>
        <p:txBody>
          <a:bodyPr/>
          <a:lstStyle/>
          <a:p>
            <a:r>
              <a:rPr lang="en-US" dirty="0"/>
              <a:t>Furthermore, fewer ELs graduate ready for life after high school compared to their peers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23" name="Group 22"/>
          <p:cNvGrpSpPr/>
          <p:nvPr/>
        </p:nvGrpSpPr>
        <p:grpSpPr>
          <a:xfrm>
            <a:off x="717083" y="1373577"/>
            <a:ext cx="7709835" cy="4581626"/>
            <a:chOff x="259977" y="1530416"/>
            <a:chExt cx="7709835" cy="4581626"/>
          </a:xfrm>
        </p:grpSpPr>
        <p:sp>
          <p:nvSpPr>
            <p:cNvPr id="12" name="Rectangle 11"/>
            <p:cNvSpPr/>
            <p:nvPr/>
          </p:nvSpPr>
          <p:spPr>
            <a:xfrm>
              <a:off x="259977" y="1530416"/>
              <a:ext cx="4803006" cy="4581626"/>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The </a:t>
              </a:r>
              <a:r>
                <a:rPr kumimoji="0" lang="en-US" sz="1600" b="1" i="0" u="none" strike="noStrike" kern="1200" cap="none" spc="0" normalizeH="0" baseline="0" noProof="0" dirty="0">
                  <a:ln>
                    <a:noFill/>
                  </a:ln>
                  <a:solidFill>
                    <a:srgbClr val="56585C"/>
                  </a:solidFill>
                  <a:effectLst/>
                  <a:uLnTx/>
                  <a:uFillTx/>
                  <a:latin typeface="Calibri"/>
                  <a:ea typeface="+mn-ea"/>
                  <a:cs typeface="+mn-cs"/>
                </a:rPr>
                <a:t>California School Dashboard </a:t>
              </a:r>
              <a:r>
                <a:rPr kumimoji="0" lang="en-US" sz="1600" b="0" i="0" u="none" strike="noStrike" kern="1200" cap="none" spc="0" normalizeH="0" baseline="0" noProof="0" dirty="0">
                  <a:ln>
                    <a:noFill/>
                  </a:ln>
                  <a:solidFill>
                    <a:srgbClr val="56585C"/>
                  </a:solidFill>
                  <a:effectLst/>
                  <a:uLnTx/>
                  <a:uFillTx/>
                  <a:latin typeface="Calibri"/>
                  <a:ea typeface="+mn-ea"/>
                  <a:cs typeface="+mn-cs"/>
                </a:rPr>
                <a:t>includes a </a:t>
              </a:r>
              <a:r>
                <a:rPr kumimoji="0" lang="en-US" sz="1600" b="1" i="0" u="none" strike="noStrike" kern="1200" cap="none" spc="0" normalizeH="0" baseline="0" noProof="0" dirty="0">
                  <a:ln>
                    <a:noFill/>
                  </a:ln>
                  <a:solidFill>
                    <a:srgbClr val="56585C"/>
                  </a:solidFill>
                  <a:effectLst/>
                  <a:uLnTx/>
                  <a:uFillTx/>
                  <a:latin typeface="Calibri"/>
                  <a:ea typeface="+mn-ea"/>
                  <a:cs typeface="+mn-cs"/>
                </a:rPr>
                <a:t>college</a:t>
              </a:r>
              <a:r>
                <a:rPr lang="en-US" sz="1600" b="1" dirty="0">
                  <a:solidFill>
                    <a:srgbClr val="56585C"/>
                  </a:solidFill>
                  <a:latin typeface="Calibri"/>
                </a:rPr>
                <a:t>/</a:t>
              </a:r>
              <a:r>
                <a:rPr kumimoji="0" lang="en-US" sz="1600" b="1" i="0" u="none" strike="noStrike" kern="1200" cap="none" spc="0" normalizeH="0" baseline="0" noProof="0" dirty="0">
                  <a:ln>
                    <a:noFill/>
                  </a:ln>
                  <a:solidFill>
                    <a:srgbClr val="56585C"/>
                  </a:solidFill>
                  <a:effectLst/>
                  <a:uLnTx/>
                  <a:uFillTx/>
                  <a:latin typeface="Calibri"/>
                  <a:ea typeface="+mn-ea"/>
                  <a:cs typeface="+mn-cs"/>
                </a:rPr>
                <a:t>career readiness </a:t>
              </a:r>
              <a:r>
                <a:rPr kumimoji="0" lang="en-US" sz="1600" b="0" i="0" u="none" strike="noStrike" kern="1200" cap="none" spc="0" normalizeH="0" baseline="0" noProof="0" dirty="0">
                  <a:ln>
                    <a:noFill/>
                  </a:ln>
                  <a:solidFill>
                    <a:srgbClr val="56585C"/>
                  </a:solidFill>
                  <a:effectLst/>
                  <a:uLnTx/>
                  <a:uFillTx/>
                  <a:latin typeface="Calibri"/>
                  <a:ea typeface="+mn-ea"/>
                  <a:cs typeface="+mn-cs"/>
                </a:rPr>
                <a:t>indicator, which identifies the percentage of students who are “prepared.” State Board of Education approved the following </a:t>
              </a:r>
              <a:r>
                <a:rPr kumimoji="0" lang="en-US" sz="1600" b="1" i="0" u="none" strike="noStrike" kern="1200" cap="none" spc="0" normalizeH="0" baseline="0" noProof="0" dirty="0">
                  <a:ln>
                    <a:noFill/>
                  </a:ln>
                  <a:solidFill>
                    <a:srgbClr val="56585C"/>
                  </a:solidFill>
                  <a:effectLst/>
                  <a:uLnTx/>
                  <a:uFillTx/>
                  <a:latin typeface="Calibri"/>
                  <a:ea typeface="+mn-ea"/>
                  <a:cs typeface="+mn-cs"/>
                </a:rPr>
                <a:t>measures</a:t>
              </a:r>
              <a:r>
                <a:rPr kumimoji="0" lang="en-US" sz="1600" b="0" i="0" u="none" strike="noStrike" kern="1200" cap="none" spc="0" normalizeH="0" baseline="0" noProof="0" dirty="0">
                  <a:ln>
                    <a:noFill/>
                  </a:ln>
                  <a:solidFill>
                    <a:srgbClr val="56585C"/>
                  </a:solidFill>
                  <a:effectLst/>
                  <a:uLnTx/>
                  <a:uFillTx/>
                  <a:latin typeface="Calibri"/>
                  <a:ea typeface="+mn-ea"/>
                  <a:cs typeface="+mn-cs"/>
                </a:rPr>
                <a:t> of indicating preparedness for college or career:</a:t>
              </a:r>
            </a:p>
            <a:p>
              <a:pPr marL="346075" marR="0" lvl="0" indent="-230188"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Career Technical Education Pathway Completion</a:t>
              </a:r>
            </a:p>
            <a:p>
              <a:pPr marL="346075" marR="0" lvl="0" indent="-230188"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Grade 11 Smarter Balanced Summative Assessments in ELA and mathematics</a:t>
              </a:r>
            </a:p>
            <a:p>
              <a:pPr marL="346075" marR="0" lvl="0" indent="-230188"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Advanced Placement Exams</a:t>
              </a:r>
            </a:p>
            <a:p>
              <a:pPr marL="346075" marR="0" lvl="0" indent="-230188"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International Baccalaureate Exams</a:t>
              </a:r>
            </a:p>
            <a:p>
              <a:pPr marL="346075" marR="0" lvl="0" indent="-230188"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College Credit Course </a:t>
              </a:r>
            </a:p>
            <a:p>
              <a:pPr marL="346075" marR="0" lvl="0" indent="-230188"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A-G Completion</a:t>
              </a:r>
            </a:p>
            <a:p>
              <a:pPr marL="346075" marR="0" lvl="0" indent="-230188"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State Seal of Biliteracy Military Science/Leadership </a:t>
              </a:r>
            </a:p>
          </p:txBody>
        </p:sp>
        <p:grpSp>
          <p:nvGrpSpPr>
            <p:cNvPr id="22" name="Group 21"/>
            <p:cNvGrpSpPr/>
            <p:nvPr/>
          </p:nvGrpSpPr>
          <p:grpSpPr>
            <a:xfrm>
              <a:off x="5062983" y="1530416"/>
              <a:ext cx="2906829" cy="4581625"/>
              <a:chOff x="5226518" y="1530416"/>
              <a:chExt cx="2906829" cy="4581625"/>
            </a:xfrm>
          </p:grpSpPr>
          <p:sp>
            <p:nvSpPr>
              <p:cNvPr id="20" name="Rectangle 19"/>
              <p:cNvSpPr/>
              <p:nvPr/>
            </p:nvSpPr>
            <p:spPr>
              <a:xfrm>
                <a:off x="5226518" y="1530416"/>
                <a:ext cx="2906829" cy="4581625"/>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21" name="Group 20"/>
              <p:cNvGrpSpPr/>
              <p:nvPr/>
            </p:nvGrpSpPr>
            <p:grpSpPr>
              <a:xfrm>
                <a:off x="5372291" y="1759100"/>
                <a:ext cx="2615282" cy="4124256"/>
                <a:chOff x="5308035" y="1756663"/>
                <a:chExt cx="2615282" cy="4124256"/>
              </a:xfrm>
            </p:grpSpPr>
            <p:sp>
              <p:nvSpPr>
                <p:cNvPr id="17" name="Rectangle 16"/>
                <p:cNvSpPr/>
                <p:nvPr/>
              </p:nvSpPr>
              <p:spPr>
                <a:xfrm>
                  <a:off x="5311397" y="1756663"/>
                  <a:ext cx="2608558" cy="1261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2"/>
                      </a:solidFill>
                      <a:effectLst/>
                      <a:uLnTx/>
                      <a:uFillTx/>
                      <a:latin typeface="Tw Cen MT" pitchFamily="34" charset="0"/>
                      <a:ea typeface="+mn-ea"/>
                      <a:cs typeface="+mn-cs"/>
                    </a:rPr>
                    <a:t>14.5%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56585C"/>
                      </a:solidFill>
                      <a:latin typeface="Calibri"/>
                    </a:rPr>
                    <a:t>o</a:t>
                  </a:r>
                  <a:r>
                    <a:rPr kumimoji="0" lang="en-US" sz="2000" b="0" i="0" u="none" strike="noStrike" kern="1200" cap="none" spc="0" normalizeH="0" baseline="0" noProof="0" dirty="0">
                      <a:ln>
                        <a:noFill/>
                      </a:ln>
                      <a:solidFill>
                        <a:srgbClr val="56585C"/>
                      </a:solidFill>
                      <a:effectLst/>
                      <a:uLnTx/>
                      <a:uFillTx/>
                      <a:latin typeface="Calibri"/>
                      <a:ea typeface="+mn-ea"/>
                      <a:cs typeface="+mn-cs"/>
                    </a:rPr>
                    <a:t>f ELs are prepared for college/career </a:t>
                  </a:r>
                </a:p>
              </p:txBody>
            </p:sp>
            <p:sp>
              <p:nvSpPr>
                <p:cNvPr id="18" name="Rectangle 17"/>
                <p:cNvSpPr/>
                <p:nvPr/>
              </p:nvSpPr>
              <p:spPr>
                <a:xfrm>
                  <a:off x="5308035" y="4311259"/>
                  <a:ext cx="2615282"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tx2"/>
                      </a:solidFill>
                      <a:effectLst/>
                      <a:uLnTx/>
                      <a:uFillTx/>
                      <a:latin typeface="Tw Cen MT" pitchFamily="34" charset="0"/>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56585C"/>
                      </a:solidFill>
                      <a:latin typeface="Calibri"/>
                    </a:rPr>
                    <a:t>o</a:t>
                  </a:r>
                  <a:r>
                    <a:rPr kumimoji="0" lang="en-US" sz="2000" b="0" i="0" u="none" strike="noStrike" kern="1200" cap="none" spc="0" normalizeH="0" baseline="0" noProof="0" dirty="0">
                      <a:ln>
                        <a:noFill/>
                      </a:ln>
                      <a:solidFill>
                        <a:srgbClr val="56585C"/>
                      </a:solidFill>
                      <a:effectLst/>
                      <a:uLnTx/>
                      <a:uFillTx/>
                      <a:latin typeface="Calibri"/>
                      <a:ea typeface="+mn-ea"/>
                      <a:cs typeface="+mn-cs"/>
                    </a:rPr>
                    <a:t>f all students are prepared for college/career</a:t>
                  </a:r>
                </a:p>
              </p:txBody>
            </p:sp>
            <p:sp>
              <p:nvSpPr>
                <p:cNvPr id="19" name="Rectangle 18"/>
                <p:cNvSpPr/>
                <p:nvPr/>
              </p:nvSpPr>
              <p:spPr>
                <a:xfrm>
                  <a:off x="6352816" y="3505671"/>
                  <a:ext cx="525721"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6585C"/>
                      </a:solidFill>
                      <a:effectLst/>
                      <a:uLnTx/>
                      <a:uFillTx/>
                      <a:latin typeface="Calibri"/>
                      <a:ea typeface="+mn-ea"/>
                      <a:cs typeface="+mn-cs"/>
                    </a:rPr>
                    <a:t>VS.</a:t>
                  </a:r>
                </a:p>
              </p:txBody>
            </p:sp>
          </p:grpSp>
        </p:grpSp>
      </p:grpSp>
      <p:sp>
        <p:nvSpPr>
          <p:cNvPr id="24" name="Rectangle 23"/>
          <p:cNvSpPr/>
          <p:nvPr/>
        </p:nvSpPr>
        <p:spPr>
          <a:xfrm>
            <a:off x="87076" y="6405490"/>
            <a:ext cx="8707095" cy="417195"/>
          </a:xfrm>
          <a:prstGeom prst="rect">
            <a:avLst/>
          </a:prstGeom>
          <a:noFill/>
        </p:spPr>
        <p:txBody>
          <a:bodyPr wrap="squar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California School Dashboard (2019).</a:t>
            </a:r>
          </a:p>
        </p:txBody>
      </p:sp>
      <p:grpSp>
        <p:nvGrpSpPr>
          <p:cNvPr id="25" name="Group 24">
            <a:extLst>
              <a:ext uri="{FF2B5EF4-FFF2-40B4-BE49-F238E27FC236}">
                <a16:creationId xmlns:a16="http://schemas.microsoft.com/office/drawing/2014/main" id="{7BFDF318-8D8B-4443-91FE-F8301338AE3D}"/>
              </a:ext>
            </a:extLst>
          </p:cNvPr>
          <p:cNvGrpSpPr/>
          <p:nvPr/>
        </p:nvGrpSpPr>
        <p:grpSpPr>
          <a:xfrm>
            <a:off x="8531351" y="0"/>
            <a:ext cx="612649" cy="499951"/>
            <a:chOff x="8531351" y="0"/>
            <a:chExt cx="612649" cy="499951"/>
          </a:xfrm>
          <a:solidFill>
            <a:schemeClr val="tx2">
              <a:lumMod val="20000"/>
              <a:lumOff val="80000"/>
            </a:schemeClr>
          </a:solidFill>
        </p:grpSpPr>
        <p:sp>
          <p:nvSpPr>
            <p:cNvPr id="26" name="Rectangle 25">
              <a:extLst>
                <a:ext uri="{FF2B5EF4-FFF2-40B4-BE49-F238E27FC236}">
                  <a16:creationId xmlns:a16="http://schemas.microsoft.com/office/drawing/2014/main" id="{FF3ADCA7-AE8D-4E83-954A-CE70FE58C557}"/>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7" name="Picture 4" descr="https://static.thenounproject.com/png/2087381-200.png">
              <a:extLst>
                <a:ext uri="{FF2B5EF4-FFF2-40B4-BE49-F238E27FC236}">
                  <a16:creationId xmlns:a16="http://schemas.microsoft.com/office/drawing/2014/main" id="{57ACB2C9-62D9-4BD7-AD12-536BD2A1FF68}"/>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Tree>
    <p:extLst>
      <p:ext uri="{BB962C8B-B14F-4D97-AF65-F5344CB8AC3E}">
        <p14:creationId xmlns:p14="http://schemas.microsoft.com/office/powerpoint/2010/main" val="699164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D1C-02A4-4F06-98A0-5E5C151A20EA}"/>
              </a:ext>
            </a:extLst>
          </p:cNvPr>
          <p:cNvSpPr>
            <a:spLocks noGrp="1"/>
          </p:cNvSpPr>
          <p:nvPr>
            <p:ph type="title"/>
          </p:nvPr>
        </p:nvSpPr>
        <p:spPr>
          <a:xfrm>
            <a:off x="259977" y="201817"/>
            <a:ext cx="8194234" cy="1350758"/>
          </a:xfrm>
        </p:spPr>
        <p:txBody>
          <a:bodyPr/>
          <a:lstStyle/>
          <a:p>
            <a:r>
              <a:rPr lang="en-US" dirty="0"/>
              <a:t>With such large populations of DLLs/ELs who are also students of color, ensuring their academic success is imperative to achieving racial equity in California</a:t>
            </a:r>
          </a:p>
        </p:txBody>
      </p:sp>
      <p:sp>
        <p:nvSpPr>
          <p:cNvPr id="4" name="Slide Number Placeholder 3">
            <a:extLst>
              <a:ext uri="{FF2B5EF4-FFF2-40B4-BE49-F238E27FC236}">
                <a16:creationId xmlns:a16="http://schemas.microsoft.com/office/drawing/2014/main" id="{E455163C-234B-4A07-954B-EC0D1F86A474}"/>
              </a:ext>
            </a:extLst>
          </p:cNvPr>
          <p:cNvSpPr>
            <a:spLocks noGrp="1"/>
          </p:cNvSpPr>
          <p:nvPr>
            <p:ph type="sldNum" sz="quarter" idx="4"/>
          </p:nvPr>
        </p:nvSpPr>
        <p:spPr/>
        <p:txBody>
          <a:bodyPr/>
          <a:lstStyle/>
          <a:p>
            <a:fld id="{F1A25517-7F86-4871-894F-626326501892}" type="slidenum">
              <a:rPr lang="en-US" smtClean="0"/>
              <a:t>35</a:t>
            </a:fld>
            <a:endParaRPr lang="en-US" dirty="0"/>
          </a:p>
        </p:txBody>
      </p:sp>
      <p:sp>
        <p:nvSpPr>
          <p:cNvPr id="9" name="TextBox 8">
            <a:extLst>
              <a:ext uri="{FF2B5EF4-FFF2-40B4-BE49-F238E27FC236}">
                <a16:creationId xmlns:a16="http://schemas.microsoft.com/office/drawing/2014/main" id="{22F1986F-D4A3-4CE1-B0E0-BDA4FA2460E9}"/>
              </a:ext>
            </a:extLst>
          </p:cNvPr>
          <p:cNvSpPr txBox="1"/>
          <p:nvPr/>
        </p:nvSpPr>
        <p:spPr>
          <a:xfrm>
            <a:off x="628650" y="2124074"/>
            <a:ext cx="3314700" cy="714375"/>
          </a:xfrm>
          <a:prstGeom prst="rect">
            <a:avLst/>
          </a:prstGeom>
          <a:noFill/>
        </p:spPr>
        <p:txBody>
          <a:bodyPr wrap="square" lIns="0" tIns="0" rIns="0" bIns="0" rtlCol="0">
            <a:noAutofit/>
          </a:bodyPr>
          <a:lstStyle/>
          <a:p>
            <a:pPr defTabSz="457200"/>
            <a:endParaRPr lang="en-US" sz="1600" b="1" dirty="0">
              <a:solidFill>
                <a:schemeClr val="accent2"/>
              </a:solidFill>
            </a:endParaRPr>
          </a:p>
        </p:txBody>
      </p:sp>
      <p:sp>
        <p:nvSpPr>
          <p:cNvPr id="10" name="TextBox 9">
            <a:extLst>
              <a:ext uri="{FF2B5EF4-FFF2-40B4-BE49-F238E27FC236}">
                <a16:creationId xmlns:a16="http://schemas.microsoft.com/office/drawing/2014/main" id="{7625BB2F-5B2F-42B1-8A97-85482E8BC23C}"/>
              </a:ext>
            </a:extLst>
          </p:cNvPr>
          <p:cNvSpPr txBox="1"/>
          <p:nvPr/>
        </p:nvSpPr>
        <p:spPr>
          <a:xfrm>
            <a:off x="0" y="1552576"/>
            <a:ext cx="9143999" cy="2238374"/>
          </a:xfrm>
          <a:prstGeom prst="rect">
            <a:avLst/>
          </a:prstGeom>
          <a:solidFill>
            <a:schemeClr val="tx2">
              <a:lumMod val="20000"/>
              <a:lumOff val="80000"/>
            </a:schemeClr>
          </a:solidFill>
        </p:spPr>
        <p:txBody>
          <a:bodyPr wrap="square" lIns="0" tIns="0" rIns="0" bIns="0" rtlCol="0" anchor="ctr">
            <a:noAutofit/>
          </a:bodyPr>
          <a:lstStyle/>
          <a:p>
            <a:pPr defTabSz="457200">
              <a:spcBef>
                <a:spcPts val="600"/>
              </a:spcBef>
            </a:pPr>
            <a:endParaRPr lang="en-US" sz="1600" dirty="0"/>
          </a:p>
        </p:txBody>
      </p:sp>
      <p:grpSp>
        <p:nvGrpSpPr>
          <p:cNvPr id="11" name="Group 10">
            <a:extLst>
              <a:ext uri="{FF2B5EF4-FFF2-40B4-BE49-F238E27FC236}">
                <a16:creationId xmlns:a16="http://schemas.microsoft.com/office/drawing/2014/main" id="{C6F810DF-A116-4FBD-A1D2-7C2498C85192}"/>
              </a:ext>
            </a:extLst>
          </p:cNvPr>
          <p:cNvGrpSpPr/>
          <p:nvPr/>
        </p:nvGrpSpPr>
        <p:grpSpPr>
          <a:xfrm>
            <a:off x="8531936" y="0"/>
            <a:ext cx="612649" cy="985165"/>
            <a:chOff x="8531936" y="0"/>
            <a:chExt cx="612649" cy="985165"/>
          </a:xfrm>
        </p:grpSpPr>
        <p:grpSp>
          <p:nvGrpSpPr>
            <p:cNvPr id="12" name="Group 11">
              <a:extLst>
                <a:ext uri="{FF2B5EF4-FFF2-40B4-BE49-F238E27FC236}">
                  <a16:creationId xmlns:a16="http://schemas.microsoft.com/office/drawing/2014/main" id="{2E949852-0557-4076-B11E-5012859EDDD3}"/>
                </a:ext>
              </a:extLst>
            </p:cNvPr>
            <p:cNvGrpSpPr/>
            <p:nvPr/>
          </p:nvGrpSpPr>
          <p:grpSpPr>
            <a:xfrm>
              <a:off x="8531936" y="0"/>
              <a:ext cx="612649" cy="499951"/>
              <a:chOff x="8531351" y="0"/>
              <a:chExt cx="612649" cy="499951"/>
            </a:xfrm>
          </p:grpSpPr>
          <p:sp>
            <p:nvSpPr>
              <p:cNvPr id="16" name="Rectangle 15">
                <a:extLst>
                  <a:ext uri="{FF2B5EF4-FFF2-40B4-BE49-F238E27FC236}">
                    <a16:creationId xmlns:a16="http://schemas.microsoft.com/office/drawing/2014/main" id="{EB96D9C6-FBE2-479A-A56C-CD755CEE4F82}"/>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7" name="Picture 2" descr="https://static.thenounproject.com/png/1574579-200.png">
                <a:extLst>
                  <a:ext uri="{FF2B5EF4-FFF2-40B4-BE49-F238E27FC236}">
                    <a16:creationId xmlns:a16="http://schemas.microsoft.com/office/drawing/2014/main" id="{3DE2A5F8-2325-4CB9-968F-A9B5F350EB2B}"/>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13" name="Group 12">
              <a:extLst>
                <a:ext uri="{FF2B5EF4-FFF2-40B4-BE49-F238E27FC236}">
                  <a16:creationId xmlns:a16="http://schemas.microsoft.com/office/drawing/2014/main" id="{CF9DC8C6-FA5F-46A7-B9AB-99BE1D1F8B0F}"/>
                </a:ext>
              </a:extLst>
            </p:cNvPr>
            <p:cNvGrpSpPr/>
            <p:nvPr/>
          </p:nvGrpSpPr>
          <p:grpSpPr>
            <a:xfrm>
              <a:off x="8531936" y="485214"/>
              <a:ext cx="612649" cy="499951"/>
              <a:chOff x="8531351" y="0"/>
              <a:chExt cx="612649" cy="499951"/>
            </a:xfrm>
            <a:solidFill>
              <a:schemeClr val="tx2">
                <a:lumMod val="20000"/>
                <a:lumOff val="80000"/>
              </a:schemeClr>
            </a:solidFill>
          </p:grpSpPr>
          <p:sp>
            <p:nvSpPr>
              <p:cNvPr id="14" name="Rectangle 13">
                <a:extLst>
                  <a:ext uri="{FF2B5EF4-FFF2-40B4-BE49-F238E27FC236}">
                    <a16:creationId xmlns:a16="http://schemas.microsoft.com/office/drawing/2014/main" id="{E637FA58-970D-4F74-8342-9524801CE26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5" name="Picture 4" descr="https://static.thenounproject.com/png/2087381-200.png">
                <a:extLst>
                  <a:ext uri="{FF2B5EF4-FFF2-40B4-BE49-F238E27FC236}">
                    <a16:creationId xmlns:a16="http://schemas.microsoft.com/office/drawing/2014/main" id="{36F299EC-C919-49E0-A9EF-5A9C46546F2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
        <p:nvSpPr>
          <p:cNvPr id="20" name="TextBox 19">
            <a:extLst>
              <a:ext uri="{FF2B5EF4-FFF2-40B4-BE49-F238E27FC236}">
                <a16:creationId xmlns:a16="http://schemas.microsoft.com/office/drawing/2014/main" id="{CDF3E22E-AD21-4A37-85A4-178F41386E5C}"/>
              </a:ext>
            </a:extLst>
          </p:cNvPr>
          <p:cNvSpPr txBox="1"/>
          <p:nvPr/>
        </p:nvSpPr>
        <p:spPr>
          <a:xfrm>
            <a:off x="168557" y="1716685"/>
            <a:ext cx="8806883" cy="1279489"/>
          </a:xfrm>
          <a:prstGeom prst="rect">
            <a:avLst/>
          </a:prstGeom>
          <a:noFill/>
        </p:spPr>
        <p:txBody>
          <a:bodyPr wrap="square" lIns="0" tIns="0" rIns="0" bIns="0" rtlCol="0">
            <a:noAutofit/>
          </a:bodyPr>
          <a:lstStyle/>
          <a:p>
            <a:pPr defTabSz="457200"/>
            <a:r>
              <a:rPr lang="en-US" sz="1600" b="1" dirty="0">
                <a:solidFill>
                  <a:schemeClr val="tx2"/>
                </a:solidFill>
              </a:rPr>
              <a:t>DLLs/ELs experience adverse social and economic circumstances at higher rates than their peers</a:t>
            </a:r>
            <a:r>
              <a:rPr lang="en-US" sz="1600" dirty="0"/>
              <a:t>: they are more likely to be economically disadvantaged, to be classified as a migrant and/or homeless student, and to be identified for special education. On top of the challenges these experiences represent, </a:t>
            </a:r>
            <a:r>
              <a:rPr lang="en-US" sz="1600" b="1" dirty="0">
                <a:solidFill>
                  <a:schemeClr val="tx2"/>
                </a:solidFill>
              </a:rPr>
              <a:t>DLLs/ELs often lack access to high-quality supports to succeed academically</a:t>
            </a:r>
            <a:r>
              <a:rPr lang="en-US" sz="1600" dirty="0"/>
              <a:t>, which ultimately restricts the opportunities available to them in college, career and civic life. </a:t>
            </a:r>
          </a:p>
          <a:p>
            <a:pPr defTabSz="457200"/>
            <a:endParaRPr lang="en-US" sz="1200" b="1" dirty="0">
              <a:solidFill>
                <a:schemeClr val="tx2"/>
              </a:solidFill>
            </a:endParaRPr>
          </a:p>
          <a:p>
            <a:pPr defTabSz="457200"/>
            <a:r>
              <a:rPr lang="en-US" sz="1600" b="1" dirty="0">
                <a:solidFill>
                  <a:schemeClr val="tx2"/>
                </a:solidFill>
              </a:rPr>
              <a:t>Addressing these challenges is a critical part of the work of racial equity in California.</a:t>
            </a:r>
          </a:p>
        </p:txBody>
      </p:sp>
      <p:pic>
        <p:nvPicPr>
          <p:cNvPr id="21" name="Picture 20">
            <a:extLst>
              <a:ext uri="{FF2B5EF4-FFF2-40B4-BE49-F238E27FC236}">
                <a16:creationId xmlns:a16="http://schemas.microsoft.com/office/drawing/2014/main" id="{8917F611-D59E-4CD0-A331-A92C260727A7}"/>
              </a:ext>
            </a:extLst>
          </p:cNvPr>
          <p:cNvPicPr>
            <a:picLocks noChangeAspect="1"/>
          </p:cNvPicPr>
          <p:nvPr/>
        </p:nvPicPr>
        <p:blipFill rotWithShape="1">
          <a:blip r:embed="rId4"/>
          <a:srcRect t="5425" b="38715"/>
          <a:stretch/>
        </p:blipFill>
        <p:spPr>
          <a:xfrm>
            <a:off x="-1" y="3522487"/>
            <a:ext cx="9144000" cy="2828924"/>
          </a:xfrm>
          <a:prstGeom prst="rect">
            <a:avLst/>
          </a:prstGeom>
        </p:spPr>
      </p:pic>
      <p:sp>
        <p:nvSpPr>
          <p:cNvPr id="3" name="TextBox 2">
            <a:extLst>
              <a:ext uri="{FF2B5EF4-FFF2-40B4-BE49-F238E27FC236}">
                <a16:creationId xmlns:a16="http://schemas.microsoft.com/office/drawing/2014/main" id="{2B41B972-C6B5-46F1-972F-16C21C82E6BC}"/>
              </a:ext>
            </a:extLst>
          </p:cNvPr>
          <p:cNvSpPr txBox="1"/>
          <p:nvPr/>
        </p:nvSpPr>
        <p:spPr>
          <a:xfrm>
            <a:off x="3400425" y="6519023"/>
            <a:ext cx="6254877" cy="274320"/>
          </a:xfrm>
          <a:prstGeom prst="rect">
            <a:avLst/>
          </a:prstGeom>
          <a:noFill/>
        </p:spPr>
        <p:txBody>
          <a:bodyPr wrap="square" lIns="0" tIns="0" rIns="0" bIns="0" rtlCol="0">
            <a:noAutofit/>
          </a:bodyPr>
          <a:lstStyle/>
          <a:p>
            <a:pPr defTabSz="457200"/>
            <a:r>
              <a:rPr lang="en-US" sz="900" dirty="0"/>
              <a:t>Note: Picture is from Early Edge California’s report, </a:t>
            </a:r>
            <a:r>
              <a:rPr lang="en-US" sz="900" i="1" dirty="0">
                <a:hlinkClick r:id="rId5"/>
              </a:rPr>
              <a:t>“Creating a New Vision For California’s Dual Language Learners.”</a:t>
            </a:r>
            <a:endParaRPr lang="en-US" sz="900" i="1" dirty="0"/>
          </a:p>
        </p:txBody>
      </p:sp>
    </p:spTree>
    <p:extLst>
      <p:ext uri="{BB962C8B-B14F-4D97-AF65-F5344CB8AC3E}">
        <p14:creationId xmlns:p14="http://schemas.microsoft.com/office/powerpoint/2010/main" val="317465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1E155CC-EECC-46B0-A720-46C8E8321758}"/>
              </a:ext>
            </a:extLst>
          </p:cNvPr>
          <p:cNvSpPr/>
          <p:nvPr/>
        </p:nvSpPr>
        <p:spPr>
          <a:xfrm>
            <a:off x="440462" y="4964128"/>
            <a:ext cx="8263076" cy="1162060"/>
          </a:xfrm>
          <a:prstGeom prst="rect">
            <a:avLst/>
          </a:prstGeom>
          <a:solidFill>
            <a:schemeClr val="tx2">
              <a:lumMod val="20000"/>
              <a:lumOff val="80000"/>
            </a:schemeClr>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977" y="201817"/>
            <a:ext cx="8048313" cy="533401"/>
          </a:xfrm>
        </p:spPr>
        <p:txBody>
          <a:bodyPr/>
          <a:lstStyle/>
          <a:p>
            <a:r>
              <a:rPr lang="en-US" dirty="0"/>
              <a:t>For California to thrive into the future, the state’s education systems will need to do more to support DLLs/ELs from birth all the way to 12</a:t>
            </a:r>
            <a:r>
              <a:rPr lang="en-US" baseline="30000" dirty="0"/>
              <a:t>th</a:t>
            </a:r>
            <a:r>
              <a:rPr lang="en-US" dirty="0"/>
              <a:t> grade and beyond</a:t>
            </a:r>
          </a:p>
        </p:txBody>
      </p:sp>
      <p:sp>
        <p:nvSpPr>
          <p:cNvPr id="4" name="Slide Number Placeholder 3"/>
          <p:cNvSpPr>
            <a:spLocks noGrp="1"/>
          </p:cNvSpPr>
          <p:nvPr>
            <p:ph type="sldNum" sz="quarter" idx="4"/>
          </p:nvPr>
        </p:nvSpPr>
        <p:spPr/>
        <p:txBody>
          <a:bodyPr/>
          <a:lstStyle/>
          <a:p>
            <a:fld id="{F1A25517-7F86-4871-894F-626326501892}" type="slidenum">
              <a:rPr lang="en-US" smtClean="0"/>
              <a:t>36</a:t>
            </a:fld>
            <a:endParaRPr lang="en-US" dirty="0"/>
          </a:p>
        </p:txBody>
      </p:sp>
      <p:sp>
        <p:nvSpPr>
          <p:cNvPr id="5" name="Rectangle 4"/>
          <p:cNvSpPr/>
          <p:nvPr/>
        </p:nvSpPr>
        <p:spPr>
          <a:xfrm>
            <a:off x="1500304" y="1620271"/>
            <a:ext cx="7101027" cy="10145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600" b="1" dirty="0">
                <a:solidFill>
                  <a:srgbClr val="56585C"/>
                </a:solidFill>
              </a:rPr>
              <a:t>DLLs/ELs are more than a subgroup: they are California’s students. </a:t>
            </a:r>
            <a:r>
              <a:rPr lang="en-US" sz="1600" dirty="0">
                <a:solidFill>
                  <a:srgbClr val="56585C"/>
                </a:solidFill>
              </a:rPr>
              <a:t>Not only is California home to the nation’s largest population of ELs, but DLLs are nearly 60% of children birth to age five in the state.</a:t>
            </a:r>
            <a:endParaRPr kumimoji="0" lang="en-US" sz="1600" i="0" u="none" strike="noStrike" kern="1200" cap="none" spc="0" normalizeH="0" baseline="0" noProof="0" dirty="0">
              <a:ln>
                <a:noFill/>
              </a:ln>
              <a:solidFill>
                <a:srgbClr val="56585C"/>
              </a:solidFill>
              <a:effectLst/>
              <a:uLnTx/>
              <a:uFillTx/>
              <a:latin typeface="Calibri"/>
              <a:ea typeface="+mn-ea"/>
              <a:cs typeface="+mn-cs"/>
            </a:endParaRPr>
          </a:p>
        </p:txBody>
      </p:sp>
      <p:sp>
        <p:nvSpPr>
          <p:cNvPr id="6" name="Rectangle 5"/>
          <p:cNvSpPr/>
          <p:nvPr/>
        </p:nvSpPr>
        <p:spPr>
          <a:xfrm>
            <a:off x="2194560" y="6405490"/>
            <a:ext cx="6599611" cy="417195"/>
          </a:xfrm>
          <a:prstGeom prst="rect">
            <a:avLst/>
          </a:prstGeom>
          <a:noFill/>
        </p:spPr>
        <p:txBody>
          <a:bodyPr wrap="squar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2"/>
              </a:rPr>
              <a:t>Advancement Project</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a:t>
            </a:r>
          </a:p>
        </p:txBody>
      </p:sp>
      <p:pic>
        <p:nvPicPr>
          <p:cNvPr id="8" name="Picture 2" descr="https://static.thenounproject.com/png/1574579-200.png">
            <a:extLst>
              <a:ext uri="{FF2B5EF4-FFF2-40B4-BE49-F238E27FC236}">
                <a16:creationId xmlns:a16="http://schemas.microsoft.com/office/drawing/2014/main" id="{F55F0EE4-E624-4EFB-A999-47E362F64EF1}"/>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724" y="1620271"/>
            <a:ext cx="816812" cy="816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static.thenounproject.com/png/2087381-200.png">
            <a:extLst>
              <a:ext uri="{FF2B5EF4-FFF2-40B4-BE49-F238E27FC236}">
                <a16:creationId xmlns:a16="http://schemas.microsoft.com/office/drawing/2014/main" id="{0C74BD17-3415-4FE9-83AB-C8059674CEE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2202" y="258097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53420C9-1EE4-43A7-9C1A-F8B2B0D3B458}"/>
              </a:ext>
            </a:extLst>
          </p:cNvPr>
          <p:cNvSpPr/>
          <p:nvPr/>
        </p:nvSpPr>
        <p:spPr>
          <a:xfrm>
            <a:off x="423724" y="3276983"/>
            <a:ext cx="7101026" cy="14859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600" b="1" dirty="0">
                <a:solidFill>
                  <a:srgbClr val="56585C"/>
                </a:solidFill>
              </a:rPr>
              <a:t>New California policies </a:t>
            </a:r>
            <a:r>
              <a:rPr lang="en-US" sz="1600" dirty="0">
                <a:solidFill>
                  <a:srgbClr val="56585C"/>
                </a:solidFill>
              </a:rPr>
              <a:t>related to their education, such as the EL Roadmap and Proposition 58, recognize the importance of bilingualism and the assets they bring to the state’s classrooms. These policies offer an </a:t>
            </a:r>
            <a:r>
              <a:rPr lang="en-US" sz="1600" b="1" dirty="0">
                <a:solidFill>
                  <a:srgbClr val="56585C"/>
                </a:solidFill>
              </a:rPr>
              <a:t>emerging vision for ensuring DLLs/ELs can thrive in college, career and civic life.</a:t>
            </a:r>
            <a:endParaRPr kumimoji="0" lang="en-US" sz="1600" b="1" i="0" u="none" strike="noStrike" kern="1200" cap="none" spc="0" normalizeH="0" baseline="0" noProof="0" dirty="0">
              <a:ln>
                <a:noFill/>
              </a:ln>
              <a:solidFill>
                <a:srgbClr val="56585C"/>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4F79A0DC-0C6F-4B85-9483-50FD6F3F72DA}"/>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421144" y="3371446"/>
            <a:ext cx="887146" cy="887146"/>
          </a:xfrm>
          <a:prstGeom prst="rect">
            <a:avLst/>
          </a:prstGeom>
        </p:spPr>
      </p:pic>
      <p:cxnSp>
        <p:nvCxnSpPr>
          <p:cNvPr id="22" name="Connector: Curved 21">
            <a:extLst>
              <a:ext uri="{FF2B5EF4-FFF2-40B4-BE49-F238E27FC236}">
                <a16:creationId xmlns:a16="http://schemas.microsoft.com/office/drawing/2014/main" id="{6E0A5906-425E-4704-9853-2C58DAA22F13}"/>
              </a:ext>
            </a:extLst>
          </p:cNvPr>
          <p:cNvCxnSpPr>
            <a:cxnSpLocks/>
          </p:cNvCxnSpPr>
          <p:nvPr/>
        </p:nvCxnSpPr>
        <p:spPr>
          <a:xfrm rot="16200000" flipH="1">
            <a:off x="1119874" y="2292214"/>
            <a:ext cx="505738" cy="890726"/>
          </a:xfrm>
          <a:prstGeom prst="curvedConnector2">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857B77CB-0E2D-4492-B3BE-C093B13A616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7512" y="5217465"/>
            <a:ext cx="655387" cy="655387"/>
          </a:xfrm>
          <a:prstGeom prst="rect">
            <a:avLst/>
          </a:prstGeom>
        </p:spPr>
      </p:pic>
      <p:sp>
        <p:nvSpPr>
          <p:cNvPr id="34" name="Rectangle 33">
            <a:extLst>
              <a:ext uri="{FF2B5EF4-FFF2-40B4-BE49-F238E27FC236}">
                <a16:creationId xmlns:a16="http://schemas.microsoft.com/office/drawing/2014/main" id="{DEF5941E-2B76-4B33-AF4B-FB6DF5F7BB03}"/>
              </a:ext>
            </a:extLst>
          </p:cNvPr>
          <p:cNvSpPr/>
          <p:nvPr/>
        </p:nvSpPr>
        <p:spPr>
          <a:xfrm>
            <a:off x="1471301" y="5131306"/>
            <a:ext cx="7060051" cy="827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defRPr/>
            </a:pPr>
            <a:r>
              <a:rPr lang="en-US" sz="1600" b="1" dirty="0">
                <a:solidFill>
                  <a:schemeClr val="tx2"/>
                </a:solidFill>
                <a:latin typeface="Calibri"/>
              </a:rPr>
              <a:t>California is positioned to build on the current political momentum and s</a:t>
            </a:r>
            <a:r>
              <a:rPr lang="en-US" sz="1600" b="1" dirty="0">
                <a:solidFill>
                  <a:schemeClr val="tx2"/>
                </a:solidFill>
              </a:rPr>
              <a:t>trengthen education policies to support DLLs/ELs, contributing to equitable outcomes for these students and to the state’s future prosperity.</a:t>
            </a:r>
            <a:endParaRPr kumimoji="0" lang="en-US" sz="1600" b="1" u="none" strike="noStrike" kern="1200" cap="none" spc="0" normalizeH="0" baseline="0" noProof="0" dirty="0">
              <a:ln>
                <a:noFill/>
              </a:ln>
              <a:solidFill>
                <a:schemeClr val="tx2"/>
              </a:solidFill>
              <a:effectLst/>
              <a:uLnTx/>
              <a:uFillTx/>
              <a:latin typeface="Calibri"/>
              <a:ea typeface="+mn-ea"/>
              <a:cs typeface="+mn-cs"/>
            </a:endParaRPr>
          </a:p>
        </p:txBody>
      </p:sp>
      <p:cxnSp>
        <p:nvCxnSpPr>
          <p:cNvPr id="19" name="Connector: Curved 18">
            <a:extLst>
              <a:ext uri="{FF2B5EF4-FFF2-40B4-BE49-F238E27FC236}">
                <a16:creationId xmlns:a16="http://schemas.microsoft.com/office/drawing/2014/main" id="{B4FCC609-7264-4905-9FB0-EB7605993327}"/>
              </a:ext>
            </a:extLst>
          </p:cNvPr>
          <p:cNvCxnSpPr>
            <a:cxnSpLocks/>
            <a:stCxn id="9" idx="3"/>
            <a:endCxn id="14" idx="0"/>
          </p:cNvCxnSpPr>
          <p:nvPr/>
        </p:nvCxnSpPr>
        <p:spPr>
          <a:xfrm>
            <a:off x="2676602" y="3038171"/>
            <a:ext cx="5188115" cy="333275"/>
          </a:xfrm>
          <a:prstGeom prst="curvedConnector2">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or: Curved 24">
            <a:extLst>
              <a:ext uri="{FF2B5EF4-FFF2-40B4-BE49-F238E27FC236}">
                <a16:creationId xmlns:a16="http://schemas.microsoft.com/office/drawing/2014/main" id="{F528CC8A-B826-4A3A-9998-07C21DDA8EFF}"/>
              </a:ext>
            </a:extLst>
          </p:cNvPr>
          <p:cNvCxnSpPr>
            <a:cxnSpLocks/>
            <a:stCxn id="14" idx="2"/>
            <a:endCxn id="23" idx="0"/>
          </p:cNvCxnSpPr>
          <p:nvPr/>
        </p:nvCxnSpPr>
        <p:spPr>
          <a:xfrm rot="5400000">
            <a:off x="5865591" y="2965002"/>
            <a:ext cx="705536" cy="3292717"/>
          </a:xfrm>
          <a:prstGeom prst="curvedConnector3">
            <a:avLst>
              <a:gd name="adj1" fmla="val 50000"/>
            </a:avLst>
          </a:prstGeom>
          <a:ln w="19050">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758ED4AA-5214-4C8C-BCBD-34B55A843BD0}"/>
              </a:ext>
            </a:extLst>
          </p:cNvPr>
          <p:cNvGrpSpPr/>
          <p:nvPr/>
        </p:nvGrpSpPr>
        <p:grpSpPr>
          <a:xfrm>
            <a:off x="8531936" y="0"/>
            <a:ext cx="612649" cy="985165"/>
            <a:chOff x="8531936" y="0"/>
            <a:chExt cx="612649" cy="985165"/>
          </a:xfrm>
        </p:grpSpPr>
        <p:grpSp>
          <p:nvGrpSpPr>
            <p:cNvPr id="18" name="Group 17">
              <a:extLst>
                <a:ext uri="{FF2B5EF4-FFF2-40B4-BE49-F238E27FC236}">
                  <a16:creationId xmlns:a16="http://schemas.microsoft.com/office/drawing/2014/main" id="{CD4AAAA5-974C-4D96-8F0A-AA00D68F985E}"/>
                </a:ext>
              </a:extLst>
            </p:cNvPr>
            <p:cNvGrpSpPr/>
            <p:nvPr/>
          </p:nvGrpSpPr>
          <p:grpSpPr>
            <a:xfrm>
              <a:off x="8531936" y="0"/>
              <a:ext cx="612649" cy="499951"/>
              <a:chOff x="8531351" y="0"/>
              <a:chExt cx="612649" cy="499951"/>
            </a:xfrm>
          </p:grpSpPr>
          <p:sp>
            <p:nvSpPr>
              <p:cNvPr id="27" name="Rectangle 26">
                <a:extLst>
                  <a:ext uri="{FF2B5EF4-FFF2-40B4-BE49-F238E27FC236}">
                    <a16:creationId xmlns:a16="http://schemas.microsoft.com/office/drawing/2014/main" id="{33FE9C53-68DE-4D97-8CEA-5F34418045A1}"/>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8" name="Picture 2" descr="https://static.thenounproject.com/png/1574579-200.png">
                <a:extLst>
                  <a:ext uri="{FF2B5EF4-FFF2-40B4-BE49-F238E27FC236}">
                    <a16:creationId xmlns:a16="http://schemas.microsoft.com/office/drawing/2014/main" id="{579BC1CC-94F6-42A4-8D97-A36755366F28}"/>
                  </a:ext>
                </a:extLst>
              </p:cNvPr>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20" name="Group 19">
              <a:extLst>
                <a:ext uri="{FF2B5EF4-FFF2-40B4-BE49-F238E27FC236}">
                  <a16:creationId xmlns:a16="http://schemas.microsoft.com/office/drawing/2014/main" id="{EE856DF5-4571-457C-95D8-6E2E1E44C0EE}"/>
                </a:ext>
              </a:extLst>
            </p:cNvPr>
            <p:cNvGrpSpPr/>
            <p:nvPr/>
          </p:nvGrpSpPr>
          <p:grpSpPr>
            <a:xfrm>
              <a:off x="8531936" y="485214"/>
              <a:ext cx="612649" cy="499951"/>
              <a:chOff x="8531351" y="0"/>
              <a:chExt cx="612649" cy="499951"/>
            </a:xfrm>
            <a:solidFill>
              <a:schemeClr val="tx2">
                <a:lumMod val="20000"/>
                <a:lumOff val="80000"/>
              </a:schemeClr>
            </a:solidFill>
          </p:grpSpPr>
          <p:sp>
            <p:nvSpPr>
              <p:cNvPr id="21" name="Rectangle 20">
                <a:extLst>
                  <a:ext uri="{FF2B5EF4-FFF2-40B4-BE49-F238E27FC236}">
                    <a16:creationId xmlns:a16="http://schemas.microsoft.com/office/drawing/2014/main" id="{EFC23CD3-C559-47B0-A9F8-7D7C4A502A89}"/>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4" name="Picture 4" descr="https://static.thenounproject.com/png/2087381-200.png">
                <a:extLst>
                  <a:ext uri="{FF2B5EF4-FFF2-40B4-BE49-F238E27FC236}">
                    <a16:creationId xmlns:a16="http://schemas.microsoft.com/office/drawing/2014/main" id="{9DCE7622-3394-4106-A4B2-CCDD606058A2}"/>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Tree>
    <p:extLst>
      <p:ext uri="{BB962C8B-B14F-4D97-AF65-F5344CB8AC3E}">
        <p14:creationId xmlns:p14="http://schemas.microsoft.com/office/powerpoint/2010/main" val="2097956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a:xfrm>
            <a:off x="2211296" y="2800349"/>
            <a:ext cx="6326152" cy="1381125"/>
          </a:xfrm>
        </p:spPr>
        <p:txBody>
          <a:bodyPr/>
          <a:lstStyle/>
          <a:p>
            <a:r>
              <a:rPr lang="en-US" dirty="0"/>
              <a:t>English learners in the charter sector</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5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532132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section, we look at ELs in California’s charter schools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5" name="Rectangle 4"/>
          <p:cNvSpPr/>
          <p:nvPr/>
        </p:nvSpPr>
        <p:spPr>
          <a:xfrm>
            <a:off x="588085" y="2674759"/>
            <a:ext cx="2286000" cy="4464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Students</a:t>
            </a:r>
            <a:r>
              <a:rPr kumimoji="0" lang="en-US" sz="1800" b="0" i="0" u="none" strike="noStrike" kern="1200" cap="none" spc="0" normalizeH="0" baseline="0" noProof="0" dirty="0">
                <a:ln>
                  <a:noFill/>
                </a:ln>
                <a:solidFill>
                  <a:srgbClr val="FFFFFF"/>
                </a:solidFill>
                <a:effectLst/>
                <a:uLnTx/>
                <a:uFillTx/>
                <a:latin typeface="Calibri"/>
                <a:ea typeface="+mn-ea"/>
                <a:cs typeface="+mn-cs"/>
              </a:rPr>
              <a:t> </a:t>
            </a:r>
          </a:p>
        </p:txBody>
      </p:sp>
      <p:sp>
        <p:nvSpPr>
          <p:cNvPr id="8" name="Rectangle 7"/>
          <p:cNvSpPr/>
          <p:nvPr/>
        </p:nvSpPr>
        <p:spPr>
          <a:xfrm>
            <a:off x="588085" y="3121202"/>
            <a:ext cx="2286000" cy="17666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How are EL enrollment figures and outcomes different for charters compared to traditional public schools? </a:t>
            </a:r>
          </a:p>
        </p:txBody>
      </p:sp>
      <p:sp>
        <p:nvSpPr>
          <p:cNvPr id="9" name="Rectangle 8"/>
          <p:cNvSpPr/>
          <p:nvPr/>
        </p:nvSpPr>
        <p:spPr>
          <a:xfrm>
            <a:off x="3429001" y="2674759"/>
            <a:ext cx="2286000" cy="4464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State policy</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0" name="Rectangle 9"/>
          <p:cNvSpPr/>
          <p:nvPr/>
        </p:nvSpPr>
        <p:spPr>
          <a:xfrm>
            <a:off x="3429001" y="3121202"/>
            <a:ext cx="2286000" cy="17666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To what extent do state policies for ELs affect the charter sector differently compared to traditional public schools?</a:t>
            </a:r>
          </a:p>
        </p:txBody>
      </p:sp>
      <p:sp>
        <p:nvSpPr>
          <p:cNvPr id="11" name="Rectangle 10"/>
          <p:cNvSpPr/>
          <p:nvPr/>
        </p:nvSpPr>
        <p:spPr>
          <a:xfrm>
            <a:off x="6269917" y="2674759"/>
            <a:ext cx="2286000" cy="4464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Future action</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p:cNvSpPr/>
          <p:nvPr/>
        </p:nvSpPr>
        <p:spPr>
          <a:xfrm>
            <a:off x="6269917" y="3121202"/>
            <a:ext cx="2286000" cy="176668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What are key challenges and opportunities in the current policy landscape for the charter sector in their efforts to improve support for ELs?</a:t>
            </a:r>
          </a:p>
        </p:txBody>
      </p:sp>
      <p:sp>
        <p:nvSpPr>
          <p:cNvPr id="13" name="Rectangle 12"/>
          <p:cNvSpPr/>
          <p:nvPr/>
        </p:nvSpPr>
        <p:spPr>
          <a:xfrm>
            <a:off x="1267608" y="5138261"/>
            <a:ext cx="6608784" cy="1145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56585C"/>
                </a:solidFill>
                <a:effectLst/>
                <a:uLnTx/>
                <a:uFillTx/>
                <a:latin typeface="Calibri"/>
                <a:ea typeface="+mn-ea"/>
                <a:cs typeface="+mn-cs"/>
              </a:rPr>
              <a:t>The following slides share publicly-available data and insights from our research to answer these three questions</a:t>
            </a:r>
          </a:p>
        </p:txBody>
      </p:sp>
      <p:graphicFrame>
        <p:nvGraphicFramePr>
          <p:cNvPr id="14" name="Table 13"/>
          <p:cNvGraphicFramePr>
            <a:graphicFrameLocks noGrp="1"/>
          </p:cNvGraphicFramePr>
          <p:nvPr/>
        </p:nvGraphicFramePr>
        <p:xfrm>
          <a:off x="588085" y="1447641"/>
          <a:ext cx="7967832" cy="370840"/>
        </p:xfrm>
        <a:graphic>
          <a:graphicData uri="http://schemas.openxmlformats.org/drawingml/2006/table">
            <a:tbl>
              <a:tblPr firstRow="1" bandRow="1">
                <a:tableStyleId>{5C22544A-7EE6-4342-B048-85BDC9FD1C3A}</a:tableStyleId>
              </a:tblPr>
              <a:tblGrid>
                <a:gridCol w="7967832">
                  <a:extLst>
                    <a:ext uri="{9D8B030D-6E8A-4147-A177-3AD203B41FA5}">
                      <a16:colId xmlns:a16="http://schemas.microsoft.com/office/drawing/2014/main" val="20000"/>
                    </a:ext>
                  </a:extLst>
                </a:gridCol>
              </a:tblGrid>
              <a:tr h="370840">
                <a:tc>
                  <a:txBody>
                    <a:bodyPr/>
                    <a:lstStyle/>
                    <a:p>
                      <a:pPr algn="ctr"/>
                      <a:r>
                        <a:rPr lang="en-US" dirty="0">
                          <a:solidFill>
                            <a:schemeClr val="tx1"/>
                          </a:solidFill>
                        </a:rPr>
                        <a:t>Understanding ELs in the state charter sector</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5" name="Brain Gears" descr="http://recollectiveawareness.com.au/wp-content/uploads/2013/04/icon-mind.gif"/>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33905" y="1954720"/>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19" name="Arrow in Circle" descr="https://d30y9cdsu7xlg0.cloudfront.net/png/237842-200.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15736" y="1954720"/>
            <a:ext cx="594362" cy="5943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d30y9cdsu7xlg0.cloudfront.net/png/144745-200.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4820" y="1949440"/>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584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2988104"/>
            <a:ext cx="9143999" cy="32337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7" y="201817"/>
            <a:ext cx="8271375" cy="810554"/>
          </a:xfrm>
        </p:spPr>
        <p:txBody>
          <a:bodyPr/>
          <a:lstStyle/>
          <a:p>
            <a:r>
              <a:rPr lang="en-US" dirty="0"/>
              <a:t>More charter schools are opening every year and they are enrolling an increasing percentage of students, including ELs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6" name="TextBox 5">
            <a:extLst>
              <a:ext uri="{FF2B5EF4-FFF2-40B4-BE49-F238E27FC236}">
                <a16:creationId xmlns:a16="http://schemas.microsoft.com/office/drawing/2014/main" id="{4908FA30-AAC9-4005-96DF-05EF8FF3A7B1}"/>
              </a:ext>
            </a:extLst>
          </p:cNvPr>
          <p:cNvSpPr txBox="1"/>
          <p:nvPr/>
        </p:nvSpPr>
        <p:spPr>
          <a:xfrm>
            <a:off x="2180184" y="6548909"/>
            <a:ext cx="6638925" cy="183962"/>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California Department of Education Data Quest </a:t>
            </a:r>
            <a:r>
              <a:rPr kumimoji="0" lang="en-US" sz="900" b="0" i="0" u="none" strike="noStrike" kern="1200" cap="none" spc="0" normalizeH="0" baseline="0" noProof="0" dirty="0">
                <a:ln>
                  <a:noFill/>
                </a:ln>
                <a:solidFill>
                  <a:srgbClr val="56585C"/>
                </a:solidFill>
                <a:effectLst/>
                <a:uLnTx/>
                <a:uFillTx/>
                <a:latin typeface="Calibri"/>
                <a:ea typeface="+mn-ea"/>
                <a:cs typeface="+mn-cs"/>
              </a:rPr>
              <a:t>(2019).</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grpSp>
        <p:nvGrpSpPr>
          <p:cNvPr id="15" name="Group 14"/>
          <p:cNvGrpSpPr/>
          <p:nvPr/>
        </p:nvGrpSpPr>
        <p:grpSpPr>
          <a:xfrm>
            <a:off x="-1" y="2618520"/>
            <a:ext cx="9144000" cy="3368544"/>
            <a:chOff x="2571493" y="1535008"/>
            <a:chExt cx="6220082" cy="4503291"/>
          </a:xfrm>
          <a:solidFill>
            <a:schemeClr val="bg1">
              <a:lumMod val="95000"/>
            </a:schemeClr>
          </a:solidFill>
        </p:grpSpPr>
        <p:graphicFrame>
          <p:nvGraphicFramePr>
            <p:cNvPr id="13" name="Chart 12"/>
            <p:cNvGraphicFramePr>
              <a:graphicFrameLocks/>
            </p:cNvGraphicFramePr>
            <p:nvPr>
              <p:extLst>
                <p:ext uri="{D42A27DB-BD31-4B8C-83A1-F6EECF244321}">
                  <p14:modId xmlns:p14="http://schemas.microsoft.com/office/powerpoint/2010/main" val="3065397521"/>
                </p:ext>
              </p:extLst>
            </p:nvPr>
          </p:nvGraphicFramePr>
          <p:xfrm>
            <a:off x="2571493" y="1901933"/>
            <a:ext cx="6220081" cy="4136366"/>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p:cNvSpPr/>
            <p:nvPr/>
          </p:nvSpPr>
          <p:spPr>
            <a:xfrm>
              <a:off x="2571493" y="1535008"/>
              <a:ext cx="6220082" cy="482173"/>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Percentage of California K12 Public School Students Enrolled in a Charter School</a:t>
              </a:r>
            </a:p>
          </p:txBody>
        </p:sp>
      </p:grpSp>
      <p:grpSp>
        <p:nvGrpSpPr>
          <p:cNvPr id="3" name="Group 2"/>
          <p:cNvGrpSpPr/>
          <p:nvPr/>
        </p:nvGrpSpPr>
        <p:grpSpPr>
          <a:xfrm>
            <a:off x="286620" y="1288540"/>
            <a:ext cx="8570761" cy="1478843"/>
            <a:chOff x="-302004" y="1455720"/>
            <a:chExt cx="8570761" cy="1478843"/>
          </a:xfrm>
          <a:noFill/>
        </p:grpSpPr>
        <p:sp>
          <p:nvSpPr>
            <p:cNvPr id="11" name="Content Placeholder 2"/>
            <p:cNvSpPr txBox="1">
              <a:spLocks/>
            </p:cNvSpPr>
            <p:nvPr/>
          </p:nvSpPr>
          <p:spPr bwMode="auto">
            <a:xfrm>
              <a:off x="-302004" y="1455720"/>
              <a:ext cx="3255691" cy="1478843"/>
            </a:xfrm>
            <a:prstGeom prst="rect">
              <a:avLst/>
            </a:prstGeom>
            <a:grp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lvl1pPr marL="342900" indent="-342900" algn="l" defTabSz="457200" rtl="0" eaLnBrk="1" latinLnBrk="0" hangingPunct="1">
                <a:spcBef>
                  <a:spcPct val="20000"/>
                </a:spcBef>
                <a:buClr>
                  <a:srgbClr val="E7982E"/>
                </a:buClr>
                <a:buSzPct val="100000"/>
                <a:buFont typeface="Wingdings" charset="2"/>
                <a:buChar char="§"/>
                <a:defRPr sz="2400" b="0" i="0" kern="1200">
                  <a:solidFill>
                    <a:schemeClr val="tx1">
                      <a:lumMod val="75000"/>
                      <a:lumOff val="25000"/>
                    </a:schemeClr>
                  </a:solidFill>
                  <a:latin typeface="+mn-lt"/>
                  <a:ea typeface="+mn-ea"/>
                  <a:cs typeface="Arial"/>
                </a:defRPr>
              </a:lvl1pPr>
              <a:lvl2pPr marL="742950" indent="-285750" algn="l" defTabSz="457200" rtl="0" eaLnBrk="1" latinLnBrk="0" hangingPunct="1">
                <a:spcBef>
                  <a:spcPct val="20000"/>
                </a:spcBef>
                <a:buClr>
                  <a:srgbClr val="E7982E"/>
                </a:buClr>
                <a:buSzPct val="120000"/>
                <a:buFont typeface="Lucida Grande"/>
                <a:buChar char="→"/>
                <a:defRPr sz="2200" b="0" i="0" kern="1200">
                  <a:solidFill>
                    <a:schemeClr val="tx1">
                      <a:lumMod val="75000"/>
                      <a:lumOff val="25000"/>
                    </a:schemeClr>
                  </a:solidFill>
                  <a:latin typeface="+mn-lt"/>
                  <a:ea typeface="+mn-ea"/>
                  <a:cs typeface="Arial"/>
                </a:defRPr>
              </a:lvl2pPr>
              <a:lvl3pPr marL="1143000" indent="-228600" algn="l" defTabSz="457200" rtl="0" eaLnBrk="1" latinLnBrk="0" hangingPunct="1">
                <a:spcBef>
                  <a:spcPct val="20000"/>
                </a:spcBef>
                <a:buClr>
                  <a:srgbClr val="E7982E"/>
                </a:buClr>
                <a:buSzPct val="100000"/>
                <a:buFont typeface="Wingdings" charset="2"/>
                <a:buChar char="§"/>
                <a:defRPr sz="2000" b="0" i="0" kern="1200">
                  <a:solidFill>
                    <a:schemeClr val="tx1">
                      <a:lumMod val="75000"/>
                      <a:lumOff val="25000"/>
                    </a:schemeClr>
                  </a:solidFill>
                  <a:latin typeface="+mn-lt"/>
                  <a:ea typeface="+mn-ea"/>
                  <a:cs typeface="Arial"/>
                </a:defRPr>
              </a:lvl3pPr>
              <a:lvl4pPr marL="1600200" indent="-228600" algn="l" defTabSz="457200" rtl="0" eaLnBrk="1" latinLnBrk="0" hangingPunct="1">
                <a:spcBef>
                  <a:spcPct val="20000"/>
                </a:spcBef>
                <a:buClr>
                  <a:srgbClr val="E7982E"/>
                </a:buClr>
                <a:buSzPct val="140000"/>
                <a:buFont typeface="Lucida Grande"/>
                <a:buChar char="→"/>
                <a:defRPr sz="1800" b="0" i="0" kern="1200">
                  <a:solidFill>
                    <a:schemeClr val="tx1">
                      <a:lumMod val="75000"/>
                      <a:lumOff val="25000"/>
                    </a:schemeClr>
                  </a:solidFill>
                  <a:latin typeface="+mn-lt"/>
                  <a:ea typeface="+mn-ea"/>
                  <a:cs typeface="Arial"/>
                </a:defRPr>
              </a:lvl4pPr>
              <a:lvl5pPr marL="2057400" indent="-228600" algn="l" defTabSz="457200" rtl="0" eaLnBrk="1" latinLnBrk="0" hangingPunct="1">
                <a:spcBef>
                  <a:spcPct val="20000"/>
                </a:spcBef>
                <a:buClr>
                  <a:srgbClr val="E7982E"/>
                </a:buClr>
                <a:buSzPct val="100000"/>
                <a:buFont typeface="Wingdings" charset="2"/>
                <a:buChar char="§"/>
                <a:defRPr sz="1600" b="0" i="0" kern="1200">
                  <a:solidFill>
                    <a:schemeClr val="tx1">
                      <a:lumMod val="75000"/>
                      <a:lumOff val="2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E7982E"/>
                </a:buClr>
                <a:buSzPct val="100000"/>
                <a:buFont typeface="Arial" pitchFamily="34" charset="0"/>
                <a:buNone/>
                <a:tabLst/>
                <a:defRPr/>
              </a:pPr>
              <a:r>
                <a:rPr kumimoji="0" lang="en-US" altLang="en-US" sz="3600" b="1" i="0" u="none" strike="noStrike" kern="1200" cap="none" spc="0" normalizeH="0" baseline="0" noProof="0" dirty="0">
                  <a:ln>
                    <a:noFill/>
                  </a:ln>
                  <a:solidFill>
                    <a:srgbClr val="1B696D"/>
                  </a:solidFill>
                  <a:effectLst/>
                  <a:uLnTx/>
                  <a:uFillTx/>
                  <a:latin typeface="Calibri"/>
                  <a:ea typeface="+mn-ea"/>
                  <a:cs typeface="Arial"/>
                </a:rPr>
                <a:t>2%</a:t>
              </a:r>
            </a:p>
            <a:p>
              <a:pPr marL="0" marR="0" lvl="0" indent="0" algn="ctr" defTabSz="457200" rtl="0" eaLnBrk="1" fontAlgn="auto" latinLnBrk="0" hangingPunct="1">
                <a:lnSpc>
                  <a:spcPct val="100000"/>
                </a:lnSpc>
                <a:spcBef>
                  <a:spcPts val="0"/>
                </a:spcBef>
                <a:spcAft>
                  <a:spcPts val="0"/>
                </a:spcAft>
                <a:buClr>
                  <a:srgbClr val="E7982E"/>
                </a:buClr>
                <a:buSzPct val="100000"/>
                <a:buFont typeface="Wingdings" charset="2"/>
                <a:buNone/>
                <a:tabLst/>
                <a:defRPr/>
              </a:pPr>
              <a:r>
                <a:rPr lang="en-US" altLang="en-US" sz="1400" b="1" dirty="0">
                  <a:solidFill>
                    <a:srgbClr val="56585C"/>
                  </a:solidFill>
                  <a:latin typeface="Calibri"/>
                </a:rPr>
                <a:t>o</a:t>
              </a:r>
              <a:r>
                <a:rPr kumimoji="0" lang="en-US" altLang="en-US" sz="1400" b="1" i="0" u="none" strike="noStrike" kern="1200" cap="none" spc="0" normalizeH="0" baseline="0" noProof="0" dirty="0">
                  <a:ln>
                    <a:noFill/>
                  </a:ln>
                  <a:solidFill>
                    <a:srgbClr val="56585C"/>
                  </a:solidFill>
                  <a:effectLst/>
                  <a:uLnTx/>
                  <a:uFillTx/>
                  <a:latin typeface="Calibri"/>
                  <a:ea typeface="+mn-ea"/>
                  <a:cs typeface="Arial"/>
                </a:rPr>
                <a:t>f California students attended a charter school in the 2000–01 school year</a:t>
              </a:r>
              <a:endParaRPr kumimoji="0" lang="en-US" altLang="en-US" sz="1400" b="0" i="0" u="none" strike="noStrike" kern="1200" cap="none" spc="0" normalizeH="0" baseline="0" noProof="0" dirty="0">
                <a:ln>
                  <a:noFill/>
                </a:ln>
                <a:solidFill>
                  <a:prstClr val="black">
                    <a:lumMod val="75000"/>
                    <a:lumOff val="25000"/>
                  </a:prstClr>
                </a:solidFill>
                <a:effectLst/>
                <a:uLnTx/>
                <a:uFillTx/>
                <a:latin typeface="Tw Cen MT" pitchFamily="34" charset="0"/>
                <a:ea typeface="+mn-ea"/>
                <a:cs typeface="Arial"/>
              </a:endParaRPr>
            </a:p>
          </p:txBody>
        </p:sp>
        <p:sp>
          <p:nvSpPr>
            <p:cNvPr id="7" name="Down Arrow 6"/>
            <p:cNvSpPr/>
            <p:nvPr/>
          </p:nvSpPr>
          <p:spPr>
            <a:xfrm rot="16200000">
              <a:off x="3673347" y="1784760"/>
              <a:ext cx="620486" cy="820764"/>
            </a:xfrm>
            <a:prstGeom prst="downArrow">
              <a:avLst/>
            </a:prstGeom>
            <a:solidFill>
              <a:schemeClr val="bg1">
                <a:lumMod val="9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Content Placeholder 2"/>
            <p:cNvSpPr txBox="1">
              <a:spLocks/>
            </p:cNvSpPr>
            <p:nvPr/>
          </p:nvSpPr>
          <p:spPr bwMode="auto">
            <a:xfrm>
              <a:off x="5013493" y="1455720"/>
              <a:ext cx="3255264" cy="1478843"/>
            </a:xfrm>
            <a:prstGeom prst="rect">
              <a:avLst/>
            </a:prstGeom>
            <a:grp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Autofit/>
            </a:bodyPr>
            <a:lstStyle>
              <a:lvl1pPr marL="342900" indent="-342900" algn="l" defTabSz="457200" rtl="0" eaLnBrk="1" latinLnBrk="0" hangingPunct="1">
                <a:spcBef>
                  <a:spcPct val="20000"/>
                </a:spcBef>
                <a:buClr>
                  <a:srgbClr val="E7982E"/>
                </a:buClr>
                <a:buSzPct val="100000"/>
                <a:buFont typeface="Wingdings" charset="2"/>
                <a:buChar char="§"/>
                <a:defRPr sz="2400" b="0" i="0" kern="1200">
                  <a:solidFill>
                    <a:schemeClr val="tx1">
                      <a:lumMod val="75000"/>
                      <a:lumOff val="25000"/>
                    </a:schemeClr>
                  </a:solidFill>
                  <a:latin typeface="+mn-lt"/>
                  <a:ea typeface="+mn-ea"/>
                  <a:cs typeface="Arial"/>
                </a:defRPr>
              </a:lvl1pPr>
              <a:lvl2pPr marL="742950" indent="-285750" algn="l" defTabSz="457200" rtl="0" eaLnBrk="1" latinLnBrk="0" hangingPunct="1">
                <a:spcBef>
                  <a:spcPct val="20000"/>
                </a:spcBef>
                <a:buClr>
                  <a:srgbClr val="E7982E"/>
                </a:buClr>
                <a:buSzPct val="120000"/>
                <a:buFont typeface="Lucida Grande"/>
                <a:buChar char="→"/>
                <a:defRPr sz="2200" b="0" i="0" kern="1200">
                  <a:solidFill>
                    <a:schemeClr val="tx1">
                      <a:lumMod val="75000"/>
                      <a:lumOff val="25000"/>
                    </a:schemeClr>
                  </a:solidFill>
                  <a:latin typeface="+mn-lt"/>
                  <a:ea typeface="+mn-ea"/>
                  <a:cs typeface="Arial"/>
                </a:defRPr>
              </a:lvl2pPr>
              <a:lvl3pPr marL="1143000" indent="-228600" algn="l" defTabSz="457200" rtl="0" eaLnBrk="1" latinLnBrk="0" hangingPunct="1">
                <a:spcBef>
                  <a:spcPct val="20000"/>
                </a:spcBef>
                <a:buClr>
                  <a:srgbClr val="E7982E"/>
                </a:buClr>
                <a:buSzPct val="100000"/>
                <a:buFont typeface="Wingdings" charset="2"/>
                <a:buChar char="§"/>
                <a:defRPr sz="2000" b="0" i="0" kern="1200">
                  <a:solidFill>
                    <a:schemeClr val="tx1">
                      <a:lumMod val="75000"/>
                      <a:lumOff val="25000"/>
                    </a:schemeClr>
                  </a:solidFill>
                  <a:latin typeface="+mn-lt"/>
                  <a:ea typeface="+mn-ea"/>
                  <a:cs typeface="Arial"/>
                </a:defRPr>
              </a:lvl3pPr>
              <a:lvl4pPr marL="1600200" indent="-228600" algn="l" defTabSz="457200" rtl="0" eaLnBrk="1" latinLnBrk="0" hangingPunct="1">
                <a:spcBef>
                  <a:spcPct val="20000"/>
                </a:spcBef>
                <a:buClr>
                  <a:srgbClr val="E7982E"/>
                </a:buClr>
                <a:buSzPct val="140000"/>
                <a:buFont typeface="Lucida Grande"/>
                <a:buChar char="→"/>
                <a:defRPr sz="1800" b="0" i="0" kern="1200">
                  <a:solidFill>
                    <a:schemeClr val="tx1">
                      <a:lumMod val="75000"/>
                      <a:lumOff val="25000"/>
                    </a:schemeClr>
                  </a:solidFill>
                  <a:latin typeface="+mn-lt"/>
                  <a:ea typeface="+mn-ea"/>
                  <a:cs typeface="Arial"/>
                </a:defRPr>
              </a:lvl4pPr>
              <a:lvl5pPr marL="2057400" indent="-228600" algn="l" defTabSz="457200" rtl="0" eaLnBrk="1" latinLnBrk="0" hangingPunct="1">
                <a:spcBef>
                  <a:spcPct val="20000"/>
                </a:spcBef>
                <a:buClr>
                  <a:srgbClr val="E7982E"/>
                </a:buClr>
                <a:buSzPct val="100000"/>
                <a:buFont typeface="Wingdings" charset="2"/>
                <a:buChar char="§"/>
                <a:defRPr sz="1600" b="0" i="0" kern="1200">
                  <a:solidFill>
                    <a:schemeClr val="tx1">
                      <a:lumMod val="75000"/>
                      <a:lumOff val="2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E7982E"/>
                </a:buClr>
                <a:buSzPct val="100000"/>
                <a:buFont typeface="Arial" pitchFamily="34" charset="0"/>
                <a:buNone/>
                <a:tabLst/>
                <a:defRPr/>
              </a:pPr>
              <a:r>
                <a:rPr kumimoji="0" lang="en-US" altLang="en-US" sz="3600" b="1" i="0" u="none" strike="noStrike" kern="1200" cap="none" spc="0" normalizeH="0" baseline="0" noProof="0" dirty="0">
                  <a:ln>
                    <a:noFill/>
                  </a:ln>
                  <a:solidFill>
                    <a:srgbClr val="1B696D"/>
                  </a:solidFill>
                  <a:effectLst/>
                  <a:uLnTx/>
                  <a:uFillTx/>
                  <a:latin typeface="Calibri"/>
                  <a:ea typeface="+mn-ea"/>
                  <a:cs typeface="Arial"/>
                </a:rPr>
                <a:t>10%</a:t>
              </a:r>
              <a:endParaRPr kumimoji="0" lang="en-US" altLang="en-US" sz="1400" b="1" i="0" u="none" strike="noStrike" kern="1200" cap="none" spc="0" normalizeH="0" baseline="0" noProof="0" dirty="0">
                <a:ln>
                  <a:noFill/>
                </a:ln>
                <a:solidFill>
                  <a:srgbClr val="1B696D"/>
                </a:solidFill>
                <a:effectLst/>
                <a:uLnTx/>
                <a:uFillTx/>
                <a:latin typeface="Calibri"/>
                <a:ea typeface="+mn-ea"/>
                <a:cs typeface="Arial"/>
              </a:endParaRPr>
            </a:p>
            <a:p>
              <a:pPr marL="0" marR="0" lvl="0" indent="0" algn="ctr" defTabSz="457200" rtl="0" eaLnBrk="1" fontAlgn="auto" latinLnBrk="0" hangingPunct="1">
                <a:lnSpc>
                  <a:spcPct val="100000"/>
                </a:lnSpc>
                <a:spcBef>
                  <a:spcPts val="0"/>
                </a:spcBef>
                <a:spcAft>
                  <a:spcPts val="0"/>
                </a:spcAft>
                <a:buClr>
                  <a:srgbClr val="E7982E"/>
                </a:buClr>
                <a:buSzPct val="100000"/>
                <a:buFont typeface="Arial" pitchFamily="34" charset="0"/>
                <a:buNone/>
                <a:tabLst/>
                <a:defRPr/>
              </a:pPr>
              <a:r>
                <a:rPr lang="en-US" altLang="en-US" sz="1400" b="1" dirty="0">
                  <a:solidFill>
                    <a:srgbClr val="56585C"/>
                  </a:solidFill>
                  <a:latin typeface="Calibri"/>
                </a:rPr>
                <a:t>o</a:t>
              </a:r>
              <a:r>
                <a:rPr kumimoji="0" lang="en-US" altLang="en-US" sz="1400" b="1" i="0" u="none" strike="noStrike" kern="1200" cap="none" spc="0" normalizeH="0" baseline="0" noProof="0" dirty="0">
                  <a:ln>
                    <a:noFill/>
                  </a:ln>
                  <a:solidFill>
                    <a:srgbClr val="56585C"/>
                  </a:solidFill>
                  <a:effectLst/>
                  <a:uLnTx/>
                  <a:uFillTx/>
                  <a:latin typeface="Calibri"/>
                  <a:ea typeface="+mn-ea"/>
                  <a:cs typeface="Arial"/>
                </a:rPr>
                <a:t>f California students attended a charter school in the 2017–18 school year</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w Cen MT" pitchFamily="34" charset="0"/>
                <a:ea typeface="+mn-ea"/>
                <a:cs typeface="Arial"/>
              </a:endParaRPr>
            </a:p>
          </p:txBody>
        </p:sp>
      </p:grpSp>
      <p:pic>
        <p:nvPicPr>
          <p:cNvPr id="18" name="Brain Gears" descr="http://recollectiveawareness.com.au/wp-content/uploads/2013/04/icon-mind.gif"/>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1352" y="77545"/>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6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5" name="Title 1"/>
          <p:cNvSpPr>
            <a:spLocks noGrp="1"/>
          </p:cNvSpPr>
          <p:nvPr>
            <p:ph type="title"/>
          </p:nvPr>
        </p:nvSpPr>
        <p:spPr>
          <a:xfrm>
            <a:off x="259977" y="201817"/>
            <a:ext cx="8624048" cy="533401"/>
          </a:xfrm>
        </p:spPr>
        <p:txBody>
          <a:bodyPr/>
          <a:lstStyle/>
          <a:p>
            <a:r>
              <a:rPr lang="en-US" dirty="0"/>
              <a:t>This report aims to build knowledge and inform action in the philanthropy sector to strengthen California’s policies and systems in service of Dual language learners/English learners</a:t>
            </a:r>
          </a:p>
        </p:txBody>
      </p:sp>
      <p:sp>
        <p:nvSpPr>
          <p:cNvPr id="7" name="Rectangle 6"/>
          <p:cNvSpPr/>
          <p:nvPr/>
        </p:nvSpPr>
        <p:spPr>
          <a:xfrm>
            <a:off x="304800" y="1494718"/>
            <a:ext cx="85344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Why this report</a:t>
            </a:r>
          </a:p>
        </p:txBody>
      </p:sp>
      <p:sp>
        <p:nvSpPr>
          <p:cNvPr id="8" name="Rectangle 7"/>
          <p:cNvSpPr/>
          <p:nvPr/>
        </p:nvSpPr>
        <p:spPr>
          <a:xfrm>
            <a:off x="304800" y="1874118"/>
            <a:ext cx="8532876" cy="1892826"/>
          </a:xfrm>
          <a:prstGeom prst="rect">
            <a:avLst/>
          </a:prstGeom>
        </p:spPr>
        <p:txBody>
          <a:bodyPr wrap="square">
            <a:spAutoFit/>
          </a:bodyPr>
          <a:lstStyle/>
          <a:p>
            <a:pPr lvl="0">
              <a:spcAft>
                <a:spcPts val="600"/>
              </a:spcAf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California’s education systems serve large populations of Dual language learners (</a:t>
            </a:r>
            <a:r>
              <a:rPr lang="en-US" sz="1400" b="1" dirty="0">
                <a:solidFill>
                  <a:srgbClr val="56585C"/>
                </a:solidFill>
                <a:latin typeface="Calibri"/>
              </a:rPr>
              <a:t>DLLs)/</a:t>
            </a:r>
            <a:r>
              <a:rPr kumimoji="0" lang="en-US" sz="1400" b="1" i="0" u="none" strike="noStrike" kern="1200" cap="none" spc="0" normalizeH="0" baseline="0" noProof="0" dirty="0">
                <a:ln>
                  <a:noFill/>
                </a:ln>
                <a:solidFill>
                  <a:srgbClr val="56585C"/>
                </a:solidFill>
                <a:effectLst/>
                <a:uLnTx/>
                <a:uFillTx/>
                <a:latin typeface="Calibri"/>
                <a:ea typeface="+mn-ea"/>
                <a:cs typeface="+mn-cs"/>
              </a:rPr>
              <a:t>English learners (ELs), and efforts</a:t>
            </a:r>
            <a:r>
              <a:rPr lang="en-US" sz="1400" b="1" dirty="0">
                <a:solidFill>
                  <a:srgbClr val="56585C"/>
                </a:solidFill>
                <a:latin typeface="Calibri"/>
              </a:rPr>
              <a:t> to improve educational outcomes in the state must take into account the unique assets and needs of these students and their families. </a:t>
            </a:r>
            <a:r>
              <a:rPr lang="en-US" sz="1400" dirty="0">
                <a:solidFill>
                  <a:srgbClr val="56585C"/>
                </a:solidFill>
                <a:latin typeface="Calibri"/>
              </a:rPr>
              <a:t>In recent years, the state has shifted policies and systems to better support these students from birth through 12</a:t>
            </a:r>
            <a:r>
              <a:rPr lang="en-US" sz="1400" baseline="30000" dirty="0">
                <a:solidFill>
                  <a:srgbClr val="56585C"/>
                </a:solidFill>
                <a:latin typeface="Calibri"/>
              </a:rPr>
              <a:t>th</a:t>
            </a:r>
            <a:r>
              <a:rPr lang="en-US" sz="1400" dirty="0">
                <a:solidFill>
                  <a:srgbClr val="56585C"/>
                </a:solidFill>
                <a:latin typeface="Calibri"/>
              </a:rPr>
              <a:t> grade. But more remains to be done</a:t>
            </a:r>
            <a:r>
              <a:rPr lang="en-US" sz="1400" dirty="0">
                <a:solidFill>
                  <a:srgbClr val="56585C"/>
                </a:solidFill>
              </a:rPr>
              <a:t>. </a:t>
            </a:r>
            <a:endParaRPr lang="en-US" sz="1400" dirty="0">
              <a:solidFill>
                <a:srgbClr val="56585C"/>
              </a:solidFill>
              <a:latin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1" dirty="0">
                <a:solidFill>
                  <a:srgbClr val="56585C"/>
                </a:solidFill>
                <a:latin typeface="Calibri"/>
              </a:rPr>
              <a:t>We believe foundations can play a key role in this work. </a:t>
            </a:r>
            <a:r>
              <a:rPr lang="en-US" sz="1400" dirty="0">
                <a:solidFill>
                  <a:srgbClr val="56585C"/>
                </a:solidFill>
                <a:latin typeface="Calibri"/>
              </a:rPr>
              <a:t>We conducted a field scan of state policies relevant to the experiences of DLLs/ELs in the early childhood and K12 education systems to deepen philanthropy’s understanding and inform their action.</a:t>
            </a:r>
            <a:r>
              <a:rPr lang="en-US" sz="1400" b="1" dirty="0">
                <a:solidFill>
                  <a:srgbClr val="56585C"/>
                </a:solidFill>
                <a:latin typeface="Calibri"/>
              </a:rPr>
              <a:t> This report is a resource to help foundations </a:t>
            </a:r>
            <a:r>
              <a:rPr lang="en-US" sz="1400" b="1" dirty="0">
                <a:solidFill>
                  <a:srgbClr val="56585C"/>
                </a:solidFill>
              </a:rPr>
              <a:t>identify opportunities for continued learning and explore potential steps to increase access to a high-quality education for DLLs/ELs in the state.</a:t>
            </a:r>
          </a:p>
        </p:txBody>
      </p:sp>
      <p:sp>
        <p:nvSpPr>
          <p:cNvPr id="13" name="Rectangle 12">
            <a:extLst>
              <a:ext uri="{FF2B5EF4-FFF2-40B4-BE49-F238E27FC236}">
                <a16:creationId xmlns:a16="http://schemas.microsoft.com/office/drawing/2014/main" id="{B79D1FC1-227B-4612-94F0-41257A5EFC82}"/>
              </a:ext>
            </a:extLst>
          </p:cNvPr>
          <p:cNvSpPr/>
          <p:nvPr/>
        </p:nvSpPr>
        <p:spPr>
          <a:xfrm>
            <a:off x="304800" y="3877697"/>
            <a:ext cx="85344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What we set out to learn</a:t>
            </a:r>
          </a:p>
        </p:txBody>
      </p:sp>
      <p:sp>
        <p:nvSpPr>
          <p:cNvPr id="14" name="Rectangle 13">
            <a:extLst>
              <a:ext uri="{FF2B5EF4-FFF2-40B4-BE49-F238E27FC236}">
                <a16:creationId xmlns:a16="http://schemas.microsoft.com/office/drawing/2014/main" id="{907853FB-34E1-4879-B1A5-9F32E9985ADB}"/>
              </a:ext>
            </a:extLst>
          </p:cNvPr>
          <p:cNvSpPr/>
          <p:nvPr/>
        </p:nvSpPr>
        <p:spPr>
          <a:xfrm>
            <a:off x="304800" y="4260706"/>
            <a:ext cx="8532876" cy="2123658"/>
          </a:xfrm>
          <a:prstGeom prst="rect">
            <a:avLst/>
          </a:prstGeom>
          <a:noFill/>
        </p:spPr>
        <p:txBody>
          <a:bodyPr wrap="square">
            <a:spAutoFit/>
          </a:bodyPr>
          <a:lstStyle/>
          <a:p>
            <a:pPr lvl="0">
              <a:spcAft>
                <a:spcPts val="600"/>
              </a:spcAft>
              <a:defRPr/>
            </a:pPr>
            <a:r>
              <a:rPr lang="en-US" sz="1400" dirty="0">
                <a:solidFill>
                  <a:srgbClr val="56585C"/>
                </a:solidFill>
              </a:rPr>
              <a:t>Four </a:t>
            </a:r>
            <a:r>
              <a:rPr lang="en-US" sz="1400" b="1" dirty="0"/>
              <a:t>research</a:t>
            </a:r>
            <a:r>
              <a:rPr lang="en-US" sz="1400" dirty="0"/>
              <a:t> </a:t>
            </a:r>
            <a:r>
              <a:rPr lang="en-US" sz="1400" b="1" dirty="0"/>
              <a:t>questions</a:t>
            </a:r>
            <a:r>
              <a:rPr lang="en-US" sz="1400" dirty="0"/>
              <a:t> </a:t>
            </a:r>
            <a:r>
              <a:rPr lang="en-US" sz="1400" dirty="0">
                <a:solidFill>
                  <a:srgbClr val="56585C"/>
                </a:solidFill>
              </a:rPr>
              <a:t>guided our research activities:</a:t>
            </a:r>
          </a:p>
          <a:p>
            <a:pPr marL="342900" indent="-342900">
              <a:spcAft>
                <a:spcPts val="600"/>
              </a:spcAft>
              <a:buClr>
                <a:schemeClr val="tx2"/>
              </a:buClr>
              <a:buFont typeface="+mj-lt"/>
              <a:buAutoNum type="arabicPeriod"/>
              <a:defRPr/>
            </a:pPr>
            <a:r>
              <a:rPr lang="en-US" sz="1400" dirty="0">
                <a:solidFill>
                  <a:srgbClr val="56585C"/>
                </a:solidFill>
              </a:rPr>
              <a:t>Who are the </a:t>
            </a:r>
            <a:r>
              <a:rPr lang="en-US" sz="1400" b="1" dirty="0">
                <a:solidFill>
                  <a:srgbClr val="56585C"/>
                </a:solidFill>
              </a:rPr>
              <a:t>students classified as DLLs/ELs</a:t>
            </a:r>
            <a:r>
              <a:rPr lang="en-US" sz="1400" dirty="0">
                <a:solidFill>
                  <a:srgbClr val="56585C"/>
                </a:solidFill>
              </a:rPr>
              <a:t>? What are their education </a:t>
            </a:r>
            <a:r>
              <a:rPr lang="en-US" sz="1400" b="1" dirty="0">
                <a:solidFill>
                  <a:srgbClr val="56585C"/>
                </a:solidFill>
              </a:rPr>
              <a:t>outcomes</a:t>
            </a:r>
            <a:r>
              <a:rPr lang="en-US" sz="1400" dirty="0">
                <a:solidFill>
                  <a:srgbClr val="56585C"/>
                </a:solidFill>
              </a:rPr>
              <a:t>? What </a:t>
            </a:r>
            <a:r>
              <a:rPr lang="en-US" sz="1400" b="1" dirty="0">
                <a:solidFill>
                  <a:srgbClr val="56585C"/>
                </a:solidFill>
              </a:rPr>
              <a:t>challenges</a:t>
            </a:r>
            <a:r>
              <a:rPr lang="en-US" sz="1400" dirty="0">
                <a:solidFill>
                  <a:srgbClr val="56585C"/>
                </a:solidFill>
              </a:rPr>
              <a:t> do they face in the state’s </a:t>
            </a:r>
            <a:r>
              <a:rPr lang="en-US" sz="1400" b="1" dirty="0">
                <a:solidFill>
                  <a:srgbClr val="56585C"/>
                </a:solidFill>
              </a:rPr>
              <a:t>early childhood and K12 education systems</a:t>
            </a:r>
            <a:r>
              <a:rPr lang="en-US" sz="1400" dirty="0">
                <a:solidFill>
                  <a:srgbClr val="56585C"/>
                </a:solidFill>
              </a:rPr>
              <a:t>? </a:t>
            </a:r>
          </a:p>
          <a:p>
            <a:pPr marL="342900" indent="-342900">
              <a:spcAft>
                <a:spcPts val="600"/>
              </a:spcAft>
              <a:buClr>
                <a:schemeClr val="tx2"/>
              </a:buClr>
              <a:buFont typeface="+mj-lt"/>
              <a:buAutoNum type="arabicPeriod"/>
              <a:defRPr/>
            </a:pPr>
            <a:r>
              <a:rPr lang="en-US" sz="1400" dirty="0">
                <a:solidFill>
                  <a:srgbClr val="56585C"/>
                </a:solidFill>
              </a:rPr>
              <a:t>What are the most </a:t>
            </a:r>
            <a:r>
              <a:rPr lang="en-US" sz="1400" b="1" dirty="0">
                <a:solidFill>
                  <a:srgbClr val="56585C"/>
                </a:solidFill>
              </a:rPr>
              <a:t>influential policies </a:t>
            </a:r>
            <a:r>
              <a:rPr lang="en-US" sz="1400" dirty="0">
                <a:solidFill>
                  <a:srgbClr val="56585C"/>
                </a:solidFill>
              </a:rPr>
              <a:t>shaping the education of DLLs/ELs from early childhood through 12</a:t>
            </a:r>
            <a:r>
              <a:rPr lang="en-US" sz="1400" baseline="30000" dirty="0">
                <a:solidFill>
                  <a:srgbClr val="56585C"/>
                </a:solidFill>
              </a:rPr>
              <a:t>th</a:t>
            </a:r>
            <a:r>
              <a:rPr lang="en-US" sz="1400" dirty="0">
                <a:solidFill>
                  <a:srgbClr val="56585C"/>
                </a:solidFill>
              </a:rPr>
              <a:t> grade? How do these policies support these students? What are </a:t>
            </a:r>
            <a:r>
              <a:rPr lang="en-US" sz="1400" b="1" dirty="0">
                <a:solidFill>
                  <a:srgbClr val="56585C"/>
                </a:solidFill>
              </a:rPr>
              <a:t>gaps</a:t>
            </a:r>
            <a:r>
              <a:rPr lang="en-US" sz="1400" dirty="0">
                <a:solidFill>
                  <a:srgbClr val="56585C"/>
                </a:solidFill>
              </a:rPr>
              <a:t> in policy and policy implementation? </a:t>
            </a:r>
          </a:p>
          <a:p>
            <a:pPr marL="342900" indent="-342900">
              <a:spcAft>
                <a:spcPts val="600"/>
              </a:spcAft>
              <a:buClr>
                <a:schemeClr val="tx2"/>
              </a:buClr>
              <a:buFont typeface="+mj-lt"/>
              <a:buAutoNum type="arabicPeriod"/>
              <a:defRPr/>
            </a:pPr>
            <a:r>
              <a:rPr lang="en-US" sz="1400" dirty="0">
                <a:solidFill>
                  <a:srgbClr val="56585C"/>
                </a:solidFill>
              </a:rPr>
              <a:t>How do these policies affect the ways in which </a:t>
            </a:r>
            <a:r>
              <a:rPr lang="en-US" sz="1400" b="1" dirty="0">
                <a:solidFill>
                  <a:srgbClr val="56585C"/>
                </a:solidFill>
              </a:rPr>
              <a:t>public charter schools </a:t>
            </a:r>
            <a:r>
              <a:rPr lang="en-US" sz="1400" dirty="0">
                <a:solidFill>
                  <a:srgbClr val="56585C"/>
                </a:solidFill>
              </a:rPr>
              <a:t>in California serve ELs?</a:t>
            </a:r>
          </a:p>
          <a:p>
            <a:pPr marL="342900" indent="-342900">
              <a:spcAft>
                <a:spcPts val="600"/>
              </a:spcAft>
              <a:buClr>
                <a:schemeClr val="tx2"/>
              </a:buClr>
              <a:buFont typeface="+mj-lt"/>
              <a:buAutoNum type="arabicPeriod"/>
              <a:defRPr/>
            </a:pPr>
            <a:r>
              <a:rPr lang="en-US" sz="1400" dirty="0">
                <a:solidFill>
                  <a:srgbClr val="56585C"/>
                </a:solidFill>
              </a:rPr>
              <a:t>What </a:t>
            </a:r>
            <a:r>
              <a:rPr lang="en-US" sz="1400" b="1" dirty="0">
                <a:solidFill>
                  <a:srgbClr val="56585C"/>
                </a:solidFill>
              </a:rPr>
              <a:t>opportunities</a:t>
            </a:r>
            <a:r>
              <a:rPr lang="en-US" sz="1400" dirty="0">
                <a:solidFill>
                  <a:srgbClr val="56585C"/>
                </a:solidFill>
              </a:rPr>
              <a:t> are there for the field to enhance the quality of education in California for DLLs/EL? Which of these opportunities are philanthropies best suited to address? </a:t>
            </a:r>
          </a:p>
        </p:txBody>
      </p:sp>
    </p:spTree>
    <p:extLst>
      <p:ext uri="{BB962C8B-B14F-4D97-AF65-F5344CB8AC3E}">
        <p14:creationId xmlns:p14="http://schemas.microsoft.com/office/powerpoint/2010/main" val="1107820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318185724"/>
              </p:ext>
            </p:extLst>
          </p:nvPr>
        </p:nvGraphicFramePr>
        <p:xfrm>
          <a:off x="259977" y="1414914"/>
          <a:ext cx="5034013" cy="54088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9977" y="201817"/>
            <a:ext cx="7852665" cy="533401"/>
          </a:xfrm>
        </p:spPr>
        <p:txBody>
          <a:bodyPr/>
          <a:lstStyle/>
          <a:p>
            <a:r>
              <a:rPr lang="en-US" dirty="0"/>
              <a:t>Overall, 16 percent of charter school students are ELs, compared to 21 percent for all other schools; charter advocates have explored possible explanations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6" name="TextBox 5">
            <a:extLst>
              <a:ext uri="{FF2B5EF4-FFF2-40B4-BE49-F238E27FC236}">
                <a16:creationId xmlns:a16="http://schemas.microsoft.com/office/drawing/2014/main" id="{4908FA30-AAC9-4005-96DF-05EF8FF3A7B1}"/>
              </a:ext>
            </a:extLst>
          </p:cNvPr>
          <p:cNvSpPr txBox="1"/>
          <p:nvPr/>
        </p:nvSpPr>
        <p:spPr>
          <a:xfrm>
            <a:off x="2088682" y="6283843"/>
            <a:ext cx="6702890" cy="498968"/>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*Note: Charter leaders identify recruitment of EL students as a key challenge. One survey finds the majority of residents in CA receive information about charters schools through friends (30.2%) or their local school district (26.9%)—it appears these avenues are not reaching language minority communities. Sources: California Department of Education Data Reporting Office (2019); LAO (2019); Taylor (2015). </a:t>
            </a:r>
          </a:p>
        </p:txBody>
      </p:sp>
      <p:sp>
        <p:nvSpPr>
          <p:cNvPr id="7" name="Rectangle 6"/>
          <p:cNvSpPr/>
          <p:nvPr/>
        </p:nvSpPr>
        <p:spPr>
          <a:xfrm>
            <a:off x="5397559" y="2204185"/>
            <a:ext cx="3394015" cy="11926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Charter schools may reclassify students at a higher rate than traditional public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 thereby resulting in lower percentages of EL students.</a:t>
            </a:r>
          </a:p>
        </p:txBody>
      </p:sp>
      <p:sp>
        <p:nvSpPr>
          <p:cNvPr id="11" name="Rectangle 10"/>
          <p:cNvSpPr/>
          <p:nvPr/>
        </p:nvSpPr>
        <p:spPr>
          <a:xfrm>
            <a:off x="5397559" y="3561835"/>
            <a:ext cx="3394015" cy="11926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Charter schools may not identify students as ELs to the same degree as traditional public schools.</a:t>
            </a:r>
          </a:p>
        </p:txBody>
      </p:sp>
      <p:sp>
        <p:nvSpPr>
          <p:cNvPr id="13" name="Rectangle 12"/>
          <p:cNvSpPr/>
          <p:nvPr/>
        </p:nvSpPr>
        <p:spPr>
          <a:xfrm>
            <a:off x="5397558" y="4924875"/>
            <a:ext cx="3394015" cy="11926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 Charter schools may not recruit EL students effectively enough to enroll similar percentages as traditional public schools.*</a:t>
            </a:r>
          </a:p>
        </p:txBody>
      </p:sp>
      <p:sp>
        <p:nvSpPr>
          <p:cNvPr id="3" name="Rectangle 2"/>
          <p:cNvSpPr/>
          <p:nvPr/>
        </p:nvSpPr>
        <p:spPr>
          <a:xfrm>
            <a:off x="5397557" y="1414914"/>
            <a:ext cx="3394016" cy="6188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Potential reasons why charter schools enroll fewer ELs than traditional public schools:</a:t>
            </a:r>
          </a:p>
        </p:txBody>
      </p:sp>
      <p:sp>
        <p:nvSpPr>
          <p:cNvPr id="14" name="Rectangle 13"/>
          <p:cNvSpPr/>
          <p:nvPr/>
        </p:nvSpPr>
        <p:spPr>
          <a:xfrm>
            <a:off x="573225" y="5719534"/>
            <a:ext cx="320040" cy="320040"/>
          </a:xfrm>
          <a:prstGeom prst="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ectangle 8"/>
          <p:cNvSpPr/>
          <p:nvPr/>
        </p:nvSpPr>
        <p:spPr>
          <a:xfrm>
            <a:off x="893264" y="5244860"/>
            <a:ext cx="3928901" cy="3152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Percentage of traditional public school students who are EL</a:t>
            </a:r>
          </a:p>
        </p:txBody>
      </p:sp>
      <p:sp>
        <p:nvSpPr>
          <p:cNvPr id="15" name="Rectangle 14"/>
          <p:cNvSpPr/>
          <p:nvPr/>
        </p:nvSpPr>
        <p:spPr>
          <a:xfrm>
            <a:off x="893264" y="5721940"/>
            <a:ext cx="3928901" cy="315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6585C"/>
                </a:solidFill>
                <a:effectLst/>
                <a:uLnTx/>
                <a:uFillTx/>
                <a:latin typeface="Calibri"/>
                <a:ea typeface="+mn-ea"/>
                <a:cs typeface="+mn-cs"/>
              </a:rPr>
              <a:t>Percentage of charter school students who are EL</a:t>
            </a:r>
          </a:p>
        </p:txBody>
      </p:sp>
      <p:sp>
        <p:nvSpPr>
          <p:cNvPr id="10" name="Rectangle 9"/>
          <p:cNvSpPr/>
          <p:nvPr/>
        </p:nvSpPr>
        <p:spPr>
          <a:xfrm>
            <a:off x="4171371" y="2631660"/>
            <a:ext cx="760445" cy="2529867"/>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6" name="Brain Gears" descr="http://recollectiveawareness.com.au/wp-content/uploads/2013/04/icon-mind.gif"/>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1352" y="77545"/>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12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202262" cy="762388"/>
          </a:xfrm>
        </p:spPr>
        <p:txBody>
          <a:bodyPr/>
          <a:lstStyle/>
          <a:p>
            <a:r>
              <a:rPr lang="en-US" dirty="0"/>
              <a:t>Similar to their counterparts in traditional public schools, ELs in charter schools face an array of challenges on top of learning English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5E666475-2136-47CE-8285-81FE2664AF4D}"/>
              </a:ext>
            </a:extLst>
          </p:cNvPr>
          <p:cNvSpPr/>
          <p:nvPr/>
        </p:nvSpPr>
        <p:spPr>
          <a:xfrm>
            <a:off x="2646946" y="6261311"/>
            <a:ext cx="6247711" cy="507831"/>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Note: The data on this slide reflects enrollment data from 2018–2019 in K-12. In 2018–2019 there are 98,681 EL students enrolled in charter schools, and 554,252 are non-EL students. To learn how California defines these subgroups, please reference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ction="ppaction://hlinksldjump"/>
              </a:rPr>
              <a:t>slide 17 </a:t>
            </a:r>
            <a:r>
              <a:rPr kumimoji="0" lang="en-US" sz="900" b="0" i="0" u="none" strike="noStrike" kern="1200" cap="none" spc="0" normalizeH="0" baseline="0" noProof="0" dirty="0">
                <a:ln>
                  <a:noFill/>
                </a:ln>
                <a:solidFill>
                  <a:srgbClr val="56585C"/>
                </a:solidFill>
                <a:effectLst/>
                <a:uLnTx/>
                <a:uFillTx/>
                <a:latin typeface="Calibri"/>
                <a:ea typeface="+mn-ea"/>
                <a:cs typeface="+mn-cs"/>
              </a:rPr>
              <a:t>. To see the demographics of EL students, reference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ction="ppaction://hlinksldjump"/>
              </a:rPr>
              <a:t>slide 29</a:t>
            </a:r>
            <a:r>
              <a:rPr kumimoji="0" lang="en-US" sz="900" b="0" i="0" u="none" strike="noStrike" kern="1200" cap="none" spc="0" normalizeH="0" baseline="0" noProof="0" dirty="0">
                <a:ln>
                  <a:noFill/>
                </a:ln>
                <a:solidFill>
                  <a:srgbClr val="56585C"/>
                </a:solidFill>
                <a:effectLst/>
                <a:uLnTx/>
                <a:uFillTx/>
                <a:latin typeface="Calibri"/>
                <a:ea typeface="+mn-ea"/>
                <a:cs typeface="+mn-cs"/>
              </a:rPr>
              <a:t>. Source: California Department of Education Data Quest (2019).</a:t>
            </a:r>
          </a:p>
        </p:txBody>
      </p:sp>
      <p:grpSp>
        <p:nvGrpSpPr>
          <p:cNvPr id="5" name="Group 4"/>
          <p:cNvGrpSpPr/>
          <p:nvPr/>
        </p:nvGrpSpPr>
        <p:grpSpPr>
          <a:xfrm>
            <a:off x="259977" y="1766757"/>
            <a:ext cx="8510423" cy="4128063"/>
            <a:chOff x="259975" y="1767003"/>
            <a:chExt cx="8510423" cy="4128063"/>
          </a:xfrm>
        </p:grpSpPr>
        <p:sp>
          <p:nvSpPr>
            <p:cNvPr id="34" name="Rectangle 33">
              <a:extLst>
                <a:ext uri="{FF2B5EF4-FFF2-40B4-BE49-F238E27FC236}">
                  <a16:creationId xmlns:a16="http://schemas.microsoft.com/office/drawing/2014/main" id="{F2386C63-19B5-4F7C-8A03-26CBB7E80204}"/>
                </a:ext>
              </a:extLst>
            </p:cNvPr>
            <p:cNvSpPr/>
            <p:nvPr/>
          </p:nvSpPr>
          <p:spPr>
            <a:xfrm>
              <a:off x="4929918" y="2562457"/>
              <a:ext cx="3840480" cy="650133"/>
            </a:xfrm>
            <a:prstGeom prst="rect">
              <a:avLst/>
            </a:prstGeom>
            <a:solidFill>
              <a:schemeClr val="accent3"/>
            </a:solidFill>
            <a:ln w="9525">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Calibri"/>
                  <a:ea typeface="+mn-ea"/>
                  <a:cs typeface="+mn-cs"/>
                </a:rPr>
                <a:t>85%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of ELs are </a:t>
              </a:r>
              <a:r>
                <a:rPr kumimoji="0" lang="en-US" sz="1400" b="1" i="0" u="none" strike="noStrike" kern="1200" cap="none" spc="0" normalizeH="0" baseline="0" noProof="0" dirty="0">
                  <a:ln>
                    <a:noFill/>
                  </a:ln>
                  <a:solidFill>
                    <a:srgbClr val="FFFFFF"/>
                  </a:solidFill>
                  <a:effectLst/>
                  <a:uLnTx/>
                  <a:uFillTx/>
                  <a:latin typeface="Calibri"/>
                  <a:ea typeface="+mn-ea"/>
                  <a:cs typeface="+mn-cs"/>
                </a:rPr>
                <a:t>socioeconomically disadvantaged</a:t>
              </a:r>
            </a:p>
          </p:txBody>
        </p:sp>
        <p:sp>
          <p:nvSpPr>
            <p:cNvPr id="27" name="Rectangle 26">
              <a:extLst>
                <a:ext uri="{FF2B5EF4-FFF2-40B4-BE49-F238E27FC236}">
                  <a16:creationId xmlns:a16="http://schemas.microsoft.com/office/drawing/2014/main" id="{7870F2E8-EBDE-4FF4-85EE-FC6D86B928F7}"/>
                </a:ext>
              </a:extLst>
            </p:cNvPr>
            <p:cNvSpPr/>
            <p:nvPr/>
          </p:nvSpPr>
          <p:spPr>
            <a:xfrm>
              <a:off x="259975" y="2562457"/>
              <a:ext cx="3840480" cy="650133"/>
            </a:xfrm>
            <a:prstGeom prst="rect">
              <a:avLst/>
            </a:prstGeom>
            <a:solidFill>
              <a:schemeClr val="bg1"/>
            </a:solidFill>
            <a:ln>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6585C"/>
                  </a:solidFill>
                  <a:effectLst/>
                  <a:uLnTx/>
                  <a:uFillTx/>
                  <a:latin typeface="Calibri"/>
                  <a:ea typeface="+mn-ea"/>
                  <a:cs typeface="+mn-cs"/>
                </a:rPr>
                <a:t>54%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of non-ELs are </a:t>
              </a:r>
              <a:r>
                <a:rPr kumimoji="0" lang="en-US" sz="1400" b="1" i="0" u="none" strike="noStrike" kern="1200" cap="none" spc="0" normalizeH="0" baseline="0" noProof="0" dirty="0">
                  <a:ln>
                    <a:noFill/>
                  </a:ln>
                  <a:solidFill>
                    <a:srgbClr val="1B696D"/>
                  </a:solidFill>
                  <a:effectLst/>
                  <a:uLnTx/>
                  <a:uFillTx/>
                  <a:latin typeface="Calibri"/>
                  <a:ea typeface="+mn-ea"/>
                  <a:cs typeface="+mn-cs"/>
                </a:rPr>
                <a:t>socioeconomically disadvantaged</a:t>
              </a:r>
            </a:p>
          </p:txBody>
        </p:sp>
        <p:sp>
          <p:nvSpPr>
            <p:cNvPr id="28" name="Rectangle 27">
              <a:extLst>
                <a:ext uri="{FF2B5EF4-FFF2-40B4-BE49-F238E27FC236}">
                  <a16:creationId xmlns:a16="http://schemas.microsoft.com/office/drawing/2014/main" id="{C449D580-9581-4527-88FD-548B6F5AF4D4}"/>
                </a:ext>
              </a:extLst>
            </p:cNvPr>
            <p:cNvSpPr/>
            <p:nvPr/>
          </p:nvSpPr>
          <p:spPr>
            <a:xfrm>
              <a:off x="4929918" y="5230380"/>
              <a:ext cx="3840480" cy="664686"/>
            </a:xfrm>
            <a:prstGeom prst="rect">
              <a:avLst/>
            </a:prstGeom>
            <a:solidFill>
              <a:schemeClr val="accent3"/>
            </a:solidFill>
            <a:ln w="9525">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Calibri"/>
                  <a:ea typeface="+mn-ea"/>
                  <a:cs typeface="+mn-cs"/>
                </a:rPr>
                <a:t>0.61%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a:ea typeface="+mn-ea"/>
                  <a:cs typeface="+mn-cs"/>
                </a:rPr>
                <a:t>of ELs are </a:t>
              </a:r>
              <a:r>
                <a:rPr kumimoji="0" lang="en-US" sz="1400" b="1" i="0" u="none" strike="noStrike" kern="1200" cap="none" spc="0" normalizeH="0" baseline="0" noProof="0" dirty="0">
                  <a:ln>
                    <a:noFill/>
                  </a:ln>
                  <a:solidFill>
                    <a:srgbClr val="FFFFFF"/>
                  </a:solidFill>
                  <a:effectLst/>
                  <a:uLnTx/>
                  <a:uFillTx/>
                  <a:latin typeface="Calibri"/>
                  <a:ea typeface="+mn-ea"/>
                  <a:cs typeface="+mn-cs"/>
                </a:rPr>
                <a:t>migrants</a:t>
              </a:r>
            </a:p>
          </p:txBody>
        </p:sp>
        <p:sp>
          <p:nvSpPr>
            <p:cNvPr id="40" name="Rectangle 39">
              <a:extLst>
                <a:ext uri="{FF2B5EF4-FFF2-40B4-BE49-F238E27FC236}">
                  <a16:creationId xmlns:a16="http://schemas.microsoft.com/office/drawing/2014/main" id="{F740D59A-5683-4124-A698-0CA051051B74}"/>
                </a:ext>
              </a:extLst>
            </p:cNvPr>
            <p:cNvSpPr/>
            <p:nvPr/>
          </p:nvSpPr>
          <p:spPr>
            <a:xfrm>
              <a:off x="259975" y="5230380"/>
              <a:ext cx="3840480" cy="664686"/>
            </a:xfrm>
            <a:prstGeom prst="rect">
              <a:avLst/>
            </a:prstGeom>
            <a:solidFill>
              <a:schemeClr val="bg1"/>
            </a:solidFill>
            <a:ln>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6585C"/>
                  </a:solidFill>
                  <a:effectLst/>
                  <a:uLnTx/>
                  <a:uFillTx/>
                  <a:latin typeface="Calibri"/>
                  <a:ea typeface="+mn-ea"/>
                  <a:cs typeface="+mn-cs"/>
                </a:rPr>
                <a:t>0.07%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of non-ELs are </a:t>
              </a:r>
              <a:r>
                <a:rPr kumimoji="0" lang="en-US" sz="1400" b="1" i="0" u="none" strike="noStrike" kern="1200" cap="none" spc="0" normalizeH="0" baseline="0" noProof="0" dirty="0">
                  <a:ln>
                    <a:noFill/>
                  </a:ln>
                  <a:solidFill>
                    <a:srgbClr val="1B696D"/>
                  </a:solidFill>
                  <a:effectLst/>
                  <a:uLnTx/>
                  <a:uFillTx/>
                  <a:latin typeface="Calibri"/>
                  <a:ea typeface="+mn-ea"/>
                  <a:cs typeface="+mn-cs"/>
                </a:rPr>
                <a:t>migrants</a:t>
              </a:r>
            </a:p>
          </p:txBody>
        </p:sp>
        <p:sp>
          <p:nvSpPr>
            <p:cNvPr id="29" name="Rectangle 28">
              <a:extLst>
                <a:ext uri="{FF2B5EF4-FFF2-40B4-BE49-F238E27FC236}">
                  <a16:creationId xmlns:a16="http://schemas.microsoft.com/office/drawing/2014/main" id="{7A522F75-23EE-481A-9699-949C0BA6BC6E}"/>
                </a:ext>
              </a:extLst>
            </p:cNvPr>
            <p:cNvSpPr/>
            <p:nvPr/>
          </p:nvSpPr>
          <p:spPr>
            <a:xfrm>
              <a:off x="4929918" y="3445836"/>
              <a:ext cx="3840480" cy="659026"/>
            </a:xfrm>
            <a:prstGeom prst="rect">
              <a:avLst/>
            </a:prstGeom>
            <a:solidFill>
              <a:schemeClr val="accent3"/>
            </a:solidFill>
            <a:ln w="9525">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Calibri"/>
                  <a:ea typeface="+mn-ea"/>
                  <a:cs typeface="+mn-cs"/>
                </a:rPr>
                <a:t>15%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Calibri"/>
                  <a:ea typeface="+mn-ea"/>
                  <a:cs typeface="+mn-cs"/>
                </a:rPr>
                <a:t>o</a:t>
              </a:r>
              <a:r>
                <a:rPr kumimoji="0" lang="en-US" sz="1400" b="0" i="0" u="none" strike="noStrike" kern="1200" cap="none" spc="0" normalizeH="0" baseline="0" noProof="0" dirty="0">
                  <a:ln>
                    <a:noFill/>
                  </a:ln>
                  <a:solidFill>
                    <a:srgbClr val="FFFFFF"/>
                  </a:solidFill>
                  <a:effectLst/>
                  <a:uLnTx/>
                  <a:uFillTx/>
                  <a:latin typeface="Calibri"/>
                  <a:ea typeface="+mn-ea"/>
                  <a:cs typeface="+mn-cs"/>
                </a:rPr>
                <a:t>f ELs receive </a:t>
              </a:r>
              <a:r>
                <a:rPr kumimoji="0" lang="en-US" sz="1400" b="1" i="0" u="none" strike="noStrike" kern="1200" cap="none" spc="0" normalizeH="0" baseline="0" noProof="0" dirty="0">
                  <a:ln>
                    <a:noFill/>
                  </a:ln>
                  <a:solidFill>
                    <a:srgbClr val="FFFFFF"/>
                  </a:solidFill>
                  <a:effectLst/>
                  <a:uLnTx/>
                  <a:uFillTx/>
                  <a:latin typeface="Calibri"/>
                  <a:ea typeface="+mn-ea"/>
                  <a:cs typeface="+mn-cs"/>
                </a:rPr>
                <a:t>special education services</a:t>
              </a:r>
            </a:p>
          </p:txBody>
        </p:sp>
        <p:sp>
          <p:nvSpPr>
            <p:cNvPr id="41" name="Rectangle 40">
              <a:extLst>
                <a:ext uri="{FF2B5EF4-FFF2-40B4-BE49-F238E27FC236}">
                  <a16:creationId xmlns:a16="http://schemas.microsoft.com/office/drawing/2014/main" id="{D0A6FFF1-0B57-4C66-A290-40142403482A}"/>
                </a:ext>
              </a:extLst>
            </p:cNvPr>
            <p:cNvSpPr/>
            <p:nvPr/>
          </p:nvSpPr>
          <p:spPr>
            <a:xfrm>
              <a:off x="259975" y="3445836"/>
              <a:ext cx="3840480" cy="659026"/>
            </a:xfrm>
            <a:prstGeom prst="rect">
              <a:avLst/>
            </a:prstGeom>
            <a:solidFill>
              <a:schemeClr val="bg1"/>
            </a:solidFill>
            <a:ln>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6585C"/>
                  </a:solidFill>
                  <a:effectLst/>
                  <a:uLnTx/>
                  <a:uFillTx/>
                  <a:latin typeface="Calibri"/>
                  <a:ea typeface="+mn-ea"/>
                  <a:cs typeface="+mn-cs"/>
                </a:rPr>
                <a:t>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56585C"/>
                  </a:solidFill>
                  <a:effectLst/>
                  <a:uLnTx/>
                  <a:uFillTx/>
                  <a:latin typeface="Calibri"/>
                  <a:ea typeface="+mn-ea"/>
                  <a:cs typeface="+mn-cs"/>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non-ELs receive </a:t>
              </a:r>
              <a:r>
                <a:rPr kumimoji="0" lang="en-US" sz="1400" b="1" i="0" u="none" strike="noStrike" kern="1200" cap="none" spc="0" normalizeH="0" baseline="0" noProof="0" dirty="0">
                  <a:ln>
                    <a:noFill/>
                  </a:ln>
                  <a:solidFill>
                    <a:srgbClr val="1B696D"/>
                  </a:solidFill>
                  <a:effectLst/>
                  <a:uLnTx/>
                  <a:uFillTx/>
                  <a:latin typeface="Calibri"/>
                  <a:ea typeface="+mn-ea"/>
                  <a:cs typeface="+mn-cs"/>
                </a:rPr>
                <a:t>special education services</a:t>
              </a:r>
            </a:p>
          </p:txBody>
        </p:sp>
        <p:sp>
          <p:nvSpPr>
            <p:cNvPr id="32" name="Rectangle 31">
              <a:extLst>
                <a:ext uri="{FF2B5EF4-FFF2-40B4-BE49-F238E27FC236}">
                  <a16:creationId xmlns:a16="http://schemas.microsoft.com/office/drawing/2014/main" id="{843EE7C3-30BD-400A-8D63-759EB64E694B}"/>
                </a:ext>
              </a:extLst>
            </p:cNvPr>
            <p:cNvSpPr/>
            <p:nvPr/>
          </p:nvSpPr>
          <p:spPr>
            <a:xfrm>
              <a:off x="4929918" y="4338108"/>
              <a:ext cx="3840480" cy="659026"/>
            </a:xfrm>
            <a:prstGeom prst="rect">
              <a:avLst/>
            </a:prstGeom>
            <a:solidFill>
              <a:schemeClr val="accent3"/>
            </a:solidFill>
            <a:ln w="9525">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Calibri"/>
                  <a:ea typeface="+mn-ea"/>
                  <a:cs typeface="+mn-cs"/>
                </a:rPr>
                <a:t>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Calibri"/>
                  <a:ea typeface="+mn-ea"/>
                  <a:cs typeface="+mn-cs"/>
                </a:rPr>
                <a:t>o</a:t>
              </a:r>
              <a:r>
                <a:rPr kumimoji="0" lang="en-US" sz="1400" b="0" i="0" u="none" strike="noStrike" kern="1200" cap="none" spc="0" normalizeH="0" baseline="0" noProof="0" dirty="0">
                  <a:ln>
                    <a:noFill/>
                  </a:ln>
                  <a:solidFill>
                    <a:srgbClr val="FFFFFF"/>
                  </a:solidFill>
                  <a:effectLst/>
                  <a:uLnTx/>
                  <a:uFillTx/>
                  <a:latin typeface="Calibri"/>
                  <a:ea typeface="+mn-ea"/>
                  <a:cs typeface="+mn-cs"/>
                </a:rPr>
                <a:t>f ELs are </a:t>
              </a:r>
              <a:r>
                <a:rPr kumimoji="0" lang="en-US" sz="1400" b="1" i="0" u="none" strike="noStrike" kern="1200" cap="none" spc="0" normalizeH="0" baseline="0" noProof="0" dirty="0">
                  <a:ln>
                    <a:noFill/>
                  </a:ln>
                  <a:solidFill>
                    <a:srgbClr val="FFFFFF"/>
                  </a:solidFill>
                  <a:effectLst/>
                  <a:uLnTx/>
                  <a:uFillTx/>
                  <a:latin typeface="Calibri"/>
                  <a:ea typeface="+mn-ea"/>
                  <a:cs typeface="+mn-cs"/>
                </a:rPr>
                <a:t>homeless</a:t>
              </a:r>
            </a:p>
          </p:txBody>
        </p:sp>
        <p:sp>
          <p:nvSpPr>
            <p:cNvPr id="43" name="Rectangle 42">
              <a:extLst>
                <a:ext uri="{FF2B5EF4-FFF2-40B4-BE49-F238E27FC236}">
                  <a16:creationId xmlns:a16="http://schemas.microsoft.com/office/drawing/2014/main" id="{84954539-FD89-484C-B877-0A733ECBFF51}"/>
                </a:ext>
              </a:extLst>
            </p:cNvPr>
            <p:cNvSpPr/>
            <p:nvPr/>
          </p:nvSpPr>
          <p:spPr>
            <a:xfrm>
              <a:off x="259975" y="4338108"/>
              <a:ext cx="3840480" cy="659026"/>
            </a:xfrm>
            <a:prstGeom prst="rect">
              <a:avLst/>
            </a:prstGeom>
            <a:solidFill>
              <a:schemeClr val="bg1"/>
            </a:solidFill>
            <a:ln>
              <a:solidFill>
                <a:schemeClr val="accent3"/>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56585C"/>
                  </a:solidFill>
                  <a:effectLst/>
                  <a:uLnTx/>
                  <a:uFillTx/>
                  <a:latin typeface="Calibri"/>
                  <a:ea typeface="+mn-ea"/>
                  <a:cs typeface="+mn-cs"/>
                </a:rPr>
                <a:t>1.4%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56585C"/>
                  </a:solidFill>
                  <a:effectLst/>
                  <a:uLnTx/>
                  <a:uFillTx/>
                  <a:latin typeface="Calibri"/>
                  <a:ea typeface="+mn-ea"/>
                  <a:cs typeface="+mn-cs"/>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non-ELs are </a:t>
              </a:r>
              <a:r>
                <a:rPr kumimoji="0" lang="en-US" sz="1400" b="1" i="0" u="none" strike="noStrike" kern="1200" cap="none" spc="0" normalizeH="0" baseline="0" noProof="0" dirty="0">
                  <a:ln>
                    <a:noFill/>
                  </a:ln>
                  <a:solidFill>
                    <a:srgbClr val="1B696D"/>
                  </a:solidFill>
                  <a:effectLst/>
                  <a:uLnTx/>
                  <a:uFillTx/>
                  <a:latin typeface="Calibri"/>
                  <a:ea typeface="+mn-ea"/>
                  <a:cs typeface="+mn-cs"/>
                </a:rPr>
                <a:t>homeless</a:t>
              </a:r>
            </a:p>
          </p:txBody>
        </p:sp>
        <p:sp>
          <p:nvSpPr>
            <p:cNvPr id="52" name="TextBox 51"/>
            <p:cNvSpPr txBox="1"/>
            <p:nvPr/>
          </p:nvSpPr>
          <p:spPr>
            <a:xfrm>
              <a:off x="259975" y="1767003"/>
              <a:ext cx="3840480" cy="628301"/>
            </a:xfrm>
            <a:prstGeom prst="rect">
              <a:avLst/>
            </a:prstGeom>
            <a:solidFill>
              <a:schemeClr val="tx1"/>
            </a:solidFill>
          </p:spPr>
          <p:txBody>
            <a:bodyPr wrap="square" lIns="9144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Demographics of non-ELs attending a charter school</a:t>
              </a:r>
            </a:p>
          </p:txBody>
        </p:sp>
        <p:sp>
          <p:nvSpPr>
            <p:cNvPr id="53" name="TextBox 52"/>
            <p:cNvSpPr txBox="1"/>
            <p:nvPr/>
          </p:nvSpPr>
          <p:spPr>
            <a:xfrm>
              <a:off x="4929918" y="1767003"/>
              <a:ext cx="3840480" cy="628301"/>
            </a:xfrm>
            <a:prstGeom prst="rect">
              <a:avLst/>
            </a:prstGeom>
            <a:solidFill>
              <a:schemeClr val="tx1"/>
            </a:solidFill>
          </p:spPr>
          <p:txBody>
            <a:bodyPr wrap="square" lIns="91440" tIns="0" rIns="9144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Demographics of ELs attending a charter school</a:t>
              </a:r>
            </a:p>
          </p:txBody>
        </p:sp>
        <p:grpSp>
          <p:nvGrpSpPr>
            <p:cNvPr id="3" name="Group 2"/>
            <p:cNvGrpSpPr/>
            <p:nvPr/>
          </p:nvGrpSpPr>
          <p:grpSpPr>
            <a:xfrm>
              <a:off x="4165575" y="2730909"/>
              <a:ext cx="699222" cy="2985598"/>
              <a:chOff x="4165575" y="2730909"/>
              <a:chExt cx="699222" cy="2985598"/>
            </a:xfrm>
          </p:grpSpPr>
          <p:sp>
            <p:nvSpPr>
              <p:cNvPr id="54" name="Rectangle 53"/>
              <p:cNvSpPr/>
              <p:nvPr/>
            </p:nvSpPr>
            <p:spPr>
              <a:xfrm>
                <a:off x="4165575" y="2730909"/>
                <a:ext cx="699222" cy="31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6585C"/>
                    </a:solidFill>
                    <a:effectLst/>
                    <a:uLnTx/>
                    <a:uFillTx/>
                    <a:latin typeface="Calibri"/>
                    <a:ea typeface="+mn-ea"/>
                    <a:cs typeface="+mn-cs"/>
                  </a:rPr>
                  <a:t>VS.</a:t>
                </a:r>
              </a:p>
            </p:txBody>
          </p:sp>
          <p:sp>
            <p:nvSpPr>
              <p:cNvPr id="55" name="Rectangle 54"/>
              <p:cNvSpPr/>
              <p:nvPr/>
            </p:nvSpPr>
            <p:spPr>
              <a:xfrm>
                <a:off x="4165575" y="3618735"/>
                <a:ext cx="699222" cy="31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6585C"/>
                    </a:solidFill>
                    <a:effectLst/>
                    <a:uLnTx/>
                    <a:uFillTx/>
                    <a:latin typeface="Calibri"/>
                    <a:ea typeface="+mn-ea"/>
                    <a:cs typeface="+mn-cs"/>
                  </a:rPr>
                  <a:t>VS.</a:t>
                </a:r>
              </a:p>
            </p:txBody>
          </p:sp>
          <p:sp>
            <p:nvSpPr>
              <p:cNvPr id="57" name="Rectangle 56"/>
              <p:cNvSpPr/>
              <p:nvPr/>
            </p:nvSpPr>
            <p:spPr>
              <a:xfrm>
                <a:off x="4165575" y="4511007"/>
                <a:ext cx="699222" cy="31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6585C"/>
                    </a:solidFill>
                    <a:effectLst/>
                    <a:uLnTx/>
                    <a:uFillTx/>
                    <a:latin typeface="Calibri"/>
                    <a:ea typeface="+mn-ea"/>
                    <a:cs typeface="+mn-cs"/>
                  </a:rPr>
                  <a:t>VS.</a:t>
                </a:r>
              </a:p>
            </p:txBody>
          </p:sp>
          <p:sp>
            <p:nvSpPr>
              <p:cNvPr id="58" name="Rectangle 57"/>
              <p:cNvSpPr/>
              <p:nvPr/>
            </p:nvSpPr>
            <p:spPr>
              <a:xfrm>
                <a:off x="4165575" y="5403279"/>
                <a:ext cx="699222" cy="313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6585C"/>
                    </a:solidFill>
                    <a:effectLst/>
                    <a:uLnTx/>
                    <a:uFillTx/>
                    <a:latin typeface="Calibri"/>
                    <a:ea typeface="+mn-ea"/>
                    <a:cs typeface="+mn-cs"/>
                  </a:rPr>
                  <a:t>VS.</a:t>
                </a:r>
              </a:p>
            </p:txBody>
          </p:sp>
        </p:grpSp>
      </p:grpSp>
      <p:pic>
        <p:nvPicPr>
          <p:cNvPr id="22" name="Brain Gears" descr="http://recollectiveawareness.com.au/wp-content/uploads/2013/04/icon-mind.gif"/>
          <p:cNvPicPr>
            <a:picLocks noChangeAspect="1" noChangeArrowheads="1"/>
          </p:cNvPicPr>
          <p:nvPr/>
        </p:nvPicPr>
        <p:blipFill>
          <a:blip r:embed="rId5">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1352" y="77545"/>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032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5" name="Rectangle 14"/>
          <p:cNvSpPr/>
          <p:nvPr/>
        </p:nvSpPr>
        <p:spPr>
          <a:xfrm>
            <a:off x="0" y="6503034"/>
            <a:ext cx="8837676" cy="243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defRPr/>
            </a:pPr>
            <a:r>
              <a:rPr lang="en-US" sz="900" baseline="30000" dirty="0">
                <a:solidFill>
                  <a:schemeClr val="tx1"/>
                </a:solidFill>
              </a:rPr>
              <a:t>1</a:t>
            </a:r>
            <a:r>
              <a:rPr lang="en-US" sz="900" dirty="0">
                <a:solidFill>
                  <a:srgbClr val="56585C"/>
                </a:solidFill>
              </a:rPr>
              <a:t>More research is needed to better understand the disproportionalities in EL enrollment by neighborhood; </a:t>
            </a:r>
            <a:r>
              <a:rPr kumimoji="0" lang="en-US" sz="900" b="0" i="0" u="none" strike="noStrike" kern="1200" cap="none" spc="0" normalizeH="0" baseline="0" noProof="0" dirty="0">
                <a:ln>
                  <a:noFill/>
                </a:ln>
                <a:solidFill>
                  <a:srgbClr val="56585C"/>
                </a:solidFill>
                <a:effectLst/>
                <a:uLnTx/>
                <a:uFillTx/>
                <a:latin typeface="Calibri"/>
                <a:ea typeface="+mn-ea"/>
                <a:cs typeface="+mn-cs"/>
              </a:rPr>
              <a:t>Source: Taylor (2015). </a:t>
            </a:r>
          </a:p>
        </p:txBody>
      </p:sp>
      <p:sp>
        <p:nvSpPr>
          <p:cNvPr id="9" name="Freeform 307">
            <a:extLst>
              <a:ext uri="{FF2B5EF4-FFF2-40B4-BE49-F238E27FC236}">
                <a16:creationId xmlns:a16="http://schemas.microsoft.com/office/drawing/2014/main" id="{E8206A0F-2A4D-4A3D-A9CB-D7B088E91F33}"/>
              </a:ext>
            </a:extLst>
          </p:cNvPr>
          <p:cNvSpPr>
            <a:spLocks/>
          </p:cNvSpPr>
          <p:nvPr/>
        </p:nvSpPr>
        <p:spPr bwMode="auto">
          <a:xfrm>
            <a:off x="4025825" y="2006960"/>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0" name="Freeform 256">
            <a:extLst>
              <a:ext uri="{FF2B5EF4-FFF2-40B4-BE49-F238E27FC236}">
                <a16:creationId xmlns:a16="http://schemas.microsoft.com/office/drawing/2014/main" id="{E2D5369E-7500-4EB3-8279-2C3035A625B7}"/>
              </a:ext>
            </a:extLst>
          </p:cNvPr>
          <p:cNvSpPr>
            <a:spLocks/>
          </p:cNvSpPr>
          <p:nvPr/>
        </p:nvSpPr>
        <p:spPr bwMode="auto">
          <a:xfrm>
            <a:off x="2666656" y="1225299"/>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2" name="Freeform 257">
            <a:extLst>
              <a:ext uri="{FF2B5EF4-FFF2-40B4-BE49-F238E27FC236}">
                <a16:creationId xmlns:a16="http://schemas.microsoft.com/office/drawing/2014/main" id="{DAD32CE2-9D68-4863-B0FC-45948B37267F}"/>
              </a:ext>
            </a:extLst>
          </p:cNvPr>
          <p:cNvSpPr>
            <a:spLocks/>
          </p:cNvSpPr>
          <p:nvPr/>
        </p:nvSpPr>
        <p:spPr bwMode="auto">
          <a:xfrm>
            <a:off x="2763140" y="675757"/>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3" name="Freeform 258">
            <a:extLst>
              <a:ext uri="{FF2B5EF4-FFF2-40B4-BE49-F238E27FC236}">
                <a16:creationId xmlns:a16="http://schemas.microsoft.com/office/drawing/2014/main" id="{2B385AA7-D315-4A4D-92C8-A8D51351CD9F}"/>
              </a:ext>
            </a:extLst>
          </p:cNvPr>
          <p:cNvSpPr>
            <a:spLocks/>
          </p:cNvSpPr>
          <p:nvPr/>
        </p:nvSpPr>
        <p:spPr bwMode="auto">
          <a:xfrm>
            <a:off x="2890387" y="1331571"/>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4" name="Freeform 259">
            <a:extLst>
              <a:ext uri="{FF2B5EF4-FFF2-40B4-BE49-F238E27FC236}">
                <a16:creationId xmlns:a16="http://schemas.microsoft.com/office/drawing/2014/main" id="{D16A69DD-6AE7-4660-9923-C0FEC1822D8E}"/>
              </a:ext>
            </a:extLst>
          </p:cNvPr>
          <p:cNvSpPr>
            <a:spLocks/>
          </p:cNvSpPr>
          <p:nvPr/>
        </p:nvSpPr>
        <p:spPr bwMode="auto">
          <a:xfrm>
            <a:off x="2693224" y="484188"/>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 name="Freeform 260">
            <a:extLst>
              <a:ext uri="{FF2B5EF4-FFF2-40B4-BE49-F238E27FC236}">
                <a16:creationId xmlns:a16="http://schemas.microsoft.com/office/drawing/2014/main" id="{9E42D0A5-7C8E-47DE-BD93-C4012D8BD79A}"/>
              </a:ext>
            </a:extLst>
          </p:cNvPr>
          <p:cNvSpPr>
            <a:spLocks/>
          </p:cNvSpPr>
          <p:nvPr/>
        </p:nvSpPr>
        <p:spPr bwMode="auto">
          <a:xfrm>
            <a:off x="2658266" y="593257"/>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 name="Freeform 261">
            <a:extLst>
              <a:ext uri="{FF2B5EF4-FFF2-40B4-BE49-F238E27FC236}">
                <a16:creationId xmlns:a16="http://schemas.microsoft.com/office/drawing/2014/main" id="{AE43CD30-CD45-4594-B2B5-E06E20DFE3F0}"/>
              </a:ext>
            </a:extLst>
          </p:cNvPr>
          <p:cNvSpPr>
            <a:spLocks/>
          </p:cNvSpPr>
          <p:nvPr/>
        </p:nvSpPr>
        <p:spPr bwMode="auto">
          <a:xfrm>
            <a:off x="2263939" y="383509"/>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 name="Freeform 262">
            <a:extLst>
              <a:ext uri="{FF2B5EF4-FFF2-40B4-BE49-F238E27FC236}">
                <a16:creationId xmlns:a16="http://schemas.microsoft.com/office/drawing/2014/main" id="{39E09D10-4FE8-490E-B7B4-1A8D33B7B635}"/>
              </a:ext>
            </a:extLst>
          </p:cNvPr>
          <p:cNvSpPr>
            <a:spLocks/>
          </p:cNvSpPr>
          <p:nvPr/>
        </p:nvSpPr>
        <p:spPr bwMode="auto">
          <a:xfrm>
            <a:off x="2816276" y="951227"/>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 name="Freeform 263">
            <a:extLst>
              <a:ext uri="{FF2B5EF4-FFF2-40B4-BE49-F238E27FC236}">
                <a16:creationId xmlns:a16="http://schemas.microsoft.com/office/drawing/2014/main" id="{3F6F4EB9-8DDA-4250-A47B-A504603FF2DA}"/>
              </a:ext>
            </a:extLst>
          </p:cNvPr>
          <p:cNvSpPr>
            <a:spLocks/>
          </p:cNvSpPr>
          <p:nvPr/>
        </p:nvSpPr>
        <p:spPr bwMode="auto">
          <a:xfrm>
            <a:off x="2859624" y="1416868"/>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0" name="Freeform 264">
            <a:extLst>
              <a:ext uri="{FF2B5EF4-FFF2-40B4-BE49-F238E27FC236}">
                <a16:creationId xmlns:a16="http://schemas.microsoft.com/office/drawing/2014/main" id="{60F89705-0AAF-41E5-B3F9-EFAD161F2BB0}"/>
              </a:ext>
            </a:extLst>
          </p:cNvPr>
          <p:cNvSpPr>
            <a:spLocks/>
          </p:cNvSpPr>
          <p:nvPr/>
        </p:nvSpPr>
        <p:spPr bwMode="auto">
          <a:xfrm>
            <a:off x="2455509" y="958219"/>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1" name="Freeform 265">
            <a:extLst>
              <a:ext uri="{FF2B5EF4-FFF2-40B4-BE49-F238E27FC236}">
                <a16:creationId xmlns:a16="http://schemas.microsoft.com/office/drawing/2014/main" id="{1BEA4707-13B9-4881-9D92-477A84C51B1E}"/>
              </a:ext>
            </a:extLst>
          </p:cNvPr>
          <p:cNvSpPr>
            <a:spLocks/>
          </p:cNvSpPr>
          <p:nvPr/>
        </p:nvSpPr>
        <p:spPr bwMode="auto">
          <a:xfrm>
            <a:off x="2905769" y="920464"/>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6" name="Freeform 270">
            <a:extLst>
              <a:ext uri="{FF2B5EF4-FFF2-40B4-BE49-F238E27FC236}">
                <a16:creationId xmlns:a16="http://schemas.microsoft.com/office/drawing/2014/main" id="{C8E6DB9F-809F-4FA8-94F3-9ADE686DC9AD}"/>
              </a:ext>
            </a:extLst>
          </p:cNvPr>
          <p:cNvSpPr>
            <a:spLocks/>
          </p:cNvSpPr>
          <p:nvPr/>
        </p:nvSpPr>
        <p:spPr bwMode="auto">
          <a:xfrm>
            <a:off x="3263739" y="159777"/>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9" name="Freeform 275">
            <a:extLst>
              <a:ext uri="{FF2B5EF4-FFF2-40B4-BE49-F238E27FC236}">
                <a16:creationId xmlns:a16="http://schemas.microsoft.com/office/drawing/2014/main" id="{670B54C1-A037-4158-8ABF-1D28DD0BCB01}"/>
              </a:ext>
            </a:extLst>
          </p:cNvPr>
          <p:cNvSpPr>
            <a:spLocks/>
          </p:cNvSpPr>
          <p:nvPr/>
        </p:nvSpPr>
        <p:spPr bwMode="auto">
          <a:xfrm>
            <a:off x="2916955" y="1440640"/>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0" name="Freeform 276">
            <a:extLst>
              <a:ext uri="{FF2B5EF4-FFF2-40B4-BE49-F238E27FC236}">
                <a16:creationId xmlns:a16="http://schemas.microsoft.com/office/drawing/2014/main" id="{23ABE934-E280-4923-AE95-0BDA47419500}"/>
              </a:ext>
            </a:extLst>
          </p:cNvPr>
          <p:cNvSpPr>
            <a:spLocks/>
          </p:cNvSpPr>
          <p:nvPr/>
        </p:nvSpPr>
        <p:spPr bwMode="auto">
          <a:xfrm>
            <a:off x="3449716" y="1029533"/>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1" name="Freeform 277">
            <a:extLst>
              <a:ext uri="{FF2B5EF4-FFF2-40B4-BE49-F238E27FC236}">
                <a16:creationId xmlns:a16="http://schemas.microsoft.com/office/drawing/2014/main" id="{70873700-CBA5-4B7E-9BB9-C0DCFFD5A309}"/>
              </a:ext>
            </a:extLst>
          </p:cNvPr>
          <p:cNvSpPr>
            <a:spLocks/>
          </p:cNvSpPr>
          <p:nvPr/>
        </p:nvSpPr>
        <p:spPr bwMode="auto">
          <a:xfrm>
            <a:off x="3462301" y="1127416"/>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2" name="Freeform 278">
            <a:extLst>
              <a:ext uri="{FF2B5EF4-FFF2-40B4-BE49-F238E27FC236}">
                <a16:creationId xmlns:a16="http://schemas.microsoft.com/office/drawing/2014/main" id="{BE4D3F90-4C4C-40C7-A5CA-98650C493090}"/>
              </a:ext>
            </a:extLst>
          </p:cNvPr>
          <p:cNvSpPr>
            <a:spLocks/>
          </p:cNvSpPr>
          <p:nvPr/>
        </p:nvSpPr>
        <p:spPr bwMode="auto">
          <a:xfrm>
            <a:off x="2866616" y="1527336"/>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3" name="Freeform 279">
            <a:extLst>
              <a:ext uri="{FF2B5EF4-FFF2-40B4-BE49-F238E27FC236}">
                <a16:creationId xmlns:a16="http://schemas.microsoft.com/office/drawing/2014/main" id="{33DF8DC0-E920-4AA1-AB2D-2C2F7D1CE7A9}"/>
              </a:ext>
            </a:extLst>
          </p:cNvPr>
          <p:cNvSpPr>
            <a:spLocks/>
          </p:cNvSpPr>
          <p:nvPr/>
        </p:nvSpPr>
        <p:spPr bwMode="auto">
          <a:xfrm>
            <a:off x="2986871" y="1639202"/>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solidFill>
            <a:schemeClr val="accent3"/>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4" name="Freeform 280">
            <a:extLst>
              <a:ext uri="{FF2B5EF4-FFF2-40B4-BE49-F238E27FC236}">
                <a16:creationId xmlns:a16="http://schemas.microsoft.com/office/drawing/2014/main" id="{CE24094B-78F2-40B5-B1B2-A7CCA7BCE80E}"/>
              </a:ext>
            </a:extLst>
          </p:cNvPr>
          <p:cNvSpPr>
            <a:spLocks/>
          </p:cNvSpPr>
          <p:nvPr/>
        </p:nvSpPr>
        <p:spPr bwMode="auto">
          <a:xfrm>
            <a:off x="2939328" y="1738482"/>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5" name="Freeform 281">
            <a:extLst>
              <a:ext uri="{FF2B5EF4-FFF2-40B4-BE49-F238E27FC236}">
                <a16:creationId xmlns:a16="http://schemas.microsoft.com/office/drawing/2014/main" id="{D372A9C5-DEB9-4069-829A-CD1DE122F69A}"/>
              </a:ext>
            </a:extLst>
          </p:cNvPr>
          <p:cNvSpPr>
            <a:spLocks/>
          </p:cNvSpPr>
          <p:nvPr/>
        </p:nvSpPr>
        <p:spPr bwMode="auto">
          <a:xfrm>
            <a:off x="2904371" y="1114831"/>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6" name="Freeform 282">
            <a:extLst>
              <a:ext uri="{FF2B5EF4-FFF2-40B4-BE49-F238E27FC236}">
                <a16:creationId xmlns:a16="http://schemas.microsoft.com/office/drawing/2014/main" id="{45262D15-5C03-4AEA-B618-2327A735C426}"/>
              </a:ext>
            </a:extLst>
          </p:cNvPr>
          <p:cNvSpPr>
            <a:spLocks/>
          </p:cNvSpPr>
          <p:nvPr/>
        </p:nvSpPr>
        <p:spPr bwMode="auto">
          <a:xfrm>
            <a:off x="3101534" y="730292"/>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7" name="Freeform 283">
            <a:extLst>
              <a:ext uri="{FF2B5EF4-FFF2-40B4-BE49-F238E27FC236}">
                <a16:creationId xmlns:a16="http://schemas.microsoft.com/office/drawing/2014/main" id="{F1AC4D7F-A090-4FD6-8B66-0D8359F94879}"/>
              </a:ext>
            </a:extLst>
          </p:cNvPr>
          <p:cNvSpPr>
            <a:spLocks/>
          </p:cNvSpPr>
          <p:nvPr/>
        </p:nvSpPr>
        <p:spPr bwMode="auto">
          <a:xfrm>
            <a:off x="3350435" y="625418"/>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8" name="Freeform 284">
            <a:extLst>
              <a:ext uri="{FF2B5EF4-FFF2-40B4-BE49-F238E27FC236}">
                <a16:creationId xmlns:a16="http://schemas.microsoft.com/office/drawing/2014/main" id="{CDDA1743-49E2-4CFB-ADFC-C630D0E21ADD}"/>
              </a:ext>
            </a:extLst>
          </p:cNvPr>
          <p:cNvSpPr>
            <a:spLocks/>
          </p:cNvSpPr>
          <p:nvPr/>
        </p:nvSpPr>
        <p:spPr bwMode="auto">
          <a:xfrm>
            <a:off x="3047000" y="307999"/>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9" name="Freeform 285">
            <a:extLst>
              <a:ext uri="{FF2B5EF4-FFF2-40B4-BE49-F238E27FC236}">
                <a16:creationId xmlns:a16="http://schemas.microsoft.com/office/drawing/2014/main" id="{CC0A6AA5-1411-409D-BEE8-DBF893D9B4F4}"/>
              </a:ext>
            </a:extLst>
          </p:cNvPr>
          <p:cNvSpPr>
            <a:spLocks/>
          </p:cNvSpPr>
          <p:nvPr/>
        </p:nvSpPr>
        <p:spPr bwMode="auto">
          <a:xfrm>
            <a:off x="3403571" y="849149"/>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0" name="Freeform 286">
            <a:extLst>
              <a:ext uri="{FF2B5EF4-FFF2-40B4-BE49-F238E27FC236}">
                <a16:creationId xmlns:a16="http://schemas.microsoft.com/office/drawing/2014/main" id="{50336AE9-AF8F-4573-AD12-4B3EF3B16CE8}"/>
              </a:ext>
            </a:extLst>
          </p:cNvPr>
          <p:cNvSpPr>
            <a:spLocks/>
          </p:cNvSpPr>
          <p:nvPr/>
        </p:nvSpPr>
        <p:spPr bwMode="auto">
          <a:xfrm>
            <a:off x="3269332" y="726097"/>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1" name="Freeform 287">
            <a:extLst>
              <a:ext uri="{FF2B5EF4-FFF2-40B4-BE49-F238E27FC236}">
                <a16:creationId xmlns:a16="http://schemas.microsoft.com/office/drawing/2014/main" id="{027B3215-A6F1-43D6-9332-E09697CF6B03}"/>
              </a:ext>
            </a:extLst>
          </p:cNvPr>
          <p:cNvSpPr>
            <a:spLocks/>
          </p:cNvSpPr>
          <p:nvPr/>
        </p:nvSpPr>
        <p:spPr bwMode="auto">
          <a:xfrm>
            <a:off x="3448317" y="498171"/>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2" name="Freeform 288">
            <a:extLst>
              <a:ext uri="{FF2B5EF4-FFF2-40B4-BE49-F238E27FC236}">
                <a16:creationId xmlns:a16="http://schemas.microsoft.com/office/drawing/2014/main" id="{042C2A7E-614D-4F67-8A1C-500E2460BEC9}"/>
              </a:ext>
            </a:extLst>
          </p:cNvPr>
          <p:cNvSpPr>
            <a:spLocks/>
          </p:cNvSpPr>
          <p:nvPr/>
        </p:nvSpPr>
        <p:spPr bwMode="auto">
          <a:xfrm>
            <a:off x="3213399" y="563892"/>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3" name="Freeform 289">
            <a:extLst>
              <a:ext uri="{FF2B5EF4-FFF2-40B4-BE49-F238E27FC236}">
                <a16:creationId xmlns:a16="http://schemas.microsoft.com/office/drawing/2014/main" id="{F294BD19-41EE-4997-AE12-DA0B3DF3BF0A}"/>
              </a:ext>
            </a:extLst>
          </p:cNvPr>
          <p:cNvSpPr>
            <a:spLocks/>
          </p:cNvSpPr>
          <p:nvPr/>
        </p:nvSpPr>
        <p:spPr bwMode="auto">
          <a:xfrm>
            <a:off x="3230179" y="1232290"/>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4" name="Freeform 290">
            <a:extLst>
              <a:ext uri="{FF2B5EF4-FFF2-40B4-BE49-F238E27FC236}">
                <a16:creationId xmlns:a16="http://schemas.microsoft.com/office/drawing/2014/main" id="{081555DD-67F2-4D93-A19F-4E9988199AF6}"/>
              </a:ext>
            </a:extLst>
          </p:cNvPr>
          <p:cNvSpPr>
            <a:spLocks/>
          </p:cNvSpPr>
          <p:nvPr/>
        </p:nvSpPr>
        <p:spPr bwMode="auto">
          <a:xfrm>
            <a:off x="3827263" y="916269"/>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5" name="Freeform 291">
            <a:extLst>
              <a:ext uri="{FF2B5EF4-FFF2-40B4-BE49-F238E27FC236}">
                <a16:creationId xmlns:a16="http://schemas.microsoft.com/office/drawing/2014/main" id="{608760BA-65D5-45A7-81C9-A7006D3AB329}"/>
              </a:ext>
            </a:extLst>
          </p:cNvPr>
          <p:cNvSpPr>
            <a:spLocks/>
          </p:cNvSpPr>
          <p:nvPr/>
        </p:nvSpPr>
        <p:spPr bwMode="auto">
          <a:xfrm>
            <a:off x="3493064" y="1588862"/>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6" name="Freeform 293">
            <a:extLst>
              <a:ext uri="{FF2B5EF4-FFF2-40B4-BE49-F238E27FC236}">
                <a16:creationId xmlns:a16="http://schemas.microsoft.com/office/drawing/2014/main" id="{70FD7849-7A99-4382-9AF6-9856F6EE7F3D}"/>
              </a:ext>
            </a:extLst>
          </p:cNvPr>
          <p:cNvSpPr>
            <a:spLocks/>
          </p:cNvSpPr>
          <p:nvPr/>
        </p:nvSpPr>
        <p:spPr bwMode="auto">
          <a:xfrm>
            <a:off x="3702812" y="1449030"/>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7" name="Freeform 294">
            <a:extLst>
              <a:ext uri="{FF2B5EF4-FFF2-40B4-BE49-F238E27FC236}">
                <a16:creationId xmlns:a16="http://schemas.microsoft.com/office/drawing/2014/main" id="{FBFA21A6-DABF-4DF2-AD8E-0EBEA51092A2}"/>
              </a:ext>
            </a:extLst>
          </p:cNvPr>
          <p:cNvSpPr>
            <a:spLocks/>
          </p:cNvSpPr>
          <p:nvPr/>
        </p:nvSpPr>
        <p:spPr bwMode="auto">
          <a:xfrm>
            <a:off x="3368614" y="1565090"/>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8" name="Freeform 295">
            <a:extLst>
              <a:ext uri="{FF2B5EF4-FFF2-40B4-BE49-F238E27FC236}">
                <a16:creationId xmlns:a16="http://schemas.microsoft.com/office/drawing/2014/main" id="{CBA49B1D-3652-44B9-80EF-CEDA72A55301}"/>
              </a:ext>
            </a:extLst>
          </p:cNvPr>
          <p:cNvSpPr>
            <a:spLocks/>
          </p:cNvSpPr>
          <p:nvPr/>
        </p:nvSpPr>
        <p:spPr bwMode="auto">
          <a:xfrm>
            <a:off x="3119712" y="1014151"/>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9" name="Freeform 296">
            <a:extLst>
              <a:ext uri="{FF2B5EF4-FFF2-40B4-BE49-F238E27FC236}">
                <a16:creationId xmlns:a16="http://schemas.microsoft.com/office/drawing/2014/main" id="{BCDB1689-D353-40AC-ADDB-F8C1C18DE336}"/>
              </a:ext>
            </a:extLst>
          </p:cNvPr>
          <p:cNvSpPr>
            <a:spLocks/>
          </p:cNvSpPr>
          <p:nvPr/>
        </p:nvSpPr>
        <p:spPr bwMode="auto">
          <a:xfrm>
            <a:off x="3206408" y="1889501"/>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0" name="Freeform 297">
            <a:extLst>
              <a:ext uri="{FF2B5EF4-FFF2-40B4-BE49-F238E27FC236}">
                <a16:creationId xmlns:a16="http://schemas.microsoft.com/office/drawing/2014/main" id="{4AFCCDC2-F997-4FCC-AC7A-8CA13650383C}"/>
              </a:ext>
            </a:extLst>
          </p:cNvPr>
          <p:cNvSpPr>
            <a:spLocks/>
          </p:cNvSpPr>
          <p:nvPr/>
        </p:nvSpPr>
        <p:spPr bwMode="auto">
          <a:xfrm>
            <a:off x="3273528" y="1344156"/>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1" name="Freeform 298">
            <a:extLst>
              <a:ext uri="{FF2B5EF4-FFF2-40B4-BE49-F238E27FC236}">
                <a16:creationId xmlns:a16="http://schemas.microsoft.com/office/drawing/2014/main" id="{D47E3C7C-839B-4F73-A9EC-2BFD233E7F8A}"/>
              </a:ext>
            </a:extLst>
          </p:cNvPr>
          <p:cNvSpPr>
            <a:spLocks/>
          </p:cNvSpPr>
          <p:nvPr/>
        </p:nvSpPr>
        <p:spPr bwMode="auto">
          <a:xfrm>
            <a:off x="3597938" y="1165170"/>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2" name="Freeform 299">
            <a:extLst>
              <a:ext uri="{FF2B5EF4-FFF2-40B4-BE49-F238E27FC236}">
                <a16:creationId xmlns:a16="http://schemas.microsoft.com/office/drawing/2014/main" id="{CE638F98-2A1B-46A4-BBDD-D6A90A63E481}"/>
              </a:ext>
            </a:extLst>
          </p:cNvPr>
          <p:cNvSpPr>
            <a:spLocks/>
          </p:cNvSpPr>
          <p:nvPr/>
        </p:nvSpPr>
        <p:spPr bwMode="auto">
          <a:xfrm>
            <a:off x="3599336" y="2830573"/>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3" name="Freeform 300">
            <a:extLst>
              <a:ext uri="{FF2B5EF4-FFF2-40B4-BE49-F238E27FC236}">
                <a16:creationId xmlns:a16="http://schemas.microsoft.com/office/drawing/2014/main" id="{A3E1053B-3386-44D9-AE9B-2512B5411C5A}"/>
              </a:ext>
            </a:extLst>
          </p:cNvPr>
          <p:cNvSpPr>
            <a:spLocks/>
          </p:cNvSpPr>
          <p:nvPr/>
        </p:nvSpPr>
        <p:spPr bwMode="auto">
          <a:xfrm>
            <a:off x="3888789" y="3339562"/>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4" name="Freeform 301">
            <a:extLst>
              <a:ext uri="{FF2B5EF4-FFF2-40B4-BE49-F238E27FC236}">
                <a16:creationId xmlns:a16="http://schemas.microsoft.com/office/drawing/2014/main" id="{8001BDB7-5352-48C8-9119-372518ED3DE0}"/>
              </a:ext>
            </a:extLst>
          </p:cNvPr>
          <p:cNvSpPr>
            <a:spLocks/>
          </p:cNvSpPr>
          <p:nvPr/>
        </p:nvSpPr>
        <p:spPr bwMode="auto">
          <a:xfrm>
            <a:off x="3771330" y="3360536"/>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5" name="Freeform 302">
            <a:extLst>
              <a:ext uri="{FF2B5EF4-FFF2-40B4-BE49-F238E27FC236}">
                <a16:creationId xmlns:a16="http://schemas.microsoft.com/office/drawing/2014/main" id="{9F422422-E4DC-45E3-965D-9CBD3A72948B}"/>
              </a:ext>
            </a:extLst>
          </p:cNvPr>
          <p:cNvSpPr>
            <a:spLocks/>
          </p:cNvSpPr>
          <p:nvPr/>
        </p:nvSpPr>
        <p:spPr bwMode="auto">
          <a:xfrm>
            <a:off x="3925146" y="3402486"/>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6" name="Freeform 304">
            <a:extLst>
              <a:ext uri="{FF2B5EF4-FFF2-40B4-BE49-F238E27FC236}">
                <a16:creationId xmlns:a16="http://schemas.microsoft.com/office/drawing/2014/main" id="{325810AD-8F46-40CF-897D-4439FA8042CC}"/>
              </a:ext>
            </a:extLst>
          </p:cNvPr>
          <p:cNvSpPr>
            <a:spLocks/>
          </p:cNvSpPr>
          <p:nvPr/>
        </p:nvSpPr>
        <p:spPr bwMode="auto">
          <a:xfrm>
            <a:off x="3732177" y="2137005"/>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7" name="Freeform 305">
            <a:extLst>
              <a:ext uri="{FF2B5EF4-FFF2-40B4-BE49-F238E27FC236}">
                <a16:creationId xmlns:a16="http://schemas.microsoft.com/office/drawing/2014/main" id="{AC78576B-99C4-48EE-9918-4E64069F6573}"/>
              </a:ext>
            </a:extLst>
          </p:cNvPr>
          <p:cNvSpPr>
            <a:spLocks/>
          </p:cNvSpPr>
          <p:nvPr/>
        </p:nvSpPr>
        <p:spPr bwMode="auto">
          <a:xfrm>
            <a:off x="3072169" y="1928654"/>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8" name="Freeform 306">
            <a:extLst>
              <a:ext uri="{FF2B5EF4-FFF2-40B4-BE49-F238E27FC236}">
                <a16:creationId xmlns:a16="http://schemas.microsoft.com/office/drawing/2014/main" id="{DD9D9788-34C2-49FB-BB67-1AF657F6D3CB}"/>
              </a:ext>
            </a:extLst>
          </p:cNvPr>
          <p:cNvSpPr>
            <a:spLocks/>
          </p:cNvSpPr>
          <p:nvPr/>
        </p:nvSpPr>
        <p:spPr bwMode="auto">
          <a:xfrm>
            <a:off x="3322469" y="2482390"/>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9" name="Freeform 308">
            <a:extLst>
              <a:ext uri="{FF2B5EF4-FFF2-40B4-BE49-F238E27FC236}">
                <a16:creationId xmlns:a16="http://schemas.microsoft.com/office/drawing/2014/main" id="{0595C57C-C8A9-4D8D-A6CE-7182D39B3B1C}"/>
              </a:ext>
            </a:extLst>
          </p:cNvPr>
          <p:cNvSpPr>
            <a:spLocks/>
          </p:cNvSpPr>
          <p:nvPr/>
        </p:nvSpPr>
        <p:spPr bwMode="auto">
          <a:xfrm>
            <a:off x="4063579" y="2928455"/>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0" name="Freeform 309">
            <a:extLst>
              <a:ext uri="{FF2B5EF4-FFF2-40B4-BE49-F238E27FC236}">
                <a16:creationId xmlns:a16="http://schemas.microsoft.com/office/drawing/2014/main" id="{74EB8B02-1ADE-4EA8-A8A3-B79E86078094}"/>
              </a:ext>
            </a:extLst>
          </p:cNvPr>
          <p:cNvSpPr>
            <a:spLocks/>
          </p:cNvSpPr>
          <p:nvPr/>
        </p:nvSpPr>
        <p:spPr bwMode="auto">
          <a:xfrm>
            <a:off x="4341846" y="1648990"/>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1" name="Freeform 310">
            <a:extLst>
              <a:ext uri="{FF2B5EF4-FFF2-40B4-BE49-F238E27FC236}">
                <a16:creationId xmlns:a16="http://schemas.microsoft.com/office/drawing/2014/main" id="{027F084C-E004-40FE-B346-C1B11907CD1A}"/>
              </a:ext>
            </a:extLst>
          </p:cNvPr>
          <p:cNvSpPr>
            <a:spLocks/>
          </p:cNvSpPr>
          <p:nvPr/>
        </p:nvSpPr>
        <p:spPr bwMode="auto">
          <a:xfrm>
            <a:off x="3997858" y="1026737"/>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2" name="Freeform 311">
            <a:extLst>
              <a:ext uri="{FF2B5EF4-FFF2-40B4-BE49-F238E27FC236}">
                <a16:creationId xmlns:a16="http://schemas.microsoft.com/office/drawing/2014/main" id="{BA85874F-218E-4F69-A6E2-F73C543560CD}"/>
              </a:ext>
            </a:extLst>
          </p:cNvPr>
          <p:cNvSpPr>
            <a:spLocks/>
          </p:cNvSpPr>
          <p:nvPr/>
        </p:nvSpPr>
        <p:spPr bwMode="auto">
          <a:xfrm>
            <a:off x="5397578" y="3661176"/>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3" name="Freeform 312">
            <a:extLst>
              <a:ext uri="{FF2B5EF4-FFF2-40B4-BE49-F238E27FC236}">
                <a16:creationId xmlns:a16="http://schemas.microsoft.com/office/drawing/2014/main" id="{C564415B-C20D-4B71-96FD-E64A771A14CA}"/>
              </a:ext>
            </a:extLst>
          </p:cNvPr>
          <p:cNvSpPr>
            <a:spLocks/>
          </p:cNvSpPr>
          <p:nvPr/>
        </p:nvSpPr>
        <p:spPr bwMode="auto">
          <a:xfrm>
            <a:off x="4273327" y="2967608"/>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solidFill>
            <a:schemeClr val="accent3"/>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4" name="Freeform 313">
            <a:extLst>
              <a:ext uri="{FF2B5EF4-FFF2-40B4-BE49-F238E27FC236}">
                <a16:creationId xmlns:a16="http://schemas.microsoft.com/office/drawing/2014/main" id="{574CB503-8E88-431A-96AE-DF964897923F}"/>
              </a:ext>
            </a:extLst>
          </p:cNvPr>
          <p:cNvSpPr>
            <a:spLocks/>
          </p:cNvSpPr>
          <p:nvPr/>
        </p:nvSpPr>
        <p:spPr bwMode="auto">
          <a:xfrm>
            <a:off x="4421550" y="3640201"/>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5" name="Freeform 314">
            <a:extLst>
              <a:ext uri="{FF2B5EF4-FFF2-40B4-BE49-F238E27FC236}">
                <a16:creationId xmlns:a16="http://schemas.microsoft.com/office/drawing/2014/main" id="{1DFAC574-72D5-4C6D-8F1C-4D4882AA387E}"/>
              </a:ext>
            </a:extLst>
          </p:cNvPr>
          <p:cNvSpPr>
            <a:spLocks/>
          </p:cNvSpPr>
          <p:nvPr/>
        </p:nvSpPr>
        <p:spPr bwMode="auto">
          <a:xfrm>
            <a:off x="4411762" y="3859738"/>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6" name="Freeform 315">
            <a:extLst>
              <a:ext uri="{FF2B5EF4-FFF2-40B4-BE49-F238E27FC236}">
                <a16:creationId xmlns:a16="http://schemas.microsoft.com/office/drawing/2014/main" id="{EB7C991C-8014-4A88-8B40-60280830B024}"/>
              </a:ext>
            </a:extLst>
          </p:cNvPr>
          <p:cNvSpPr>
            <a:spLocks/>
          </p:cNvSpPr>
          <p:nvPr/>
        </p:nvSpPr>
        <p:spPr bwMode="auto">
          <a:xfrm>
            <a:off x="4599137" y="3405283"/>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7" name="Freeform 316">
            <a:extLst>
              <a:ext uri="{FF2B5EF4-FFF2-40B4-BE49-F238E27FC236}">
                <a16:creationId xmlns:a16="http://schemas.microsoft.com/office/drawing/2014/main" id="{AB92CCFB-A959-4C03-9DDC-277AA571E531}"/>
              </a:ext>
            </a:extLst>
          </p:cNvPr>
          <p:cNvSpPr>
            <a:spLocks/>
          </p:cNvSpPr>
          <p:nvPr/>
        </p:nvSpPr>
        <p:spPr bwMode="auto">
          <a:xfrm>
            <a:off x="4775325" y="3338163"/>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8" name="Freeform 317">
            <a:extLst>
              <a:ext uri="{FF2B5EF4-FFF2-40B4-BE49-F238E27FC236}">
                <a16:creationId xmlns:a16="http://schemas.microsoft.com/office/drawing/2014/main" id="{5B51FFC6-5A8D-4C9F-963D-FF3E413A31A4}"/>
              </a:ext>
            </a:extLst>
          </p:cNvPr>
          <p:cNvSpPr>
            <a:spLocks/>
          </p:cNvSpPr>
          <p:nvPr/>
        </p:nvSpPr>
        <p:spPr bwMode="auto">
          <a:xfrm>
            <a:off x="4733376" y="2480992"/>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9" name="Freeform 318">
            <a:extLst>
              <a:ext uri="{FF2B5EF4-FFF2-40B4-BE49-F238E27FC236}">
                <a16:creationId xmlns:a16="http://schemas.microsoft.com/office/drawing/2014/main" id="{12EAE27F-3737-43F1-91B3-AE0F7689572D}"/>
              </a:ext>
            </a:extLst>
          </p:cNvPr>
          <p:cNvSpPr>
            <a:spLocks/>
          </p:cNvSpPr>
          <p:nvPr/>
        </p:nvSpPr>
        <p:spPr bwMode="auto">
          <a:xfrm>
            <a:off x="4807486" y="3624820"/>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0" name="Rectangle 344">
            <a:extLst>
              <a:ext uri="{FF2B5EF4-FFF2-40B4-BE49-F238E27FC236}">
                <a16:creationId xmlns:a16="http://schemas.microsoft.com/office/drawing/2014/main" id="{4F3ADE6F-BCA8-4C20-8A8A-EB9076D6F578}"/>
              </a:ext>
            </a:extLst>
          </p:cNvPr>
          <p:cNvSpPr>
            <a:spLocks noChangeArrowheads="1"/>
          </p:cNvSpPr>
          <p:nvPr/>
        </p:nvSpPr>
        <p:spPr bwMode="auto">
          <a:xfrm>
            <a:off x="3569972" y="749869"/>
            <a:ext cx="195966" cy="94064"/>
          </a:xfrm>
          <a:prstGeom prst="rect">
            <a:avLst/>
          </a:prstGeom>
          <a:solidFill>
            <a:schemeClr val="bg1"/>
          </a:solidFill>
          <a:ln>
            <a:noFill/>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56585C"/>
                </a:solidFill>
                <a:effectLst/>
                <a:uLnTx/>
                <a:uFillTx/>
                <a:latin typeface="Calibri"/>
                <a:ea typeface="+mn-ea"/>
                <a:cs typeface="+mn-cs"/>
              </a:rPr>
              <a:t>Placer</a:t>
            </a:r>
            <a:endParaRPr kumimoji="0" lang="en-US" alt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1" name="Freeform 286">
            <a:extLst>
              <a:ext uri="{FF2B5EF4-FFF2-40B4-BE49-F238E27FC236}">
                <a16:creationId xmlns:a16="http://schemas.microsoft.com/office/drawing/2014/main" id="{50336AE9-AF8F-4573-AD12-4B3EF3B16CE8}"/>
              </a:ext>
            </a:extLst>
          </p:cNvPr>
          <p:cNvSpPr>
            <a:spLocks/>
          </p:cNvSpPr>
          <p:nvPr/>
        </p:nvSpPr>
        <p:spPr bwMode="auto">
          <a:xfrm>
            <a:off x="3260616" y="735722"/>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6" name="Freeform 303">
            <a:extLst>
              <a:ext uri="{FF2B5EF4-FFF2-40B4-BE49-F238E27FC236}">
                <a16:creationId xmlns:a16="http://schemas.microsoft.com/office/drawing/2014/main" id="{170D0E05-2171-4465-B4BD-66C74EA29BF1}"/>
              </a:ext>
            </a:extLst>
          </p:cNvPr>
          <p:cNvSpPr>
            <a:spLocks/>
          </p:cNvSpPr>
          <p:nvPr/>
        </p:nvSpPr>
        <p:spPr bwMode="auto">
          <a:xfrm>
            <a:off x="3779720" y="2480992"/>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solidFill>
            <a:schemeClr val="bg1"/>
          </a:solid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9" name="Oval 78"/>
          <p:cNvSpPr/>
          <p:nvPr/>
        </p:nvSpPr>
        <p:spPr>
          <a:xfrm>
            <a:off x="4130001" y="2780534"/>
            <a:ext cx="839690" cy="840090"/>
          </a:xfrm>
          <a:prstGeom prst="ellipse">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5" name="Rectangle 84"/>
          <p:cNvSpPr/>
          <p:nvPr/>
        </p:nvSpPr>
        <p:spPr>
          <a:xfrm>
            <a:off x="2049288" y="2016808"/>
            <a:ext cx="904023" cy="23963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San Jose</a:t>
            </a:r>
          </a:p>
        </p:txBody>
      </p:sp>
      <p:sp>
        <p:nvSpPr>
          <p:cNvPr id="86" name="Rectangle 85"/>
          <p:cNvSpPr/>
          <p:nvPr/>
        </p:nvSpPr>
        <p:spPr>
          <a:xfrm>
            <a:off x="3004000" y="3497651"/>
            <a:ext cx="1059579" cy="2377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Los Angeles</a:t>
            </a:r>
          </a:p>
        </p:txBody>
      </p:sp>
      <p:pic>
        <p:nvPicPr>
          <p:cNvPr id="84" name="Brain Gears" descr="http://recollectiveawareness.com.au/wp-content/uploads/2013/04/icon-mind.gif"/>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1352" y="77545"/>
            <a:ext cx="594360" cy="594360"/>
          </a:xfrm>
          <a:prstGeom prst="rect">
            <a:avLst/>
          </a:prstGeom>
          <a:noFill/>
          <a:extLst>
            <a:ext uri="{909E8E84-426E-40DD-AFC4-6F175D3DCCD1}">
              <a14:hiddenFill xmlns:a14="http://schemas.microsoft.com/office/drawing/2010/main">
                <a:solidFill>
                  <a:srgbClr val="FFFFFF"/>
                </a:solidFill>
              </a14:hiddenFill>
            </a:ext>
          </a:extLst>
        </p:spPr>
      </p:pic>
      <p:sp>
        <p:nvSpPr>
          <p:cNvPr id="73" name="Oval 72">
            <a:extLst>
              <a:ext uri="{FF2B5EF4-FFF2-40B4-BE49-F238E27FC236}">
                <a16:creationId xmlns:a16="http://schemas.microsoft.com/office/drawing/2014/main" id="{0AD3FFD8-43AB-4433-BEF9-B6EE7E32F3D9}"/>
              </a:ext>
            </a:extLst>
          </p:cNvPr>
          <p:cNvSpPr/>
          <p:nvPr/>
        </p:nvSpPr>
        <p:spPr>
          <a:xfrm>
            <a:off x="2873086" y="1418601"/>
            <a:ext cx="681505" cy="681829"/>
          </a:xfrm>
          <a:prstGeom prst="ellipse">
            <a:avLst/>
          </a:pr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04FA8E1-09C2-4170-B693-4FC09701288C}"/>
              </a:ext>
            </a:extLst>
          </p:cNvPr>
          <p:cNvSpPr/>
          <p:nvPr/>
        </p:nvSpPr>
        <p:spPr>
          <a:xfrm>
            <a:off x="2031555" y="9524"/>
            <a:ext cx="3261801" cy="1183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977" y="201817"/>
            <a:ext cx="8029687" cy="991716"/>
          </a:xfrm>
        </p:spPr>
        <p:txBody>
          <a:bodyPr/>
          <a:lstStyle/>
          <a:p>
            <a:r>
              <a:rPr lang="en-US" dirty="0"/>
              <a:t>EL enrollment in charter schools can vary significantly by county, district and neighborhood</a:t>
            </a:r>
          </a:p>
        </p:txBody>
      </p:sp>
      <p:sp>
        <p:nvSpPr>
          <p:cNvPr id="72" name="Rectangle 71">
            <a:extLst>
              <a:ext uri="{FF2B5EF4-FFF2-40B4-BE49-F238E27FC236}">
                <a16:creationId xmlns:a16="http://schemas.microsoft.com/office/drawing/2014/main" id="{26113C03-B556-4504-8663-5C98DF11F208}"/>
              </a:ext>
            </a:extLst>
          </p:cNvPr>
          <p:cNvSpPr/>
          <p:nvPr/>
        </p:nvSpPr>
        <p:spPr>
          <a:xfrm>
            <a:off x="3303532" y="3757287"/>
            <a:ext cx="3261801" cy="11836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Content Placeholder 2">
            <a:extLst>
              <a:ext uri="{FF2B5EF4-FFF2-40B4-BE49-F238E27FC236}">
                <a16:creationId xmlns:a16="http://schemas.microsoft.com/office/drawing/2014/main" id="{5707A809-EA83-44AD-9676-275E659083D0}"/>
              </a:ext>
            </a:extLst>
          </p:cNvPr>
          <p:cNvSpPr txBox="1">
            <a:spLocks/>
          </p:cNvSpPr>
          <p:nvPr/>
        </p:nvSpPr>
        <p:spPr>
          <a:xfrm>
            <a:off x="418801" y="3892266"/>
            <a:ext cx="8322390" cy="2446110"/>
          </a:xfrm>
          <a:prstGeom prst="rect">
            <a:avLst/>
          </a:prstGeom>
          <a:solidFill>
            <a:schemeClr val="bg1">
              <a:lumMod val="95000"/>
            </a:schemeClr>
          </a:solidFill>
          <a:ln>
            <a:solidFill>
              <a:schemeClr val="accent3"/>
            </a:solidFill>
          </a:ln>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91A226"/>
              </a:buClr>
              <a:buSzPct val="100000"/>
              <a:buFont typeface="Wingdings" charset="2"/>
              <a:buNone/>
              <a:tabLst/>
              <a:defRPr/>
            </a:pPr>
            <a:r>
              <a:rPr lang="en-US" sz="1600" dirty="0">
                <a:solidFill>
                  <a:srgbClr val="56585C"/>
                </a:solidFill>
                <a:latin typeface="Calibri"/>
              </a:rPr>
              <a:t>In some school districts, charter schools enroll more ELs compared to the traditional public schools in the district, while in other areas charter schools enroll fewer ELs compared to their traditional public school counterparts. F</a:t>
            </a:r>
            <a:r>
              <a:rPr kumimoji="0" lang="en-US" sz="1600" b="0" i="0" u="none" strike="noStrike" kern="1200" cap="none" spc="0" normalizeH="0" baseline="0" noProof="0" dirty="0">
                <a:ln>
                  <a:noFill/>
                </a:ln>
                <a:solidFill>
                  <a:srgbClr val="56585C"/>
                </a:solidFill>
                <a:effectLst/>
                <a:uLnTx/>
                <a:uFillTx/>
                <a:latin typeface="Calibri"/>
              </a:rPr>
              <a:t>or example, </a:t>
            </a:r>
            <a:r>
              <a:rPr lang="en-US" sz="1600" b="1" dirty="0">
                <a:solidFill>
                  <a:schemeClr val="accent3"/>
                </a:solidFill>
                <a:latin typeface="Calibri"/>
              </a:rPr>
              <a:t>charter schools in San Jose enroll</a:t>
            </a:r>
            <a:r>
              <a:rPr kumimoji="0" lang="en-US" sz="1600" b="1" i="0" u="none" strike="noStrike" kern="1200" cap="none" spc="0" normalizeH="0" baseline="0" noProof="0" dirty="0">
                <a:ln>
                  <a:noFill/>
                </a:ln>
                <a:solidFill>
                  <a:schemeClr val="accent3"/>
                </a:solidFill>
                <a:effectLst/>
                <a:uLnTx/>
                <a:uFillTx/>
                <a:latin typeface="Calibri"/>
              </a:rPr>
              <a:t> </a:t>
            </a:r>
            <a:r>
              <a:rPr lang="en-US" sz="1600" b="1" dirty="0">
                <a:solidFill>
                  <a:schemeClr val="accent3"/>
                </a:solidFill>
                <a:latin typeface="Calibri"/>
              </a:rPr>
              <a:t>23% more </a:t>
            </a:r>
            <a:r>
              <a:rPr kumimoji="0" lang="en-US" sz="1600" b="1" i="0" u="none" strike="noStrike" kern="1200" cap="none" spc="0" normalizeH="0" baseline="0" noProof="0" dirty="0">
                <a:ln>
                  <a:noFill/>
                </a:ln>
                <a:solidFill>
                  <a:schemeClr val="accent3"/>
                </a:solidFill>
                <a:effectLst/>
                <a:uLnTx/>
                <a:uFillTx/>
                <a:latin typeface="Calibri"/>
              </a:rPr>
              <a:t>ELs </a:t>
            </a:r>
            <a:r>
              <a:rPr lang="en-US" sz="1600" b="1" dirty="0">
                <a:solidFill>
                  <a:schemeClr val="accent3"/>
                </a:solidFill>
                <a:latin typeface="Calibri"/>
              </a:rPr>
              <a:t>compared to </a:t>
            </a:r>
            <a:r>
              <a:rPr kumimoji="0" lang="en-US" sz="1600" b="1" i="0" u="none" strike="noStrike" kern="1200" cap="none" spc="0" normalizeH="0" baseline="0" noProof="0" dirty="0">
                <a:ln>
                  <a:noFill/>
                </a:ln>
                <a:solidFill>
                  <a:schemeClr val="accent3"/>
                </a:solidFill>
                <a:effectLst/>
                <a:uLnTx/>
                <a:uFillTx/>
                <a:latin typeface="Calibri"/>
              </a:rPr>
              <a:t>San Jose Unified School District</a:t>
            </a:r>
            <a:r>
              <a:rPr kumimoji="0" lang="en-US" sz="1600" b="0" i="0" u="none" strike="noStrike" kern="1200" cap="none" spc="0" normalizeH="0" baseline="0" noProof="0" dirty="0">
                <a:ln>
                  <a:noFill/>
                </a:ln>
                <a:solidFill>
                  <a:srgbClr val="56585C"/>
                </a:solidFill>
                <a:effectLst/>
                <a:uLnTx/>
                <a:uFillTx/>
                <a:latin typeface="Calibri"/>
              </a:rPr>
              <a:t>.</a:t>
            </a:r>
            <a:r>
              <a:rPr kumimoji="0" lang="en-US" sz="1600" b="0" i="0" u="none" strike="noStrike" kern="1200" cap="none" spc="0" normalizeH="0" noProof="0" dirty="0">
                <a:ln>
                  <a:noFill/>
                </a:ln>
                <a:solidFill>
                  <a:srgbClr val="56585C"/>
                </a:solidFill>
                <a:effectLst/>
                <a:uLnTx/>
                <a:uFillTx/>
                <a:latin typeface="Calibri"/>
              </a:rPr>
              <a:t> In contrast, </a:t>
            </a:r>
            <a:r>
              <a:rPr kumimoji="0" lang="en-US" sz="1600" b="1" i="0" u="none" strike="noStrike" kern="1200" cap="none" spc="0" normalizeH="0" baseline="0" noProof="0" dirty="0">
                <a:ln>
                  <a:noFill/>
                </a:ln>
                <a:solidFill>
                  <a:schemeClr val="accent3"/>
                </a:solidFill>
                <a:effectLst/>
                <a:uLnTx/>
                <a:uFillTx/>
                <a:latin typeface="Calibri"/>
              </a:rPr>
              <a:t>charter schools in Los Angeles</a:t>
            </a:r>
            <a:r>
              <a:rPr kumimoji="0" lang="en-US" sz="1600" b="1" i="0" u="none" strike="noStrike" kern="1200" cap="none" spc="0" normalizeH="0" noProof="0" dirty="0">
                <a:ln>
                  <a:noFill/>
                </a:ln>
                <a:solidFill>
                  <a:schemeClr val="accent3"/>
                </a:solidFill>
                <a:effectLst/>
                <a:uLnTx/>
                <a:uFillTx/>
                <a:latin typeface="Calibri"/>
              </a:rPr>
              <a:t> </a:t>
            </a:r>
            <a:r>
              <a:rPr kumimoji="0" lang="en-US" sz="1600" b="1" i="0" u="none" strike="noStrike" kern="1200" cap="none" spc="0" normalizeH="0" baseline="0" noProof="0" dirty="0">
                <a:ln>
                  <a:noFill/>
                </a:ln>
                <a:solidFill>
                  <a:schemeClr val="accent3"/>
                </a:solidFill>
                <a:effectLst/>
                <a:uLnTx/>
                <a:uFillTx/>
                <a:latin typeface="Calibri"/>
              </a:rPr>
              <a:t>enroll 8% fewer ELs </a:t>
            </a:r>
            <a:r>
              <a:rPr lang="en-US" sz="1600" b="1" dirty="0">
                <a:solidFill>
                  <a:schemeClr val="accent3"/>
                </a:solidFill>
                <a:latin typeface="Calibri"/>
              </a:rPr>
              <a:t>compared to</a:t>
            </a:r>
            <a:r>
              <a:rPr kumimoji="0" lang="en-US" sz="1600" b="1" i="0" u="none" strike="noStrike" kern="1200" cap="none" spc="0" normalizeH="0" baseline="0" noProof="0" dirty="0">
                <a:ln>
                  <a:noFill/>
                </a:ln>
                <a:solidFill>
                  <a:schemeClr val="accent3"/>
                </a:solidFill>
                <a:effectLst/>
                <a:uLnTx/>
                <a:uFillTx/>
                <a:latin typeface="Calibri"/>
              </a:rPr>
              <a:t> Los Angeles Unified School District</a:t>
            </a:r>
            <a:r>
              <a:rPr kumimoji="0" lang="en-US" sz="1600" b="0" i="0" u="none" strike="noStrike" kern="1200" cap="none" spc="0" normalizeH="0" baseline="0" noProof="0" dirty="0">
                <a:ln>
                  <a:noFill/>
                </a:ln>
                <a:solidFill>
                  <a:srgbClr val="56585C"/>
                </a:solidFill>
                <a:effectLst/>
                <a:uLnTx/>
                <a:uFillTx/>
                <a:latin typeface="Calibri"/>
              </a:rPr>
              <a:t>.</a:t>
            </a:r>
            <a:endParaRPr lang="en-US" sz="1600" dirty="0">
              <a:solidFill>
                <a:srgbClr val="56585C"/>
              </a:solidFill>
              <a:latin typeface="Calibri"/>
            </a:endParaRPr>
          </a:p>
          <a:p>
            <a:pPr marL="0" marR="0" lvl="0" indent="0" algn="ctr" defTabSz="457200" rtl="0" eaLnBrk="1" fontAlgn="auto" latinLnBrk="0" hangingPunct="1">
              <a:lnSpc>
                <a:spcPct val="100000"/>
              </a:lnSpc>
              <a:spcBef>
                <a:spcPct val="20000"/>
              </a:spcBef>
              <a:spcAft>
                <a:spcPts val="0"/>
              </a:spcAft>
              <a:buClr>
                <a:srgbClr val="91A226"/>
              </a:buClr>
              <a:buSzPct val="100000"/>
              <a:buFont typeface="Wingdings" charset="2"/>
              <a:buNone/>
              <a:tabLst/>
              <a:defRPr/>
            </a:pPr>
            <a:endParaRPr kumimoji="0" lang="en-US" sz="900" b="0" i="0" u="none" strike="noStrike" kern="1200" cap="none" spc="0" normalizeH="0" baseline="0" noProof="0" dirty="0">
              <a:ln>
                <a:noFill/>
              </a:ln>
              <a:solidFill>
                <a:srgbClr val="56585C"/>
              </a:solidFill>
              <a:effectLst/>
              <a:uLnTx/>
              <a:uFillTx/>
              <a:latin typeface="Calibri"/>
            </a:endParaRPr>
          </a:p>
          <a:p>
            <a:pPr marL="0" indent="0" algn="ctr">
              <a:buClr>
                <a:srgbClr val="91A226"/>
              </a:buClr>
              <a:buNone/>
              <a:defRPr/>
            </a:pPr>
            <a:r>
              <a:rPr lang="en-US" sz="1600" dirty="0">
                <a:solidFill>
                  <a:srgbClr val="56585C"/>
                </a:solidFill>
                <a:latin typeface="Calibri"/>
              </a:rPr>
              <a:t>There may also be EL enrollment disparities within districts, especially large districts. For example, there may be certain neighborhoods within LAUSD where charter schools are enrolling more ELs compared to the traditional public schools in the area.</a:t>
            </a:r>
            <a:r>
              <a:rPr lang="en-US" sz="1600" baseline="30000" dirty="0"/>
              <a:t>1</a:t>
            </a:r>
            <a:endParaRPr lang="en-US" sz="1600" dirty="0"/>
          </a:p>
        </p:txBody>
      </p:sp>
    </p:spTree>
    <p:extLst>
      <p:ext uri="{BB962C8B-B14F-4D97-AF65-F5344CB8AC3E}">
        <p14:creationId xmlns:p14="http://schemas.microsoft.com/office/powerpoint/2010/main" val="1345306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029687" cy="991716"/>
          </a:xfrm>
        </p:spPr>
        <p:txBody>
          <a:bodyPr/>
          <a:lstStyle/>
          <a:p>
            <a:r>
              <a:rPr lang="en-US" dirty="0"/>
              <a:t>Rural areas have the largest gap in EL enrollment between charter schools and traditional public schools</a:t>
            </a:r>
          </a:p>
        </p:txBody>
      </p:sp>
      <p:sp>
        <p:nvSpPr>
          <p:cNvPr id="15" name="Rectangle 14"/>
          <p:cNvSpPr/>
          <p:nvPr/>
        </p:nvSpPr>
        <p:spPr>
          <a:xfrm>
            <a:off x="0" y="6503034"/>
            <a:ext cx="8837676" cy="2434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pic>
        <p:nvPicPr>
          <p:cNvPr id="84" name="Brain Gears" descr="http://recollectiveawareness.com.au/wp-content/uploads/2013/04/icon-mind.gif"/>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1352" y="77545"/>
            <a:ext cx="594360" cy="594360"/>
          </a:xfrm>
          <a:prstGeom prst="rect">
            <a:avLst/>
          </a:prstGeom>
          <a:noFill/>
          <a:extLst>
            <a:ext uri="{909E8E84-426E-40DD-AFC4-6F175D3DCCD1}">
              <a14:hiddenFill xmlns:a14="http://schemas.microsoft.com/office/drawing/2010/main">
                <a:solidFill>
                  <a:srgbClr val="FFFFFF"/>
                </a:solidFill>
              </a14:hiddenFill>
            </a:ext>
          </a:extLst>
        </p:spPr>
      </p:pic>
      <p:sp>
        <p:nvSpPr>
          <p:cNvPr id="88" name="Content Placeholder 2"/>
          <p:cNvSpPr txBox="1">
            <a:spLocks/>
          </p:cNvSpPr>
          <p:nvPr/>
        </p:nvSpPr>
        <p:spPr>
          <a:xfrm>
            <a:off x="335667" y="1170402"/>
            <a:ext cx="8492865" cy="1314984"/>
          </a:xfrm>
          <a:prstGeom prst="rect">
            <a:avLst/>
          </a:prstGeom>
          <a:noFill/>
          <a:ln>
            <a:noFill/>
          </a:ln>
        </p:spPr>
        <p:txBody>
          <a:bodyPr vert="horz" lIns="91440" tIns="45720" rIns="91440" bIns="45720" rtlCol="0" anchor="ctr">
            <a:noAutofit/>
          </a:bodyPr>
          <a:lst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200" rtl="0" eaLnBrk="1" fontAlgn="auto" latinLnBrk="0" hangingPunct="1">
              <a:lnSpc>
                <a:spcPct val="100000"/>
              </a:lnSpc>
              <a:spcBef>
                <a:spcPct val="20000"/>
              </a:spcBef>
              <a:spcAft>
                <a:spcPts val="0"/>
              </a:spcAft>
              <a:buClr>
                <a:srgbClr val="91A226"/>
              </a:buClr>
              <a:buSzPct val="100000"/>
              <a:buFont typeface="Wingdings" charset="2"/>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Arial"/>
              </a:rPr>
              <a:t>EL enrollment in charter schools can also vary by geographic location. Though our research did not test for statistical significance, it appears rural areas have greater disparities in EL charter school enrollment compared to urban areas in California. </a:t>
            </a:r>
          </a:p>
          <a:p>
            <a:pPr marL="0" marR="0" lvl="0" indent="0" algn="ctr" defTabSz="457200" rtl="0" eaLnBrk="1" fontAlgn="auto" latinLnBrk="0" hangingPunct="1">
              <a:lnSpc>
                <a:spcPct val="100000"/>
              </a:lnSpc>
              <a:spcBef>
                <a:spcPct val="20000"/>
              </a:spcBef>
              <a:spcAft>
                <a:spcPts val="0"/>
              </a:spcAft>
              <a:buClr>
                <a:srgbClr val="91A226"/>
              </a:buClr>
              <a:buSzPct val="100000"/>
              <a:buFont typeface="Wingdings" charset="2"/>
              <a:buNone/>
              <a:tabLst/>
              <a:defRPr/>
            </a:pPr>
            <a:endParaRPr kumimoji="0" lang="en-US" sz="1600" b="0" i="0" u="none" strike="noStrike" kern="1200" cap="none" spc="0" normalizeH="0" baseline="0" noProof="0" dirty="0">
              <a:ln>
                <a:noFill/>
              </a:ln>
              <a:solidFill>
                <a:srgbClr val="56585C"/>
              </a:solidFill>
              <a:effectLst/>
              <a:uLnTx/>
              <a:uFillTx/>
              <a:latin typeface="Calibri"/>
              <a:ea typeface="+mn-ea"/>
              <a:cs typeface="Arial"/>
            </a:endParaRPr>
          </a:p>
        </p:txBody>
      </p:sp>
      <p:sp>
        <p:nvSpPr>
          <p:cNvPr id="83" name="Rectangle 82"/>
          <p:cNvSpPr/>
          <p:nvPr/>
        </p:nvSpPr>
        <p:spPr>
          <a:xfrm>
            <a:off x="1562683" y="3418527"/>
            <a:ext cx="7581318" cy="1553355"/>
          </a:xfrm>
          <a:prstGeom prst="rect">
            <a:avLst/>
          </a:prstGeom>
          <a:solidFill>
            <a:schemeClr val="bg2">
              <a:lumMod val="20000"/>
              <a:lumOff val="80000"/>
            </a:schemeClr>
          </a:solidFill>
          <a:ln>
            <a:solidFill>
              <a:schemeClr val="accent3"/>
            </a:solidFill>
          </a:ln>
        </p:spPr>
        <p:txBody>
          <a:bodyPr wrap="square" anchor="ctr">
            <a:noAutofit/>
          </a:bodyPr>
          <a:lstStyle/>
          <a:p>
            <a:pPr marL="0" marR="0" lvl="0" indent="0" algn="ctr" defTabSz="457200" rtl="0" eaLnBrk="1" fontAlgn="auto" latinLnBrk="0" hangingPunct="1">
              <a:lnSpc>
                <a:spcPct val="100000"/>
              </a:lnSpc>
              <a:spcBef>
                <a:spcPct val="20000"/>
              </a:spcBef>
              <a:spcAft>
                <a:spcPts val="0"/>
              </a:spcAft>
              <a:buClr>
                <a:srgbClr val="91A226"/>
              </a:buClr>
              <a:buSzPct val="100000"/>
              <a:buFontTx/>
              <a:buNone/>
              <a:tabLst/>
              <a:defRPr/>
            </a:pPr>
            <a:endParaRPr kumimoji="0" lang="en-US" sz="1600" b="1" i="0" u="none" strike="noStrike" kern="1200" cap="none" spc="0" normalizeH="0" baseline="0" noProof="0" dirty="0">
              <a:ln>
                <a:noFill/>
              </a:ln>
              <a:solidFill>
                <a:srgbClr val="56585C"/>
              </a:solidFill>
              <a:effectLst/>
              <a:uLnTx/>
              <a:uFillTx/>
              <a:latin typeface="Calibri"/>
              <a:ea typeface="+mn-ea"/>
              <a:cs typeface="Arial"/>
            </a:endParaRPr>
          </a:p>
        </p:txBody>
      </p:sp>
      <p:grpSp>
        <p:nvGrpSpPr>
          <p:cNvPr id="70" name="Group 69">
            <a:extLst>
              <a:ext uri="{FF2B5EF4-FFF2-40B4-BE49-F238E27FC236}">
                <a16:creationId xmlns:a16="http://schemas.microsoft.com/office/drawing/2014/main" id="{BBB0BEFE-86D0-4E28-8302-EBA28BDE5656}"/>
              </a:ext>
            </a:extLst>
          </p:cNvPr>
          <p:cNvGrpSpPr/>
          <p:nvPr/>
        </p:nvGrpSpPr>
        <p:grpSpPr>
          <a:xfrm>
            <a:off x="155558" y="2142171"/>
            <a:ext cx="3459247" cy="4030029"/>
            <a:chOff x="154107" y="1544451"/>
            <a:chExt cx="4059329" cy="4729126"/>
          </a:xfrm>
          <a:solidFill>
            <a:schemeClr val="accent3">
              <a:lumMod val="20000"/>
              <a:lumOff val="80000"/>
            </a:schemeClr>
          </a:solidFill>
        </p:grpSpPr>
        <p:sp>
          <p:nvSpPr>
            <p:cNvPr id="71" name="Rectangle 70">
              <a:extLst>
                <a:ext uri="{FF2B5EF4-FFF2-40B4-BE49-F238E27FC236}">
                  <a16:creationId xmlns:a16="http://schemas.microsoft.com/office/drawing/2014/main" id="{2D6294CD-1116-4FC0-AF36-B18213F5D108}"/>
                </a:ext>
              </a:extLst>
            </p:cNvPr>
            <p:cNvSpPr/>
            <p:nvPr/>
          </p:nvSpPr>
          <p:spPr>
            <a:xfrm>
              <a:off x="1647919" y="3569597"/>
              <a:ext cx="677781" cy="792473"/>
            </a:xfrm>
            <a:prstGeom prst="rect">
              <a:avLst/>
            </a:prstGeom>
            <a:gr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2" name="Rectangle 71">
              <a:extLst>
                <a:ext uri="{FF2B5EF4-FFF2-40B4-BE49-F238E27FC236}">
                  <a16:creationId xmlns:a16="http://schemas.microsoft.com/office/drawing/2014/main" id="{B1316890-92BE-47AE-AB6B-160EB5C98FE4}"/>
                </a:ext>
              </a:extLst>
            </p:cNvPr>
            <p:cNvSpPr/>
            <p:nvPr/>
          </p:nvSpPr>
          <p:spPr>
            <a:xfrm>
              <a:off x="695257" y="2232425"/>
              <a:ext cx="756491" cy="528566"/>
            </a:xfrm>
            <a:prstGeom prst="rect">
              <a:avLst/>
            </a:prstGeom>
            <a:solidFill>
              <a:schemeClr val="accent3">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6B91294F-36EC-4B50-9F9D-B511395B33DE}"/>
                </a:ext>
              </a:extLst>
            </p:cNvPr>
            <p:cNvSpPr/>
            <p:nvPr/>
          </p:nvSpPr>
          <p:spPr>
            <a:xfrm>
              <a:off x="436568" y="1794752"/>
              <a:ext cx="632042" cy="528566"/>
            </a:xfrm>
            <a:prstGeom prst="rect">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E9E7B330-6993-465D-BA5E-1D62B4CDCA5F}"/>
                </a:ext>
              </a:extLst>
            </p:cNvPr>
            <p:cNvSpPr/>
            <p:nvPr/>
          </p:nvSpPr>
          <p:spPr>
            <a:xfrm>
              <a:off x="398816" y="2155520"/>
              <a:ext cx="302036" cy="528566"/>
            </a:xfrm>
            <a:prstGeom prst="rect">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5" name="Freeform 307">
              <a:extLst>
                <a:ext uri="{FF2B5EF4-FFF2-40B4-BE49-F238E27FC236}">
                  <a16:creationId xmlns:a16="http://schemas.microsoft.com/office/drawing/2014/main" id="{2C3EFB12-DD5E-4D41-850A-E8C5D3D96559}"/>
                </a:ext>
              </a:extLst>
            </p:cNvPr>
            <p:cNvSpPr>
              <a:spLocks/>
            </p:cNvSpPr>
            <p:nvPr/>
          </p:nvSpPr>
          <p:spPr bwMode="auto">
            <a:xfrm>
              <a:off x="2062817" y="4170500"/>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6" name="Freeform 256">
              <a:extLst>
                <a:ext uri="{FF2B5EF4-FFF2-40B4-BE49-F238E27FC236}">
                  <a16:creationId xmlns:a16="http://schemas.microsoft.com/office/drawing/2014/main" id="{6B2B32BB-CE77-4019-A2CD-DDF7B743AD69}"/>
                </a:ext>
              </a:extLst>
            </p:cNvPr>
            <p:cNvSpPr>
              <a:spLocks/>
            </p:cNvSpPr>
            <p:nvPr/>
          </p:nvSpPr>
          <p:spPr bwMode="auto">
            <a:xfrm>
              <a:off x="703648" y="3388839"/>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7" name="Freeform 257">
              <a:extLst>
                <a:ext uri="{FF2B5EF4-FFF2-40B4-BE49-F238E27FC236}">
                  <a16:creationId xmlns:a16="http://schemas.microsoft.com/office/drawing/2014/main" id="{4578396F-EF0D-450D-BB37-D4CE7742F99A}"/>
                </a:ext>
              </a:extLst>
            </p:cNvPr>
            <p:cNvSpPr>
              <a:spLocks/>
            </p:cNvSpPr>
            <p:nvPr/>
          </p:nvSpPr>
          <p:spPr bwMode="auto">
            <a:xfrm>
              <a:off x="800132" y="2839297"/>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8" name="Freeform 258">
              <a:extLst>
                <a:ext uri="{FF2B5EF4-FFF2-40B4-BE49-F238E27FC236}">
                  <a16:creationId xmlns:a16="http://schemas.microsoft.com/office/drawing/2014/main" id="{49641287-37E0-4068-AFB0-FDC642D414E1}"/>
                </a:ext>
              </a:extLst>
            </p:cNvPr>
            <p:cNvSpPr>
              <a:spLocks/>
            </p:cNvSpPr>
            <p:nvPr/>
          </p:nvSpPr>
          <p:spPr bwMode="auto">
            <a:xfrm>
              <a:off x="927379" y="3495111"/>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9" name="Freeform 259">
              <a:extLst>
                <a:ext uri="{FF2B5EF4-FFF2-40B4-BE49-F238E27FC236}">
                  <a16:creationId xmlns:a16="http://schemas.microsoft.com/office/drawing/2014/main" id="{A021E50E-2651-4DC5-BECA-44E7DCBC48B6}"/>
                </a:ext>
              </a:extLst>
            </p:cNvPr>
            <p:cNvSpPr>
              <a:spLocks/>
            </p:cNvSpPr>
            <p:nvPr/>
          </p:nvSpPr>
          <p:spPr bwMode="auto">
            <a:xfrm>
              <a:off x="730216" y="2647728"/>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0" name="Freeform 260">
              <a:extLst>
                <a:ext uri="{FF2B5EF4-FFF2-40B4-BE49-F238E27FC236}">
                  <a16:creationId xmlns:a16="http://schemas.microsoft.com/office/drawing/2014/main" id="{8D075754-2B21-495C-BD66-FBE11F510104}"/>
                </a:ext>
              </a:extLst>
            </p:cNvPr>
            <p:cNvSpPr>
              <a:spLocks/>
            </p:cNvSpPr>
            <p:nvPr/>
          </p:nvSpPr>
          <p:spPr bwMode="auto">
            <a:xfrm>
              <a:off x="695258" y="2756797"/>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solidFill>
              <a:schemeClr val="accent3">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1" name="Freeform 261">
              <a:extLst>
                <a:ext uri="{FF2B5EF4-FFF2-40B4-BE49-F238E27FC236}">
                  <a16:creationId xmlns:a16="http://schemas.microsoft.com/office/drawing/2014/main" id="{BB7CA501-E4EE-40E8-99B0-CBFE698847FA}"/>
                </a:ext>
              </a:extLst>
            </p:cNvPr>
            <p:cNvSpPr>
              <a:spLocks/>
            </p:cNvSpPr>
            <p:nvPr/>
          </p:nvSpPr>
          <p:spPr bwMode="auto">
            <a:xfrm>
              <a:off x="300931" y="2547049"/>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solidFill>
              <a:schemeClr val="accent3">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82" name="Freeform 262">
              <a:extLst>
                <a:ext uri="{FF2B5EF4-FFF2-40B4-BE49-F238E27FC236}">
                  <a16:creationId xmlns:a16="http://schemas.microsoft.com/office/drawing/2014/main" id="{8FA5A430-A422-4D4B-AEB2-79E3C0DEF915}"/>
                </a:ext>
              </a:extLst>
            </p:cNvPr>
            <p:cNvSpPr>
              <a:spLocks/>
            </p:cNvSpPr>
            <p:nvPr/>
          </p:nvSpPr>
          <p:spPr bwMode="auto">
            <a:xfrm>
              <a:off x="853268" y="3114767"/>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5" name="Freeform 263">
              <a:extLst>
                <a:ext uri="{FF2B5EF4-FFF2-40B4-BE49-F238E27FC236}">
                  <a16:creationId xmlns:a16="http://schemas.microsoft.com/office/drawing/2014/main" id="{7FAC9ECF-298C-4B8F-880B-4368BEF096C3}"/>
                </a:ext>
              </a:extLst>
            </p:cNvPr>
            <p:cNvSpPr>
              <a:spLocks/>
            </p:cNvSpPr>
            <p:nvPr/>
          </p:nvSpPr>
          <p:spPr bwMode="auto">
            <a:xfrm>
              <a:off x="896616" y="3580408"/>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6" name="Freeform 264">
              <a:extLst>
                <a:ext uri="{FF2B5EF4-FFF2-40B4-BE49-F238E27FC236}">
                  <a16:creationId xmlns:a16="http://schemas.microsoft.com/office/drawing/2014/main" id="{1434F629-A925-4583-85D9-FDAF318B799E}"/>
                </a:ext>
              </a:extLst>
            </p:cNvPr>
            <p:cNvSpPr>
              <a:spLocks/>
            </p:cNvSpPr>
            <p:nvPr/>
          </p:nvSpPr>
          <p:spPr bwMode="auto">
            <a:xfrm>
              <a:off x="492501" y="3121759"/>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9" name="Freeform 265">
              <a:extLst>
                <a:ext uri="{FF2B5EF4-FFF2-40B4-BE49-F238E27FC236}">
                  <a16:creationId xmlns:a16="http://schemas.microsoft.com/office/drawing/2014/main" id="{A4149009-7746-4052-83B5-0E9350E36671}"/>
                </a:ext>
              </a:extLst>
            </p:cNvPr>
            <p:cNvSpPr>
              <a:spLocks/>
            </p:cNvSpPr>
            <p:nvPr/>
          </p:nvSpPr>
          <p:spPr bwMode="auto">
            <a:xfrm>
              <a:off x="942761" y="3084004"/>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1" name="Freeform 266">
              <a:extLst>
                <a:ext uri="{FF2B5EF4-FFF2-40B4-BE49-F238E27FC236}">
                  <a16:creationId xmlns:a16="http://schemas.microsoft.com/office/drawing/2014/main" id="{D163C514-2EA8-4175-B09D-D23474A606FC}"/>
                </a:ext>
              </a:extLst>
            </p:cNvPr>
            <p:cNvSpPr>
              <a:spLocks/>
            </p:cNvSpPr>
            <p:nvPr/>
          </p:nvSpPr>
          <p:spPr bwMode="auto">
            <a:xfrm>
              <a:off x="205845" y="1550044"/>
              <a:ext cx="295045" cy="307631"/>
            </a:xfrm>
            <a:custGeom>
              <a:avLst/>
              <a:gdLst>
                <a:gd name="T0" fmla="*/ 542 w 633"/>
                <a:gd name="T1" fmla="*/ 609 h 661"/>
                <a:gd name="T2" fmla="*/ 620 w 633"/>
                <a:gd name="T3" fmla="*/ 36 h 661"/>
                <a:gd name="T4" fmla="*/ 633 w 633"/>
                <a:gd name="T5" fmla="*/ 0 h 661"/>
                <a:gd name="T6" fmla="*/ 516 w 633"/>
                <a:gd name="T7" fmla="*/ 4 h 661"/>
                <a:gd name="T8" fmla="*/ 224 w 633"/>
                <a:gd name="T9" fmla="*/ 4 h 661"/>
                <a:gd name="T10" fmla="*/ 41 w 633"/>
                <a:gd name="T11" fmla="*/ 1 h 661"/>
                <a:gd name="T12" fmla="*/ 45 w 633"/>
                <a:gd name="T13" fmla="*/ 21 h 661"/>
                <a:gd name="T14" fmla="*/ 39 w 633"/>
                <a:gd name="T15" fmla="*/ 28 h 661"/>
                <a:gd name="T16" fmla="*/ 39 w 633"/>
                <a:gd name="T17" fmla="*/ 52 h 661"/>
                <a:gd name="T18" fmla="*/ 41 w 633"/>
                <a:gd name="T19" fmla="*/ 57 h 661"/>
                <a:gd name="T20" fmla="*/ 51 w 633"/>
                <a:gd name="T21" fmla="*/ 78 h 661"/>
                <a:gd name="T22" fmla="*/ 51 w 633"/>
                <a:gd name="T23" fmla="*/ 81 h 661"/>
                <a:gd name="T24" fmla="*/ 51 w 633"/>
                <a:gd name="T25" fmla="*/ 84 h 661"/>
                <a:gd name="T26" fmla="*/ 51 w 633"/>
                <a:gd name="T27" fmla="*/ 87 h 661"/>
                <a:gd name="T28" fmla="*/ 51 w 633"/>
                <a:gd name="T29" fmla="*/ 90 h 661"/>
                <a:gd name="T30" fmla="*/ 50 w 633"/>
                <a:gd name="T31" fmla="*/ 93 h 661"/>
                <a:gd name="T32" fmla="*/ 45 w 633"/>
                <a:gd name="T33" fmla="*/ 133 h 661"/>
                <a:gd name="T34" fmla="*/ 44 w 633"/>
                <a:gd name="T35" fmla="*/ 136 h 661"/>
                <a:gd name="T36" fmla="*/ 2 w 633"/>
                <a:gd name="T37" fmla="*/ 225 h 661"/>
                <a:gd name="T38" fmla="*/ 3 w 633"/>
                <a:gd name="T39" fmla="*/ 232 h 661"/>
                <a:gd name="T40" fmla="*/ 11 w 633"/>
                <a:gd name="T41" fmla="*/ 256 h 661"/>
                <a:gd name="T42" fmla="*/ 102 w 633"/>
                <a:gd name="T43" fmla="*/ 313 h 661"/>
                <a:gd name="T44" fmla="*/ 101 w 633"/>
                <a:gd name="T45" fmla="*/ 324 h 661"/>
                <a:gd name="T46" fmla="*/ 104 w 633"/>
                <a:gd name="T47" fmla="*/ 339 h 661"/>
                <a:gd name="T48" fmla="*/ 101 w 633"/>
                <a:gd name="T49" fmla="*/ 357 h 661"/>
                <a:gd name="T50" fmla="*/ 111 w 633"/>
                <a:gd name="T51" fmla="*/ 373 h 661"/>
                <a:gd name="T52" fmla="*/ 122 w 633"/>
                <a:gd name="T53" fmla="*/ 393 h 661"/>
                <a:gd name="T54" fmla="*/ 125 w 633"/>
                <a:gd name="T55" fmla="*/ 405 h 661"/>
                <a:gd name="T56" fmla="*/ 126 w 633"/>
                <a:gd name="T57" fmla="*/ 414 h 661"/>
                <a:gd name="T58" fmla="*/ 158 w 633"/>
                <a:gd name="T59" fmla="*/ 535 h 661"/>
                <a:gd name="T60" fmla="*/ 161 w 633"/>
                <a:gd name="T61" fmla="*/ 553 h 661"/>
                <a:gd name="T62" fmla="*/ 165 w 633"/>
                <a:gd name="T63" fmla="*/ 573 h 661"/>
                <a:gd name="T64" fmla="*/ 420 w 633"/>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 h="661">
                  <a:moveTo>
                    <a:pt x="512" y="661"/>
                  </a:moveTo>
                  <a:lnTo>
                    <a:pt x="542" y="609"/>
                  </a:lnTo>
                  <a:lnTo>
                    <a:pt x="495" y="267"/>
                  </a:lnTo>
                  <a:lnTo>
                    <a:pt x="620" y="36"/>
                  </a:lnTo>
                  <a:lnTo>
                    <a:pt x="632" y="4"/>
                  </a:lnTo>
                  <a:lnTo>
                    <a:pt x="633" y="0"/>
                  </a:lnTo>
                  <a:lnTo>
                    <a:pt x="545" y="0"/>
                  </a:lnTo>
                  <a:lnTo>
                    <a:pt x="516" y="4"/>
                  </a:lnTo>
                  <a:lnTo>
                    <a:pt x="377" y="4"/>
                  </a:lnTo>
                  <a:lnTo>
                    <a:pt x="224" y="4"/>
                  </a:lnTo>
                  <a:lnTo>
                    <a:pt x="117" y="3"/>
                  </a:lnTo>
                  <a:lnTo>
                    <a:pt x="41" y="1"/>
                  </a:lnTo>
                  <a:lnTo>
                    <a:pt x="39" y="4"/>
                  </a:lnTo>
                  <a:lnTo>
                    <a:pt x="45" y="21"/>
                  </a:lnTo>
                  <a:lnTo>
                    <a:pt x="45" y="22"/>
                  </a:lnTo>
                  <a:lnTo>
                    <a:pt x="39" y="28"/>
                  </a:lnTo>
                  <a:lnTo>
                    <a:pt x="44" y="46"/>
                  </a:lnTo>
                  <a:lnTo>
                    <a:pt x="39" y="52"/>
                  </a:lnTo>
                  <a:lnTo>
                    <a:pt x="39" y="54"/>
                  </a:lnTo>
                  <a:lnTo>
                    <a:pt x="41" y="57"/>
                  </a:lnTo>
                  <a:lnTo>
                    <a:pt x="35" y="72"/>
                  </a:lnTo>
                  <a:lnTo>
                    <a:pt x="51" y="78"/>
                  </a:lnTo>
                  <a:lnTo>
                    <a:pt x="51" y="79"/>
                  </a:lnTo>
                  <a:lnTo>
                    <a:pt x="51" y="81"/>
                  </a:lnTo>
                  <a:lnTo>
                    <a:pt x="51" y="82"/>
                  </a:lnTo>
                  <a:lnTo>
                    <a:pt x="51" y="84"/>
                  </a:lnTo>
                  <a:lnTo>
                    <a:pt x="51" y="85"/>
                  </a:lnTo>
                  <a:lnTo>
                    <a:pt x="51" y="87"/>
                  </a:lnTo>
                  <a:lnTo>
                    <a:pt x="51" y="88"/>
                  </a:lnTo>
                  <a:lnTo>
                    <a:pt x="51" y="90"/>
                  </a:lnTo>
                  <a:lnTo>
                    <a:pt x="50" y="91"/>
                  </a:lnTo>
                  <a:lnTo>
                    <a:pt x="50" y="93"/>
                  </a:lnTo>
                  <a:lnTo>
                    <a:pt x="50" y="94"/>
                  </a:lnTo>
                  <a:lnTo>
                    <a:pt x="45" y="133"/>
                  </a:lnTo>
                  <a:lnTo>
                    <a:pt x="45" y="135"/>
                  </a:lnTo>
                  <a:lnTo>
                    <a:pt x="44" y="136"/>
                  </a:lnTo>
                  <a:lnTo>
                    <a:pt x="8" y="229"/>
                  </a:lnTo>
                  <a:lnTo>
                    <a:pt x="2" y="225"/>
                  </a:lnTo>
                  <a:lnTo>
                    <a:pt x="0" y="225"/>
                  </a:lnTo>
                  <a:lnTo>
                    <a:pt x="3" y="232"/>
                  </a:lnTo>
                  <a:lnTo>
                    <a:pt x="9" y="246"/>
                  </a:lnTo>
                  <a:lnTo>
                    <a:pt x="11" y="256"/>
                  </a:lnTo>
                  <a:lnTo>
                    <a:pt x="26" y="267"/>
                  </a:lnTo>
                  <a:lnTo>
                    <a:pt x="102" y="313"/>
                  </a:lnTo>
                  <a:lnTo>
                    <a:pt x="101" y="313"/>
                  </a:lnTo>
                  <a:lnTo>
                    <a:pt x="101" y="324"/>
                  </a:lnTo>
                  <a:lnTo>
                    <a:pt x="101" y="331"/>
                  </a:lnTo>
                  <a:lnTo>
                    <a:pt x="104" y="339"/>
                  </a:lnTo>
                  <a:lnTo>
                    <a:pt x="102" y="349"/>
                  </a:lnTo>
                  <a:lnTo>
                    <a:pt x="101" y="357"/>
                  </a:lnTo>
                  <a:lnTo>
                    <a:pt x="101" y="366"/>
                  </a:lnTo>
                  <a:lnTo>
                    <a:pt x="111" y="373"/>
                  </a:lnTo>
                  <a:lnTo>
                    <a:pt x="117" y="382"/>
                  </a:lnTo>
                  <a:lnTo>
                    <a:pt x="122" y="393"/>
                  </a:lnTo>
                  <a:lnTo>
                    <a:pt x="123" y="402"/>
                  </a:lnTo>
                  <a:lnTo>
                    <a:pt x="125" y="405"/>
                  </a:lnTo>
                  <a:lnTo>
                    <a:pt x="126" y="412"/>
                  </a:lnTo>
                  <a:lnTo>
                    <a:pt x="126" y="414"/>
                  </a:lnTo>
                  <a:lnTo>
                    <a:pt x="128" y="430"/>
                  </a:lnTo>
                  <a:lnTo>
                    <a:pt x="158" y="535"/>
                  </a:lnTo>
                  <a:lnTo>
                    <a:pt x="159" y="544"/>
                  </a:lnTo>
                  <a:lnTo>
                    <a:pt x="161" y="553"/>
                  </a:lnTo>
                  <a:lnTo>
                    <a:pt x="165" y="568"/>
                  </a:lnTo>
                  <a:lnTo>
                    <a:pt x="165" y="573"/>
                  </a:lnTo>
                  <a:lnTo>
                    <a:pt x="419" y="573"/>
                  </a:lnTo>
                  <a:lnTo>
                    <a:pt x="420" y="661"/>
                  </a:lnTo>
                  <a:lnTo>
                    <a:pt x="512" y="661"/>
                  </a:lnTo>
                  <a:close/>
                </a:path>
              </a:pathLst>
            </a:custGeom>
            <a:solidFill>
              <a:schemeClr val="accent3">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2" name="Freeform 267">
              <a:extLst>
                <a:ext uri="{FF2B5EF4-FFF2-40B4-BE49-F238E27FC236}">
                  <a16:creationId xmlns:a16="http://schemas.microsoft.com/office/drawing/2014/main" id="{D4A51330-1C26-4D1B-9705-5C6E956FA26E}"/>
                </a:ext>
              </a:extLst>
            </p:cNvPr>
            <p:cNvSpPr>
              <a:spLocks/>
            </p:cNvSpPr>
            <p:nvPr/>
          </p:nvSpPr>
          <p:spPr bwMode="auto">
            <a:xfrm>
              <a:off x="154107" y="1817124"/>
              <a:ext cx="390132" cy="729924"/>
            </a:xfrm>
            <a:custGeom>
              <a:avLst/>
              <a:gdLst>
                <a:gd name="T0" fmla="*/ 838 w 838"/>
                <a:gd name="T1" fmla="*/ 304 h 1566"/>
                <a:gd name="T2" fmla="*/ 816 w 838"/>
                <a:gd name="T3" fmla="*/ 384 h 1566"/>
                <a:gd name="T4" fmla="*/ 814 w 838"/>
                <a:gd name="T5" fmla="*/ 525 h 1566"/>
                <a:gd name="T6" fmla="*/ 679 w 838"/>
                <a:gd name="T7" fmla="*/ 631 h 1566"/>
                <a:gd name="T8" fmla="*/ 723 w 838"/>
                <a:gd name="T9" fmla="*/ 1566 h 1566"/>
                <a:gd name="T10" fmla="*/ 369 w 838"/>
                <a:gd name="T11" fmla="*/ 1566 h 1566"/>
                <a:gd name="T12" fmla="*/ 229 w 838"/>
                <a:gd name="T13" fmla="*/ 1449 h 1566"/>
                <a:gd name="T14" fmla="*/ 136 w 838"/>
                <a:gd name="T15" fmla="*/ 1381 h 1566"/>
                <a:gd name="T16" fmla="*/ 135 w 838"/>
                <a:gd name="T17" fmla="*/ 1380 h 1566"/>
                <a:gd name="T18" fmla="*/ 133 w 838"/>
                <a:gd name="T19" fmla="*/ 1378 h 1566"/>
                <a:gd name="T20" fmla="*/ 130 w 838"/>
                <a:gd name="T21" fmla="*/ 1377 h 1566"/>
                <a:gd name="T22" fmla="*/ 127 w 838"/>
                <a:gd name="T23" fmla="*/ 1377 h 1566"/>
                <a:gd name="T24" fmla="*/ 126 w 838"/>
                <a:gd name="T25" fmla="*/ 1375 h 1566"/>
                <a:gd name="T26" fmla="*/ 124 w 838"/>
                <a:gd name="T27" fmla="*/ 1374 h 1566"/>
                <a:gd name="T28" fmla="*/ 118 w 838"/>
                <a:gd name="T29" fmla="*/ 1374 h 1566"/>
                <a:gd name="T30" fmla="*/ 27 w 838"/>
                <a:gd name="T31" fmla="*/ 1170 h 1566"/>
                <a:gd name="T32" fmla="*/ 27 w 838"/>
                <a:gd name="T33" fmla="*/ 1167 h 1566"/>
                <a:gd name="T34" fmla="*/ 19 w 838"/>
                <a:gd name="T35" fmla="*/ 1146 h 1566"/>
                <a:gd name="T36" fmla="*/ 18 w 838"/>
                <a:gd name="T37" fmla="*/ 1144 h 1566"/>
                <a:gd name="T38" fmla="*/ 6 w 838"/>
                <a:gd name="T39" fmla="*/ 1033 h 1566"/>
                <a:gd name="T40" fmla="*/ 61 w 838"/>
                <a:gd name="T41" fmla="*/ 898 h 1566"/>
                <a:gd name="T42" fmla="*/ 123 w 838"/>
                <a:gd name="T43" fmla="*/ 786 h 1566"/>
                <a:gd name="T44" fmla="*/ 133 w 838"/>
                <a:gd name="T45" fmla="*/ 765 h 1566"/>
                <a:gd name="T46" fmla="*/ 229 w 838"/>
                <a:gd name="T47" fmla="*/ 538 h 1566"/>
                <a:gd name="T48" fmla="*/ 238 w 838"/>
                <a:gd name="T49" fmla="*/ 499 h 1566"/>
                <a:gd name="T50" fmla="*/ 231 w 838"/>
                <a:gd name="T51" fmla="*/ 460 h 1566"/>
                <a:gd name="T52" fmla="*/ 223 w 838"/>
                <a:gd name="T53" fmla="*/ 444 h 1566"/>
                <a:gd name="T54" fmla="*/ 207 w 838"/>
                <a:gd name="T55" fmla="*/ 451 h 1566"/>
                <a:gd name="T56" fmla="*/ 201 w 838"/>
                <a:gd name="T57" fmla="*/ 438 h 1566"/>
                <a:gd name="T58" fmla="*/ 196 w 838"/>
                <a:gd name="T59" fmla="*/ 433 h 1566"/>
                <a:gd name="T60" fmla="*/ 199 w 838"/>
                <a:gd name="T61" fmla="*/ 403 h 1566"/>
                <a:gd name="T62" fmla="*/ 195 w 838"/>
                <a:gd name="T63" fmla="*/ 388 h 1566"/>
                <a:gd name="T64" fmla="*/ 195 w 838"/>
                <a:gd name="T65" fmla="*/ 366 h 1566"/>
                <a:gd name="T66" fmla="*/ 196 w 838"/>
                <a:gd name="T67" fmla="*/ 348 h 1566"/>
                <a:gd name="T68" fmla="*/ 199 w 838"/>
                <a:gd name="T69" fmla="*/ 345 h 1566"/>
                <a:gd name="T70" fmla="*/ 208 w 838"/>
                <a:gd name="T71" fmla="*/ 345 h 1566"/>
                <a:gd name="T72" fmla="*/ 229 w 838"/>
                <a:gd name="T73" fmla="*/ 304 h 1566"/>
                <a:gd name="T74" fmla="*/ 249 w 838"/>
                <a:gd name="T75" fmla="*/ 231 h 1566"/>
                <a:gd name="T76" fmla="*/ 274 w 838"/>
                <a:gd name="T77" fmla="*/ 99 h 1566"/>
                <a:gd name="T78" fmla="*/ 276 w 838"/>
                <a:gd name="T79" fmla="*/ 96 h 1566"/>
                <a:gd name="T80" fmla="*/ 531 w 838"/>
                <a:gd name="T81" fmla="*/ 0 h 1566"/>
                <a:gd name="T82" fmla="*/ 624 w 838"/>
                <a:gd name="T83" fmla="*/ 88 h 1566"/>
                <a:gd name="T84" fmla="*/ 774 w 838"/>
                <a:gd name="T85" fmla="*/ 96 h 1566"/>
                <a:gd name="T86" fmla="*/ 799 w 838"/>
                <a:gd name="T87" fmla="*/ 244 h 1566"/>
                <a:gd name="T88" fmla="*/ 813 w 838"/>
                <a:gd name="T89" fmla="*/ 25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1566">
                  <a:moveTo>
                    <a:pt x="813" y="253"/>
                  </a:moveTo>
                  <a:lnTo>
                    <a:pt x="838" y="304"/>
                  </a:lnTo>
                  <a:lnTo>
                    <a:pt x="820" y="366"/>
                  </a:lnTo>
                  <a:lnTo>
                    <a:pt x="816" y="384"/>
                  </a:lnTo>
                  <a:lnTo>
                    <a:pt x="823" y="501"/>
                  </a:lnTo>
                  <a:lnTo>
                    <a:pt x="814" y="525"/>
                  </a:lnTo>
                  <a:lnTo>
                    <a:pt x="760" y="586"/>
                  </a:lnTo>
                  <a:lnTo>
                    <a:pt x="679" y="631"/>
                  </a:lnTo>
                  <a:lnTo>
                    <a:pt x="718" y="765"/>
                  </a:lnTo>
                  <a:lnTo>
                    <a:pt x="723" y="1566"/>
                  </a:lnTo>
                  <a:lnTo>
                    <a:pt x="495" y="1566"/>
                  </a:lnTo>
                  <a:lnTo>
                    <a:pt x="369" y="1566"/>
                  </a:lnTo>
                  <a:lnTo>
                    <a:pt x="316" y="1566"/>
                  </a:lnTo>
                  <a:lnTo>
                    <a:pt x="229" y="1449"/>
                  </a:lnTo>
                  <a:lnTo>
                    <a:pt x="138" y="1381"/>
                  </a:lnTo>
                  <a:lnTo>
                    <a:pt x="136" y="1381"/>
                  </a:lnTo>
                  <a:lnTo>
                    <a:pt x="136" y="1380"/>
                  </a:lnTo>
                  <a:lnTo>
                    <a:pt x="135" y="1380"/>
                  </a:lnTo>
                  <a:lnTo>
                    <a:pt x="135" y="1378"/>
                  </a:lnTo>
                  <a:lnTo>
                    <a:pt x="133" y="1378"/>
                  </a:lnTo>
                  <a:lnTo>
                    <a:pt x="132" y="1378"/>
                  </a:lnTo>
                  <a:lnTo>
                    <a:pt x="130" y="1377"/>
                  </a:lnTo>
                  <a:lnTo>
                    <a:pt x="129" y="1377"/>
                  </a:lnTo>
                  <a:lnTo>
                    <a:pt x="127" y="1377"/>
                  </a:lnTo>
                  <a:lnTo>
                    <a:pt x="127" y="1375"/>
                  </a:lnTo>
                  <a:lnTo>
                    <a:pt x="126" y="1375"/>
                  </a:lnTo>
                  <a:lnTo>
                    <a:pt x="124" y="1375"/>
                  </a:lnTo>
                  <a:lnTo>
                    <a:pt x="124" y="1374"/>
                  </a:lnTo>
                  <a:lnTo>
                    <a:pt x="123" y="1374"/>
                  </a:lnTo>
                  <a:lnTo>
                    <a:pt x="118" y="1374"/>
                  </a:lnTo>
                  <a:lnTo>
                    <a:pt x="0" y="1282"/>
                  </a:lnTo>
                  <a:lnTo>
                    <a:pt x="27" y="1170"/>
                  </a:lnTo>
                  <a:lnTo>
                    <a:pt x="27" y="1168"/>
                  </a:lnTo>
                  <a:lnTo>
                    <a:pt x="27" y="1167"/>
                  </a:lnTo>
                  <a:lnTo>
                    <a:pt x="19" y="1147"/>
                  </a:lnTo>
                  <a:lnTo>
                    <a:pt x="19" y="1146"/>
                  </a:lnTo>
                  <a:lnTo>
                    <a:pt x="18" y="1146"/>
                  </a:lnTo>
                  <a:lnTo>
                    <a:pt x="18" y="1144"/>
                  </a:lnTo>
                  <a:lnTo>
                    <a:pt x="7" y="1036"/>
                  </a:lnTo>
                  <a:lnTo>
                    <a:pt x="6" y="1033"/>
                  </a:lnTo>
                  <a:lnTo>
                    <a:pt x="61" y="900"/>
                  </a:lnTo>
                  <a:lnTo>
                    <a:pt x="61" y="898"/>
                  </a:lnTo>
                  <a:lnTo>
                    <a:pt x="123" y="787"/>
                  </a:lnTo>
                  <a:lnTo>
                    <a:pt x="123" y="786"/>
                  </a:lnTo>
                  <a:lnTo>
                    <a:pt x="133" y="766"/>
                  </a:lnTo>
                  <a:lnTo>
                    <a:pt x="133" y="765"/>
                  </a:lnTo>
                  <a:lnTo>
                    <a:pt x="201" y="631"/>
                  </a:lnTo>
                  <a:lnTo>
                    <a:pt x="229" y="538"/>
                  </a:lnTo>
                  <a:lnTo>
                    <a:pt x="238" y="501"/>
                  </a:lnTo>
                  <a:lnTo>
                    <a:pt x="238" y="499"/>
                  </a:lnTo>
                  <a:lnTo>
                    <a:pt x="238" y="498"/>
                  </a:lnTo>
                  <a:lnTo>
                    <a:pt x="231" y="460"/>
                  </a:lnTo>
                  <a:lnTo>
                    <a:pt x="229" y="456"/>
                  </a:lnTo>
                  <a:lnTo>
                    <a:pt x="223" y="444"/>
                  </a:lnTo>
                  <a:lnTo>
                    <a:pt x="208" y="451"/>
                  </a:lnTo>
                  <a:lnTo>
                    <a:pt x="207" y="451"/>
                  </a:lnTo>
                  <a:lnTo>
                    <a:pt x="201" y="439"/>
                  </a:lnTo>
                  <a:lnTo>
                    <a:pt x="201" y="438"/>
                  </a:lnTo>
                  <a:lnTo>
                    <a:pt x="198" y="433"/>
                  </a:lnTo>
                  <a:lnTo>
                    <a:pt x="196" y="433"/>
                  </a:lnTo>
                  <a:lnTo>
                    <a:pt x="195" y="415"/>
                  </a:lnTo>
                  <a:lnTo>
                    <a:pt x="199" y="403"/>
                  </a:lnTo>
                  <a:lnTo>
                    <a:pt x="195" y="396"/>
                  </a:lnTo>
                  <a:lnTo>
                    <a:pt x="195" y="388"/>
                  </a:lnTo>
                  <a:lnTo>
                    <a:pt x="196" y="378"/>
                  </a:lnTo>
                  <a:lnTo>
                    <a:pt x="195" y="366"/>
                  </a:lnTo>
                  <a:lnTo>
                    <a:pt x="180" y="355"/>
                  </a:lnTo>
                  <a:lnTo>
                    <a:pt x="196" y="348"/>
                  </a:lnTo>
                  <a:lnTo>
                    <a:pt x="198" y="345"/>
                  </a:lnTo>
                  <a:lnTo>
                    <a:pt x="199" y="345"/>
                  </a:lnTo>
                  <a:lnTo>
                    <a:pt x="202" y="343"/>
                  </a:lnTo>
                  <a:lnTo>
                    <a:pt x="208" y="345"/>
                  </a:lnTo>
                  <a:lnTo>
                    <a:pt x="213" y="345"/>
                  </a:lnTo>
                  <a:lnTo>
                    <a:pt x="229" y="304"/>
                  </a:lnTo>
                  <a:lnTo>
                    <a:pt x="229" y="303"/>
                  </a:lnTo>
                  <a:lnTo>
                    <a:pt x="249" y="231"/>
                  </a:lnTo>
                  <a:lnTo>
                    <a:pt x="249" y="229"/>
                  </a:lnTo>
                  <a:lnTo>
                    <a:pt x="274" y="99"/>
                  </a:lnTo>
                  <a:lnTo>
                    <a:pt x="274" y="97"/>
                  </a:lnTo>
                  <a:lnTo>
                    <a:pt x="276" y="96"/>
                  </a:lnTo>
                  <a:lnTo>
                    <a:pt x="277" y="0"/>
                  </a:lnTo>
                  <a:lnTo>
                    <a:pt x="531" y="0"/>
                  </a:lnTo>
                  <a:lnTo>
                    <a:pt x="532" y="88"/>
                  </a:lnTo>
                  <a:lnTo>
                    <a:pt x="624" y="88"/>
                  </a:lnTo>
                  <a:lnTo>
                    <a:pt x="760" y="88"/>
                  </a:lnTo>
                  <a:lnTo>
                    <a:pt x="774" y="96"/>
                  </a:lnTo>
                  <a:lnTo>
                    <a:pt x="810" y="229"/>
                  </a:lnTo>
                  <a:lnTo>
                    <a:pt x="799" y="244"/>
                  </a:lnTo>
                  <a:lnTo>
                    <a:pt x="804" y="250"/>
                  </a:lnTo>
                  <a:lnTo>
                    <a:pt x="813" y="253"/>
                  </a:lnTo>
                  <a:close/>
                </a:path>
              </a:pathLst>
            </a:custGeom>
            <a:solidFill>
              <a:schemeClr val="accent3">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153" name="Freeform 268">
              <a:extLst>
                <a:ext uri="{FF2B5EF4-FFF2-40B4-BE49-F238E27FC236}">
                  <a16:creationId xmlns:a16="http://schemas.microsoft.com/office/drawing/2014/main" id="{A88EDCF8-B471-4C34-90EB-F6A4A7C0F6DC}"/>
                </a:ext>
              </a:extLst>
            </p:cNvPr>
            <p:cNvSpPr>
              <a:spLocks/>
            </p:cNvSpPr>
            <p:nvPr/>
          </p:nvSpPr>
          <p:spPr bwMode="auto">
            <a:xfrm>
              <a:off x="1366453" y="1956957"/>
              <a:ext cx="528566" cy="736915"/>
            </a:xfrm>
            <a:custGeom>
              <a:avLst/>
              <a:gdLst>
                <a:gd name="T0" fmla="*/ 1131 w 1135"/>
                <a:gd name="T1" fmla="*/ 0 h 1581"/>
                <a:gd name="T2" fmla="*/ 1135 w 1135"/>
                <a:gd name="T3" fmla="*/ 733 h 1581"/>
                <a:gd name="T4" fmla="*/ 1134 w 1135"/>
                <a:gd name="T5" fmla="*/ 1315 h 1581"/>
                <a:gd name="T6" fmla="*/ 1131 w 1135"/>
                <a:gd name="T7" fmla="*/ 1566 h 1581"/>
                <a:gd name="T8" fmla="*/ 1117 w 1135"/>
                <a:gd name="T9" fmla="*/ 1566 h 1581"/>
                <a:gd name="T10" fmla="*/ 1117 w 1135"/>
                <a:gd name="T11" fmla="*/ 1579 h 1581"/>
                <a:gd name="T12" fmla="*/ 1005 w 1135"/>
                <a:gd name="T13" fmla="*/ 1581 h 1581"/>
                <a:gd name="T14" fmla="*/ 1039 w 1135"/>
                <a:gd name="T15" fmla="*/ 1333 h 1581"/>
                <a:gd name="T16" fmla="*/ 1024 w 1135"/>
                <a:gd name="T17" fmla="*/ 1333 h 1581"/>
                <a:gd name="T18" fmla="*/ 976 w 1135"/>
                <a:gd name="T19" fmla="*/ 1254 h 1581"/>
                <a:gd name="T20" fmla="*/ 954 w 1135"/>
                <a:gd name="T21" fmla="*/ 1176 h 1581"/>
                <a:gd name="T22" fmla="*/ 922 w 1135"/>
                <a:gd name="T23" fmla="*/ 1152 h 1581"/>
                <a:gd name="T24" fmla="*/ 841 w 1135"/>
                <a:gd name="T25" fmla="*/ 1144 h 1581"/>
                <a:gd name="T26" fmla="*/ 642 w 1135"/>
                <a:gd name="T27" fmla="*/ 963 h 1581"/>
                <a:gd name="T28" fmla="*/ 456 w 1135"/>
                <a:gd name="T29" fmla="*/ 945 h 1581"/>
                <a:gd name="T30" fmla="*/ 390 w 1135"/>
                <a:gd name="T31" fmla="*/ 1009 h 1581"/>
                <a:gd name="T32" fmla="*/ 390 w 1135"/>
                <a:gd name="T33" fmla="*/ 1054 h 1581"/>
                <a:gd name="T34" fmla="*/ 343 w 1135"/>
                <a:gd name="T35" fmla="*/ 1063 h 1581"/>
                <a:gd name="T36" fmla="*/ 231 w 1135"/>
                <a:gd name="T37" fmla="*/ 993 h 1581"/>
                <a:gd name="T38" fmla="*/ 229 w 1135"/>
                <a:gd name="T39" fmla="*/ 790 h 1581"/>
                <a:gd name="T40" fmla="*/ 4 w 1135"/>
                <a:gd name="T41" fmla="*/ 792 h 1581"/>
                <a:gd name="T42" fmla="*/ 10 w 1135"/>
                <a:gd name="T43" fmla="*/ 298 h 1581"/>
                <a:gd name="T44" fmla="*/ 0 w 1135"/>
                <a:gd name="T45" fmla="*/ 298 h 1581"/>
                <a:gd name="T46" fmla="*/ 1 w 1135"/>
                <a:gd name="T47" fmla="*/ 0 h 1581"/>
                <a:gd name="T48" fmla="*/ 567 w 1135"/>
                <a:gd name="T49" fmla="*/ 0 h 1581"/>
                <a:gd name="T50" fmla="*/ 706 w 1135"/>
                <a:gd name="T51" fmla="*/ 0 h 1581"/>
                <a:gd name="T52" fmla="*/ 1131 w 1135"/>
                <a:gd name="T53"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581">
                  <a:moveTo>
                    <a:pt x="1131" y="0"/>
                  </a:moveTo>
                  <a:lnTo>
                    <a:pt x="1135" y="733"/>
                  </a:lnTo>
                  <a:lnTo>
                    <a:pt x="1134" y="1315"/>
                  </a:lnTo>
                  <a:lnTo>
                    <a:pt x="1131" y="1566"/>
                  </a:lnTo>
                  <a:lnTo>
                    <a:pt x="1117" y="1566"/>
                  </a:lnTo>
                  <a:lnTo>
                    <a:pt x="1117" y="1579"/>
                  </a:lnTo>
                  <a:lnTo>
                    <a:pt x="1005" y="1581"/>
                  </a:lnTo>
                  <a:lnTo>
                    <a:pt x="1039" y="1333"/>
                  </a:lnTo>
                  <a:lnTo>
                    <a:pt x="1024" y="1333"/>
                  </a:lnTo>
                  <a:lnTo>
                    <a:pt x="976" y="1254"/>
                  </a:lnTo>
                  <a:lnTo>
                    <a:pt x="954" y="1176"/>
                  </a:lnTo>
                  <a:lnTo>
                    <a:pt x="922" y="1152"/>
                  </a:lnTo>
                  <a:lnTo>
                    <a:pt x="841" y="1144"/>
                  </a:lnTo>
                  <a:lnTo>
                    <a:pt x="642" y="963"/>
                  </a:lnTo>
                  <a:lnTo>
                    <a:pt x="456" y="945"/>
                  </a:lnTo>
                  <a:lnTo>
                    <a:pt x="390" y="1009"/>
                  </a:lnTo>
                  <a:lnTo>
                    <a:pt x="390" y="1054"/>
                  </a:lnTo>
                  <a:lnTo>
                    <a:pt x="343" y="1063"/>
                  </a:lnTo>
                  <a:lnTo>
                    <a:pt x="231" y="993"/>
                  </a:lnTo>
                  <a:lnTo>
                    <a:pt x="229" y="790"/>
                  </a:lnTo>
                  <a:lnTo>
                    <a:pt x="4" y="792"/>
                  </a:lnTo>
                  <a:lnTo>
                    <a:pt x="10" y="298"/>
                  </a:lnTo>
                  <a:lnTo>
                    <a:pt x="0" y="298"/>
                  </a:lnTo>
                  <a:lnTo>
                    <a:pt x="1" y="0"/>
                  </a:lnTo>
                  <a:lnTo>
                    <a:pt x="567" y="0"/>
                  </a:lnTo>
                  <a:lnTo>
                    <a:pt x="706" y="0"/>
                  </a:lnTo>
                  <a:lnTo>
                    <a:pt x="1131" y="0"/>
                  </a:lnTo>
                  <a:close/>
                </a:path>
              </a:pathLst>
            </a:custGeom>
            <a:solidFill>
              <a:schemeClr val="accent3">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4" name="Freeform 269">
              <a:extLst>
                <a:ext uri="{FF2B5EF4-FFF2-40B4-BE49-F238E27FC236}">
                  <a16:creationId xmlns:a16="http://schemas.microsoft.com/office/drawing/2014/main" id="{C07DE32B-72CB-4351-B1C5-5620F22A0F85}"/>
                </a:ext>
              </a:extLst>
            </p:cNvPr>
            <p:cNvSpPr>
              <a:spLocks/>
            </p:cNvSpPr>
            <p:nvPr/>
          </p:nvSpPr>
          <p:spPr bwMode="auto">
            <a:xfrm>
              <a:off x="1317511" y="1550044"/>
              <a:ext cx="576109" cy="406912"/>
            </a:xfrm>
            <a:custGeom>
              <a:avLst/>
              <a:gdLst>
                <a:gd name="T0" fmla="*/ 1236 w 1237"/>
                <a:gd name="T1" fmla="*/ 872 h 873"/>
                <a:gd name="T2" fmla="*/ 1236 w 1237"/>
                <a:gd name="T3" fmla="*/ 696 h 873"/>
                <a:gd name="T4" fmla="*/ 1237 w 1237"/>
                <a:gd name="T5" fmla="*/ 245 h 873"/>
                <a:gd name="T6" fmla="*/ 1237 w 1237"/>
                <a:gd name="T7" fmla="*/ 5 h 873"/>
                <a:gd name="T8" fmla="*/ 1062 w 1237"/>
                <a:gd name="T9" fmla="*/ 5 h 873"/>
                <a:gd name="T10" fmla="*/ 1023 w 1237"/>
                <a:gd name="T11" fmla="*/ 6 h 873"/>
                <a:gd name="T12" fmla="*/ 490 w 1237"/>
                <a:gd name="T13" fmla="*/ 5 h 873"/>
                <a:gd name="T14" fmla="*/ 327 w 1237"/>
                <a:gd name="T15" fmla="*/ 3 h 873"/>
                <a:gd name="T16" fmla="*/ 133 w 1237"/>
                <a:gd name="T17" fmla="*/ 0 h 873"/>
                <a:gd name="T18" fmla="*/ 7 w 1237"/>
                <a:gd name="T19" fmla="*/ 2 h 873"/>
                <a:gd name="T20" fmla="*/ 0 w 1237"/>
                <a:gd name="T21" fmla="*/ 239 h 873"/>
                <a:gd name="T22" fmla="*/ 6 w 1237"/>
                <a:gd name="T23" fmla="*/ 239 h 873"/>
                <a:gd name="T24" fmla="*/ 9 w 1237"/>
                <a:gd name="T25" fmla="*/ 873 h 873"/>
                <a:gd name="T26" fmla="*/ 57 w 1237"/>
                <a:gd name="T27" fmla="*/ 872 h 873"/>
                <a:gd name="T28" fmla="*/ 106 w 1237"/>
                <a:gd name="T29" fmla="*/ 872 h 873"/>
                <a:gd name="T30" fmla="*/ 672 w 1237"/>
                <a:gd name="T31" fmla="*/ 872 h 873"/>
                <a:gd name="T32" fmla="*/ 811 w 1237"/>
                <a:gd name="T33" fmla="*/ 872 h 873"/>
                <a:gd name="T34" fmla="*/ 1236 w 1237"/>
                <a:gd name="T35"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7" h="873">
                  <a:moveTo>
                    <a:pt x="1236" y="872"/>
                  </a:moveTo>
                  <a:lnTo>
                    <a:pt x="1236" y="696"/>
                  </a:lnTo>
                  <a:lnTo>
                    <a:pt x="1237" y="245"/>
                  </a:lnTo>
                  <a:lnTo>
                    <a:pt x="1237" y="5"/>
                  </a:lnTo>
                  <a:lnTo>
                    <a:pt x="1062" y="5"/>
                  </a:lnTo>
                  <a:lnTo>
                    <a:pt x="1023" y="6"/>
                  </a:lnTo>
                  <a:lnTo>
                    <a:pt x="490" y="5"/>
                  </a:lnTo>
                  <a:lnTo>
                    <a:pt x="327" y="3"/>
                  </a:lnTo>
                  <a:lnTo>
                    <a:pt x="133" y="0"/>
                  </a:lnTo>
                  <a:lnTo>
                    <a:pt x="7" y="2"/>
                  </a:lnTo>
                  <a:lnTo>
                    <a:pt x="0" y="239"/>
                  </a:lnTo>
                  <a:lnTo>
                    <a:pt x="6" y="239"/>
                  </a:lnTo>
                  <a:lnTo>
                    <a:pt x="9" y="873"/>
                  </a:lnTo>
                  <a:lnTo>
                    <a:pt x="57" y="872"/>
                  </a:lnTo>
                  <a:lnTo>
                    <a:pt x="106" y="872"/>
                  </a:lnTo>
                  <a:lnTo>
                    <a:pt x="672" y="872"/>
                  </a:lnTo>
                  <a:lnTo>
                    <a:pt x="811" y="872"/>
                  </a:lnTo>
                  <a:lnTo>
                    <a:pt x="1236" y="872"/>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5" name="Freeform 270">
              <a:extLst>
                <a:ext uri="{FF2B5EF4-FFF2-40B4-BE49-F238E27FC236}">
                  <a16:creationId xmlns:a16="http://schemas.microsoft.com/office/drawing/2014/main" id="{38247AC8-895A-4F3D-8984-BD940FB7D2BA}"/>
                </a:ext>
              </a:extLst>
            </p:cNvPr>
            <p:cNvSpPr>
              <a:spLocks/>
            </p:cNvSpPr>
            <p:nvPr/>
          </p:nvSpPr>
          <p:spPr bwMode="auto">
            <a:xfrm>
              <a:off x="1300731" y="2323317"/>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6" name="Freeform 271">
              <a:extLst>
                <a:ext uri="{FF2B5EF4-FFF2-40B4-BE49-F238E27FC236}">
                  <a16:creationId xmlns:a16="http://schemas.microsoft.com/office/drawing/2014/main" id="{61343011-2DD8-4D9B-9DC9-C5402C5CE691}"/>
                </a:ext>
              </a:extLst>
            </p:cNvPr>
            <p:cNvSpPr>
              <a:spLocks/>
            </p:cNvSpPr>
            <p:nvPr/>
          </p:nvSpPr>
          <p:spPr bwMode="auto">
            <a:xfrm>
              <a:off x="681275" y="1956957"/>
              <a:ext cx="689372" cy="447463"/>
            </a:xfrm>
            <a:custGeom>
              <a:avLst/>
              <a:gdLst>
                <a:gd name="T0" fmla="*/ 1480 w 1480"/>
                <a:gd name="T1" fmla="*/ 298 h 960"/>
                <a:gd name="T2" fmla="*/ 1474 w 1480"/>
                <a:gd name="T3" fmla="*/ 792 h 960"/>
                <a:gd name="T4" fmla="*/ 1458 w 1480"/>
                <a:gd name="T5" fmla="*/ 787 h 960"/>
                <a:gd name="T6" fmla="*/ 1441 w 1480"/>
                <a:gd name="T7" fmla="*/ 792 h 960"/>
                <a:gd name="T8" fmla="*/ 1330 w 1480"/>
                <a:gd name="T9" fmla="*/ 790 h 960"/>
                <a:gd name="T10" fmla="*/ 903 w 1480"/>
                <a:gd name="T11" fmla="*/ 814 h 960"/>
                <a:gd name="T12" fmla="*/ 648 w 1480"/>
                <a:gd name="T13" fmla="*/ 867 h 960"/>
                <a:gd name="T14" fmla="*/ 478 w 1480"/>
                <a:gd name="T15" fmla="*/ 858 h 960"/>
                <a:gd name="T16" fmla="*/ 265 w 1480"/>
                <a:gd name="T17" fmla="*/ 877 h 960"/>
                <a:gd name="T18" fmla="*/ 0 w 1480"/>
                <a:gd name="T19" fmla="*/ 960 h 960"/>
                <a:gd name="T20" fmla="*/ 54 w 1480"/>
                <a:gd name="T21" fmla="*/ 847 h 960"/>
                <a:gd name="T22" fmla="*/ 159 w 1480"/>
                <a:gd name="T23" fmla="*/ 754 h 960"/>
                <a:gd name="T24" fmla="*/ 184 w 1480"/>
                <a:gd name="T25" fmla="*/ 742 h 960"/>
                <a:gd name="T26" fmla="*/ 181 w 1480"/>
                <a:gd name="T27" fmla="*/ 733 h 960"/>
                <a:gd name="T28" fmla="*/ 253 w 1480"/>
                <a:gd name="T29" fmla="*/ 673 h 960"/>
                <a:gd name="T30" fmla="*/ 265 w 1480"/>
                <a:gd name="T31" fmla="*/ 673 h 960"/>
                <a:gd name="T32" fmla="*/ 300 w 1480"/>
                <a:gd name="T33" fmla="*/ 598 h 960"/>
                <a:gd name="T34" fmla="*/ 265 w 1480"/>
                <a:gd name="T35" fmla="*/ 529 h 960"/>
                <a:gd name="T36" fmla="*/ 304 w 1480"/>
                <a:gd name="T37" fmla="*/ 465 h 960"/>
                <a:gd name="T38" fmla="*/ 432 w 1480"/>
                <a:gd name="T39" fmla="*/ 199 h 960"/>
                <a:gd name="T40" fmla="*/ 468 w 1480"/>
                <a:gd name="T41" fmla="*/ 103 h 960"/>
                <a:gd name="T42" fmla="*/ 478 w 1480"/>
                <a:gd name="T43" fmla="*/ 105 h 960"/>
                <a:gd name="T44" fmla="*/ 520 w 1480"/>
                <a:gd name="T45" fmla="*/ 22 h 960"/>
                <a:gd name="T46" fmla="*/ 508 w 1480"/>
                <a:gd name="T47" fmla="*/ 18 h 960"/>
                <a:gd name="T48" fmla="*/ 498 w 1480"/>
                <a:gd name="T49" fmla="*/ 7 h 960"/>
                <a:gd name="T50" fmla="*/ 486 w 1480"/>
                <a:gd name="T51" fmla="*/ 9 h 960"/>
                <a:gd name="T52" fmla="*/ 480 w 1480"/>
                <a:gd name="T53" fmla="*/ 4 h 960"/>
                <a:gd name="T54" fmla="*/ 480 w 1480"/>
                <a:gd name="T55" fmla="*/ 0 h 960"/>
                <a:gd name="T56" fmla="*/ 813 w 1480"/>
                <a:gd name="T57" fmla="*/ 0 h 960"/>
                <a:gd name="T58" fmla="*/ 903 w 1480"/>
                <a:gd name="T59" fmla="*/ 1 h 960"/>
                <a:gd name="T60" fmla="*/ 1374 w 1480"/>
                <a:gd name="T61" fmla="*/ 1 h 960"/>
                <a:gd name="T62" fmla="*/ 1422 w 1480"/>
                <a:gd name="T63" fmla="*/ 0 h 960"/>
                <a:gd name="T64" fmla="*/ 1471 w 1480"/>
                <a:gd name="T65" fmla="*/ 0 h 960"/>
                <a:gd name="T66" fmla="*/ 1470 w 1480"/>
                <a:gd name="T67" fmla="*/ 298 h 960"/>
                <a:gd name="T68" fmla="*/ 1480 w 1480"/>
                <a:gd name="T69" fmla="*/ 2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0" h="960">
                  <a:moveTo>
                    <a:pt x="1480" y="298"/>
                  </a:moveTo>
                  <a:lnTo>
                    <a:pt x="1474" y="792"/>
                  </a:lnTo>
                  <a:lnTo>
                    <a:pt x="1458" y="787"/>
                  </a:lnTo>
                  <a:lnTo>
                    <a:pt x="1441" y="792"/>
                  </a:lnTo>
                  <a:lnTo>
                    <a:pt x="1330" y="790"/>
                  </a:lnTo>
                  <a:lnTo>
                    <a:pt x="903" y="814"/>
                  </a:lnTo>
                  <a:lnTo>
                    <a:pt x="648" y="867"/>
                  </a:lnTo>
                  <a:lnTo>
                    <a:pt x="478" y="858"/>
                  </a:lnTo>
                  <a:lnTo>
                    <a:pt x="265" y="877"/>
                  </a:lnTo>
                  <a:lnTo>
                    <a:pt x="0" y="960"/>
                  </a:lnTo>
                  <a:lnTo>
                    <a:pt x="54" y="847"/>
                  </a:lnTo>
                  <a:lnTo>
                    <a:pt x="159" y="754"/>
                  </a:lnTo>
                  <a:lnTo>
                    <a:pt x="184" y="742"/>
                  </a:lnTo>
                  <a:lnTo>
                    <a:pt x="181" y="733"/>
                  </a:lnTo>
                  <a:lnTo>
                    <a:pt x="253" y="673"/>
                  </a:lnTo>
                  <a:lnTo>
                    <a:pt x="265" y="673"/>
                  </a:lnTo>
                  <a:lnTo>
                    <a:pt x="300" y="598"/>
                  </a:lnTo>
                  <a:lnTo>
                    <a:pt x="265" y="529"/>
                  </a:lnTo>
                  <a:lnTo>
                    <a:pt x="304" y="465"/>
                  </a:lnTo>
                  <a:lnTo>
                    <a:pt x="432" y="199"/>
                  </a:lnTo>
                  <a:lnTo>
                    <a:pt x="468" y="103"/>
                  </a:lnTo>
                  <a:lnTo>
                    <a:pt x="478" y="105"/>
                  </a:lnTo>
                  <a:lnTo>
                    <a:pt x="520" y="22"/>
                  </a:lnTo>
                  <a:lnTo>
                    <a:pt x="508" y="18"/>
                  </a:lnTo>
                  <a:lnTo>
                    <a:pt x="498" y="7"/>
                  </a:lnTo>
                  <a:lnTo>
                    <a:pt x="486" y="9"/>
                  </a:lnTo>
                  <a:lnTo>
                    <a:pt x="480" y="4"/>
                  </a:lnTo>
                  <a:lnTo>
                    <a:pt x="480" y="0"/>
                  </a:lnTo>
                  <a:lnTo>
                    <a:pt x="813" y="0"/>
                  </a:lnTo>
                  <a:lnTo>
                    <a:pt x="903" y="1"/>
                  </a:lnTo>
                  <a:lnTo>
                    <a:pt x="1374" y="1"/>
                  </a:lnTo>
                  <a:lnTo>
                    <a:pt x="1422" y="0"/>
                  </a:lnTo>
                  <a:lnTo>
                    <a:pt x="1471" y="0"/>
                  </a:lnTo>
                  <a:lnTo>
                    <a:pt x="1470" y="298"/>
                  </a:lnTo>
                  <a:lnTo>
                    <a:pt x="1480" y="298"/>
                  </a:lnTo>
                  <a:close/>
                </a:path>
              </a:pathLst>
            </a:custGeom>
            <a:solidFill>
              <a:schemeClr val="accent3">
                <a:lumMod val="20000"/>
                <a:lumOff val="8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7" name="Freeform 272">
              <a:extLst>
                <a:ext uri="{FF2B5EF4-FFF2-40B4-BE49-F238E27FC236}">
                  <a16:creationId xmlns:a16="http://schemas.microsoft.com/office/drawing/2014/main" id="{32C24ABF-6D74-4240-AA42-6072C538F4C5}"/>
                </a:ext>
              </a:extLst>
            </p:cNvPr>
            <p:cNvSpPr>
              <a:spLocks/>
            </p:cNvSpPr>
            <p:nvPr/>
          </p:nvSpPr>
          <p:spPr bwMode="auto">
            <a:xfrm>
              <a:off x="436568" y="1544451"/>
              <a:ext cx="885138" cy="504795"/>
            </a:xfrm>
            <a:custGeom>
              <a:avLst/>
              <a:gdLst>
                <a:gd name="T0" fmla="*/ 1895 w 1898"/>
                <a:gd name="T1" fmla="*/ 251 h 1082"/>
                <a:gd name="T2" fmla="*/ 1898 w 1898"/>
                <a:gd name="T3" fmla="*/ 885 h 1082"/>
                <a:gd name="T4" fmla="*/ 1427 w 1898"/>
                <a:gd name="T5" fmla="*/ 885 h 1082"/>
                <a:gd name="T6" fmla="*/ 1337 w 1898"/>
                <a:gd name="T7" fmla="*/ 884 h 1082"/>
                <a:gd name="T8" fmla="*/ 1004 w 1898"/>
                <a:gd name="T9" fmla="*/ 884 h 1082"/>
                <a:gd name="T10" fmla="*/ 1007 w 1898"/>
                <a:gd name="T11" fmla="*/ 875 h 1082"/>
                <a:gd name="T12" fmla="*/ 1005 w 1898"/>
                <a:gd name="T13" fmla="*/ 872 h 1082"/>
                <a:gd name="T14" fmla="*/ 989 w 1898"/>
                <a:gd name="T15" fmla="*/ 861 h 1082"/>
                <a:gd name="T16" fmla="*/ 983 w 1898"/>
                <a:gd name="T17" fmla="*/ 852 h 1082"/>
                <a:gd name="T18" fmla="*/ 992 w 1898"/>
                <a:gd name="T19" fmla="*/ 840 h 1082"/>
                <a:gd name="T20" fmla="*/ 987 w 1898"/>
                <a:gd name="T21" fmla="*/ 825 h 1082"/>
                <a:gd name="T22" fmla="*/ 995 w 1898"/>
                <a:gd name="T23" fmla="*/ 818 h 1082"/>
                <a:gd name="T24" fmla="*/ 995 w 1898"/>
                <a:gd name="T25" fmla="*/ 813 h 1082"/>
                <a:gd name="T26" fmla="*/ 1002 w 1898"/>
                <a:gd name="T27" fmla="*/ 770 h 1082"/>
                <a:gd name="T28" fmla="*/ 1001 w 1898"/>
                <a:gd name="T29" fmla="*/ 750 h 1082"/>
                <a:gd name="T30" fmla="*/ 1004 w 1898"/>
                <a:gd name="T31" fmla="*/ 726 h 1082"/>
                <a:gd name="T32" fmla="*/ 999 w 1898"/>
                <a:gd name="T33" fmla="*/ 714 h 1082"/>
                <a:gd name="T34" fmla="*/ 777 w 1898"/>
                <a:gd name="T35" fmla="*/ 830 h 1082"/>
                <a:gd name="T36" fmla="*/ 651 w 1898"/>
                <a:gd name="T37" fmla="*/ 1082 h 1082"/>
                <a:gd name="T38" fmla="*/ 621 w 1898"/>
                <a:gd name="T39" fmla="*/ 1082 h 1082"/>
                <a:gd name="T40" fmla="*/ 471 w 1898"/>
                <a:gd name="T41" fmla="*/ 998 h 1082"/>
                <a:gd name="T42" fmla="*/ 365 w 1898"/>
                <a:gd name="T43" fmla="*/ 987 h 1082"/>
                <a:gd name="T44" fmla="*/ 338 w 1898"/>
                <a:gd name="T45" fmla="*/ 947 h 1082"/>
                <a:gd name="T46" fmla="*/ 260 w 1898"/>
                <a:gd name="T47" fmla="*/ 920 h 1082"/>
                <a:gd name="T48" fmla="*/ 231 w 1898"/>
                <a:gd name="T49" fmla="*/ 888 h 1082"/>
                <a:gd name="T50" fmla="*/ 206 w 1898"/>
                <a:gd name="T51" fmla="*/ 837 h 1082"/>
                <a:gd name="T52" fmla="*/ 197 w 1898"/>
                <a:gd name="T53" fmla="*/ 834 h 1082"/>
                <a:gd name="T54" fmla="*/ 192 w 1898"/>
                <a:gd name="T55" fmla="*/ 828 h 1082"/>
                <a:gd name="T56" fmla="*/ 203 w 1898"/>
                <a:gd name="T57" fmla="*/ 813 h 1082"/>
                <a:gd name="T58" fmla="*/ 167 w 1898"/>
                <a:gd name="T59" fmla="*/ 680 h 1082"/>
                <a:gd name="T60" fmla="*/ 153 w 1898"/>
                <a:gd name="T61" fmla="*/ 672 h 1082"/>
                <a:gd name="T62" fmla="*/ 17 w 1898"/>
                <a:gd name="T63" fmla="*/ 672 h 1082"/>
                <a:gd name="T64" fmla="*/ 47 w 1898"/>
                <a:gd name="T65" fmla="*/ 620 h 1082"/>
                <a:gd name="T66" fmla="*/ 0 w 1898"/>
                <a:gd name="T67" fmla="*/ 278 h 1082"/>
                <a:gd name="T68" fmla="*/ 125 w 1898"/>
                <a:gd name="T69" fmla="*/ 47 h 1082"/>
                <a:gd name="T70" fmla="*/ 137 w 1898"/>
                <a:gd name="T71" fmla="*/ 15 h 1082"/>
                <a:gd name="T72" fmla="*/ 138 w 1898"/>
                <a:gd name="T73" fmla="*/ 11 h 1082"/>
                <a:gd name="T74" fmla="*/ 209 w 1898"/>
                <a:gd name="T75" fmla="*/ 9 h 1082"/>
                <a:gd name="T76" fmla="*/ 284 w 1898"/>
                <a:gd name="T77" fmla="*/ 12 h 1082"/>
                <a:gd name="T78" fmla="*/ 383 w 1898"/>
                <a:gd name="T79" fmla="*/ 6 h 1082"/>
                <a:gd name="T80" fmla="*/ 455 w 1898"/>
                <a:gd name="T81" fmla="*/ 0 h 1082"/>
                <a:gd name="T82" fmla="*/ 540 w 1898"/>
                <a:gd name="T83" fmla="*/ 8 h 1082"/>
                <a:gd name="T84" fmla="*/ 1182 w 1898"/>
                <a:gd name="T85" fmla="*/ 2 h 1082"/>
                <a:gd name="T86" fmla="*/ 1281 w 1898"/>
                <a:gd name="T87" fmla="*/ 3 h 1082"/>
                <a:gd name="T88" fmla="*/ 1427 w 1898"/>
                <a:gd name="T89" fmla="*/ 6 h 1082"/>
                <a:gd name="T90" fmla="*/ 1896 w 1898"/>
                <a:gd name="T91" fmla="*/ 14 h 1082"/>
                <a:gd name="T92" fmla="*/ 1889 w 1898"/>
                <a:gd name="T93" fmla="*/ 251 h 1082"/>
                <a:gd name="T94" fmla="*/ 1895 w 1898"/>
                <a:gd name="T95" fmla="*/ 25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8" h="1082">
                  <a:moveTo>
                    <a:pt x="1895" y="251"/>
                  </a:moveTo>
                  <a:lnTo>
                    <a:pt x="1898" y="885"/>
                  </a:lnTo>
                  <a:lnTo>
                    <a:pt x="1427" y="885"/>
                  </a:lnTo>
                  <a:lnTo>
                    <a:pt x="1337" y="884"/>
                  </a:lnTo>
                  <a:lnTo>
                    <a:pt x="1004" y="884"/>
                  </a:lnTo>
                  <a:lnTo>
                    <a:pt x="1007" y="875"/>
                  </a:lnTo>
                  <a:lnTo>
                    <a:pt x="1005" y="872"/>
                  </a:lnTo>
                  <a:lnTo>
                    <a:pt x="989" y="861"/>
                  </a:lnTo>
                  <a:lnTo>
                    <a:pt x="983" y="852"/>
                  </a:lnTo>
                  <a:lnTo>
                    <a:pt x="992" y="840"/>
                  </a:lnTo>
                  <a:lnTo>
                    <a:pt x="987" y="825"/>
                  </a:lnTo>
                  <a:lnTo>
                    <a:pt x="995" y="818"/>
                  </a:lnTo>
                  <a:lnTo>
                    <a:pt x="995" y="813"/>
                  </a:lnTo>
                  <a:lnTo>
                    <a:pt x="1002" y="770"/>
                  </a:lnTo>
                  <a:lnTo>
                    <a:pt x="1001" y="750"/>
                  </a:lnTo>
                  <a:lnTo>
                    <a:pt x="1004" y="726"/>
                  </a:lnTo>
                  <a:lnTo>
                    <a:pt x="999" y="714"/>
                  </a:lnTo>
                  <a:lnTo>
                    <a:pt x="777" y="830"/>
                  </a:lnTo>
                  <a:lnTo>
                    <a:pt x="651" y="1082"/>
                  </a:lnTo>
                  <a:lnTo>
                    <a:pt x="621" y="1082"/>
                  </a:lnTo>
                  <a:lnTo>
                    <a:pt x="471" y="998"/>
                  </a:lnTo>
                  <a:lnTo>
                    <a:pt x="365" y="987"/>
                  </a:lnTo>
                  <a:lnTo>
                    <a:pt x="338" y="947"/>
                  </a:lnTo>
                  <a:lnTo>
                    <a:pt x="260" y="920"/>
                  </a:lnTo>
                  <a:lnTo>
                    <a:pt x="231" y="888"/>
                  </a:lnTo>
                  <a:lnTo>
                    <a:pt x="206" y="837"/>
                  </a:lnTo>
                  <a:lnTo>
                    <a:pt x="197" y="834"/>
                  </a:lnTo>
                  <a:lnTo>
                    <a:pt x="192" y="828"/>
                  </a:lnTo>
                  <a:lnTo>
                    <a:pt x="203" y="813"/>
                  </a:lnTo>
                  <a:lnTo>
                    <a:pt x="167" y="680"/>
                  </a:lnTo>
                  <a:lnTo>
                    <a:pt x="153" y="672"/>
                  </a:lnTo>
                  <a:lnTo>
                    <a:pt x="17" y="672"/>
                  </a:lnTo>
                  <a:lnTo>
                    <a:pt x="47" y="620"/>
                  </a:lnTo>
                  <a:lnTo>
                    <a:pt x="0" y="278"/>
                  </a:lnTo>
                  <a:lnTo>
                    <a:pt x="125" y="47"/>
                  </a:lnTo>
                  <a:lnTo>
                    <a:pt x="137" y="15"/>
                  </a:lnTo>
                  <a:lnTo>
                    <a:pt x="138" y="11"/>
                  </a:lnTo>
                  <a:lnTo>
                    <a:pt x="209" y="9"/>
                  </a:lnTo>
                  <a:lnTo>
                    <a:pt x="284" y="12"/>
                  </a:lnTo>
                  <a:lnTo>
                    <a:pt x="383" y="6"/>
                  </a:lnTo>
                  <a:lnTo>
                    <a:pt x="455" y="0"/>
                  </a:lnTo>
                  <a:lnTo>
                    <a:pt x="540" y="8"/>
                  </a:lnTo>
                  <a:lnTo>
                    <a:pt x="1182" y="2"/>
                  </a:lnTo>
                  <a:lnTo>
                    <a:pt x="1281" y="3"/>
                  </a:lnTo>
                  <a:lnTo>
                    <a:pt x="1427" y="6"/>
                  </a:lnTo>
                  <a:lnTo>
                    <a:pt x="1896" y="14"/>
                  </a:lnTo>
                  <a:lnTo>
                    <a:pt x="1889" y="251"/>
                  </a:lnTo>
                  <a:lnTo>
                    <a:pt x="1895" y="251"/>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8" name="Freeform 275">
              <a:extLst>
                <a:ext uri="{FF2B5EF4-FFF2-40B4-BE49-F238E27FC236}">
                  <a16:creationId xmlns:a16="http://schemas.microsoft.com/office/drawing/2014/main" id="{CEFF2159-4F25-4D2E-A137-9BBCC8F6101C}"/>
                </a:ext>
              </a:extLst>
            </p:cNvPr>
            <p:cNvSpPr>
              <a:spLocks/>
            </p:cNvSpPr>
            <p:nvPr/>
          </p:nvSpPr>
          <p:spPr bwMode="auto">
            <a:xfrm>
              <a:off x="953947" y="3604180"/>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59" name="Freeform 276">
              <a:extLst>
                <a:ext uri="{FF2B5EF4-FFF2-40B4-BE49-F238E27FC236}">
                  <a16:creationId xmlns:a16="http://schemas.microsoft.com/office/drawing/2014/main" id="{BB6471B2-5DFE-4C95-AF5B-ADF96DA89762}"/>
                </a:ext>
              </a:extLst>
            </p:cNvPr>
            <p:cNvSpPr>
              <a:spLocks/>
            </p:cNvSpPr>
            <p:nvPr/>
          </p:nvSpPr>
          <p:spPr bwMode="auto">
            <a:xfrm>
              <a:off x="1486708" y="3193073"/>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0" name="Freeform 277">
              <a:extLst>
                <a:ext uri="{FF2B5EF4-FFF2-40B4-BE49-F238E27FC236}">
                  <a16:creationId xmlns:a16="http://schemas.microsoft.com/office/drawing/2014/main" id="{9A1B6247-BDFC-4526-BEBD-7BD7742FF361}"/>
                </a:ext>
              </a:extLst>
            </p:cNvPr>
            <p:cNvSpPr>
              <a:spLocks/>
            </p:cNvSpPr>
            <p:nvPr/>
          </p:nvSpPr>
          <p:spPr bwMode="auto">
            <a:xfrm>
              <a:off x="1499293" y="3290956"/>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1" name="Freeform 278">
              <a:extLst>
                <a:ext uri="{FF2B5EF4-FFF2-40B4-BE49-F238E27FC236}">
                  <a16:creationId xmlns:a16="http://schemas.microsoft.com/office/drawing/2014/main" id="{065C6A26-4C26-43DC-9B55-AB1C74E39931}"/>
                </a:ext>
              </a:extLst>
            </p:cNvPr>
            <p:cNvSpPr>
              <a:spLocks/>
            </p:cNvSpPr>
            <p:nvPr/>
          </p:nvSpPr>
          <p:spPr bwMode="auto">
            <a:xfrm>
              <a:off x="903608" y="3690876"/>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2" name="Freeform 279">
              <a:extLst>
                <a:ext uri="{FF2B5EF4-FFF2-40B4-BE49-F238E27FC236}">
                  <a16:creationId xmlns:a16="http://schemas.microsoft.com/office/drawing/2014/main" id="{AF723066-EB5F-4AB9-B9E1-05464FA64C13}"/>
                </a:ext>
              </a:extLst>
            </p:cNvPr>
            <p:cNvSpPr>
              <a:spLocks/>
            </p:cNvSpPr>
            <p:nvPr/>
          </p:nvSpPr>
          <p:spPr bwMode="auto">
            <a:xfrm>
              <a:off x="1023863" y="3802742"/>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3" name="Freeform 280">
              <a:extLst>
                <a:ext uri="{FF2B5EF4-FFF2-40B4-BE49-F238E27FC236}">
                  <a16:creationId xmlns:a16="http://schemas.microsoft.com/office/drawing/2014/main" id="{2874BD5A-0831-4C8C-AD72-EF9D0099E58F}"/>
                </a:ext>
              </a:extLst>
            </p:cNvPr>
            <p:cNvSpPr>
              <a:spLocks/>
            </p:cNvSpPr>
            <p:nvPr/>
          </p:nvSpPr>
          <p:spPr bwMode="auto">
            <a:xfrm>
              <a:off x="976320" y="3902022"/>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4" name="Freeform 281">
              <a:extLst>
                <a:ext uri="{FF2B5EF4-FFF2-40B4-BE49-F238E27FC236}">
                  <a16:creationId xmlns:a16="http://schemas.microsoft.com/office/drawing/2014/main" id="{7F72D0FF-2927-4D7A-8C9D-AA8B6E0EC366}"/>
                </a:ext>
              </a:extLst>
            </p:cNvPr>
            <p:cNvSpPr>
              <a:spLocks/>
            </p:cNvSpPr>
            <p:nvPr/>
          </p:nvSpPr>
          <p:spPr bwMode="auto">
            <a:xfrm>
              <a:off x="941363" y="3278371"/>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5" name="Freeform 282">
              <a:extLst>
                <a:ext uri="{FF2B5EF4-FFF2-40B4-BE49-F238E27FC236}">
                  <a16:creationId xmlns:a16="http://schemas.microsoft.com/office/drawing/2014/main" id="{8F794270-7FE9-4FC2-B49D-A6E37909FB6B}"/>
                </a:ext>
              </a:extLst>
            </p:cNvPr>
            <p:cNvSpPr>
              <a:spLocks/>
            </p:cNvSpPr>
            <p:nvPr/>
          </p:nvSpPr>
          <p:spPr bwMode="auto">
            <a:xfrm>
              <a:off x="1138526" y="2893832"/>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6" name="Freeform 283">
              <a:extLst>
                <a:ext uri="{FF2B5EF4-FFF2-40B4-BE49-F238E27FC236}">
                  <a16:creationId xmlns:a16="http://schemas.microsoft.com/office/drawing/2014/main" id="{B3C10F3A-125C-449C-8535-96AC46D9DA97}"/>
                </a:ext>
              </a:extLst>
            </p:cNvPr>
            <p:cNvSpPr>
              <a:spLocks/>
            </p:cNvSpPr>
            <p:nvPr/>
          </p:nvSpPr>
          <p:spPr bwMode="auto">
            <a:xfrm>
              <a:off x="1387427" y="2788958"/>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solidFill>
              <a:schemeClr val="accent3">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7" name="Freeform 284">
              <a:extLst>
                <a:ext uri="{FF2B5EF4-FFF2-40B4-BE49-F238E27FC236}">
                  <a16:creationId xmlns:a16="http://schemas.microsoft.com/office/drawing/2014/main" id="{57F7E3C9-7BF4-4BEF-B479-6C2849E04C01}"/>
                </a:ext>
              </a:extLst>
            </p:cNvPr>
            <p:cNvSpPr>
              <a:spLocks/>
            </p:cNvSpPr>
            <p:nvPr/>
          </p:nvSpPr>
          <p:spPr bwMode="auto">
            <a:xfrm>
              <a:off x="1083992" y="2471539"/>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8" name="Freeform 285">
              <a:extLst>
                <a:ext uri="{FF2B5EF4-FFF2-40B4-BE49-F238E27FC236}">
                  <a16:creationId xmlns:a16="http://schemas.microsoft.com/office/drawing/2014/main" id="{B0D5F843-2AF9-492B-97BA-BCC15B70D20E}"/>
                </a:ext>
              </a:extLst>
            </p:cNvPr>
            <p:cNvSpPr>
              <a:spLocks/>
            </p:cNvSpPr>
            <p:nvPr/>
          </p:nvSpPr>
          <p:spPr bwMode="auto">
            <a:xfrm>
              <a:off x="1440563" y="3012689"/>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9" name="Freeform 286">
              <a:extLst>
                <a:ext uri="{FF2B5EF4-FFF2-40B4-BE49-F238E27FC236}">
                  <a16:creationId xmlns:a16="http://schemas.microsoft.com/office/drawing/2014/main" id="{5B177EC3-5157-4E7E-8DC9-E1345C58B630}"/>
                </a:ext>
              </a:extLst>
            </p:cNvPr>
            <p:cNvSpPr>
              <a:spLocks/>
            </p:cNvSpPr>
            <p:nvPr/>
          </p:nvSpPr>
          <p:spPr bwMode="auto">
            <a:xfrm>
              <a:off x="1306324" y="2889637"/>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0" name="Freeform 287">
              <a:extLst>
                <a:ext uri="{FF2B5EF4-FFF2-40B4-BE49-F238E27FC236}">
                  <a16:creationId xmlns:a16="http://schemas.microsoft.com/office/drawing/2014/main" id="{DAE46418-959D-4C21-9A4E-6A6C30A633D9}"/>
                </a:ext>
              </a:extLst>
            </p:cNvPr>
            <p:cNvSpPr>
              <a:spLocks/>
            </p:cNvSpPr>
            <p:nvPr/>
          </p:nvSpPr>
          <p:spPr bwMode="auto">
            <a:xfrm>
              <a:off x="1485309" y="2661711"/>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1" name="Freeform 288">
              <a:extLst>
                <a:ext uri="{FF2B5EF4-FFF2-40B4-BE49-F238E27FC236}">
                  <a16:creationId xmlns:a16="http://schemas.microsoft.com/office/drawing/2014/main" id="{453CF4B6-9C75-45A3-BBC9-C0EE755C0551}"/>
                </a:ext>
              </a:extLst>
            </p:cNvPr>
            <p:cNvSpPr>
              <a:spLocks/>
            </p:cNvSpPr>
            <p:nvPr/>
          </p:nvSpPr>
          <p:spPr bwMode="auto">
            <a:xfrm>
              <a:off x="1250391" y="2727432"/>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2" name="Freeform 289">
              <a:extLst>
                <a:ext uri="{FF2B5EF4-FFF2-40B4-BE49-F238E27FC236}">
                  <a16:creationId xmlns:a16="http://schemas.microsoft.com/office/drawing/2014/main" id="{C0C6CB24-CAB9-4E32-99FA-6CD0A2B6FC75}"/>
                </a:ext>
              </a:extLst>
            </p:cNvPr>
            <p:cNvSpPr>
              <a:spLocks/>
            </p:cNvSpPr>
            <p:nvPr/>
          </p:nvSpPr>
          <p:spPr bwMode="auto">
            <a:xfrm>
              <a:off x="1267171" y="3395830"/>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3" name="Freeform 290">
              <a:extLst>
                <a:ext uri="{FF2B5EF4-FFF2-40B4-BE49-F238E27FC236}">
                  <a16:creationId xmlns:a16="http://schemas.microsoft.com/office/drawing/2014/main" id="{1F5E1380-C8D3-4D32-BB2A-31E0BF612DC4}"/>
                </a:ext>
              </a:extLst>
            </p:cNvPr>
            <p:cNvSpPr>
              <a:spLocks/>
            </p:cNvSpPr>
            <p:nvPr/>
          </p:nvSpPr>
          <p:spPr bwMode="auto">
            <a:xfrm>
              <a:off x="1864255" y="3079809"/>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4" name="Freeform 291">
              <a:extLst>
                <a:ext uri="{FF2B5EF4-FFF2-40B4-BE49-F238E27FC236}">
                  <a16:creationId xmlns:a16="http://schemas.microsoft.com/office/drawing/2014/main" id="{564444FD-5615-4657-8BD9-0848C0B125E6}"/>
                </a:ext>
              </a:extLst>
            </p:cNvPr>
            <p:cNvSpPr>
              <a:spLocks/>
            </p:cNvSpPr>
            <p:nvPr/>
          </p:nvSpPr>
          <p:spPr bwMode="auto">
            <a:xfrm>
              <a:off x="1539888" y="3752402"/>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5" name="Freeform 293">
              <a:extLst>
                <a:ext uri="{FF2B5EF4-FFF2-40B4-BE49-F238E27FC236}">
                  <a16:creationId xmlns:a16="http://schemas.microsoft.com/office/drawing/2014/main" id="{B4169CC2-E256-4994-A525-8C772DAF0274}"/>
                </a:ext>
              </a:extLst>
            </p:cNvPr>
            <p:cNvSpPr>
              <a:spLocks/>
            </p:cNvSpPr>
            <p:nvPr/>
          </p:nvSpPr>
          <p:spPr bwMode="auto">
            <a:xfrm>
              <a:off x="1739804" y="3612570"/>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6" name="Freeform 294">
              <a:extLst>
                <a:ext uri="{FF2B5EF4-FFF2-40B4-BE49-F238E27FC236}">
                  <a16:creationId xmlns:a16="http://schemas.microsoft.com/office/drawing/2014/main" id="{0F3014F6-35B4-4CC6-B640-FAAA0272E247}"/>
                </a:ext>
              </a:extLst>
            </p:cNvPr>
            <p:cNvSpPr>
              <a:spLocks/>
            </p:cNvSpPr>
            <p:nvPr/>
          </p:nvSpPr>
          <p:spPr bwMode="auto">
            <a:xfrm>
              <a:off x="1405606" y="3728630"/>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7" name="Freeform 295">
              <a:extLst>
                <a:ext uri="{FF2B5EF4-FFF2-40B4-BE49-F238E27FC236}">
                  <a16:creationId xmlns:a16="http://schemas.microsoft.com/office/drawing/2014/main" id="{67E6D8F2-723A-4339-9D96-97375A132381}"/>
                </a:ext>
              </a:extLst>
            </p:cNvPr>
            <p:cNvSpPr>
              <a:spLocks/>
            </p:cNvSpPr>
            <p:nvPr/>
          </p:nvSpPr>
          <p:spPr bwMode="auto">
            <a:xfrm>
              <a:off x="1156704" y="3177691"/>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8" name="Freeform 296">
              <a:extLst>
                <a:ext uri="{FF2B5EF4-FFF2-40B4-BE49-F238E27FC236}">
                  <a16:creationId xmlns:a16="http://schemas.microsoft.com/office/drawing/2014/main" id="{9F13D7ED-9E16-451B-A017-0C57C333D982}"/>
                </a:ext>
              </a:extLst>
            </p:cNvPr>
            <p:cNvSpPr>
              <a:spLocks/>
            </p:cNvSpPr>
            <p:nvPr/>
          </p:nvSpPr>
          <p:spPr bwMode="auto">
            <a:xfrm>
              <a:off x="1243400" y="4053041"/>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9" name="Freeform 297">
              <a:extLst>
                <a:ext uri="{FF2B5EF4-FFF2-40B4-BE49-F238E27FC236}">
                  <a16:creationId xmlns:a16="http://schemas.microsoft.com/office/drawing/2014/main" id="{71C2859C-700A-4FC5-959E-C4936AD274EC}"/>
                </a:ext>
              </a:extLst>
            </p:cNvPr>
            <p:cNvSpPr>
              <a:spLocks/>
            </p:cNvSpPr>
            <p:nvPr/>
          </p:nvSpPr>
          <p:spPr bwMode="auto">
            <a:xfrm>
              <a:off x="1310520" y="3507696"/>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0" name="Freeform 298">
              <a:extLst>
                <a:ext uri="{FF2B5EF4-FFF2-40B4-BE49-F238E27FC236}">
                  <a16:creationId xmlns:a16="http://schemas.microsoft.com/office/drawing/2014/main" id="{D1D6D37C-821D-4302-AA60-D5723F544776}"/>
                </a:ext>
              </a:extLst>
            </p:cNvPr>
            <p:cNvSpPr>
              <a:spLocks/>
            </p:cNvSpPr>
            <p:nvPr/>
          </p:nvSpPr>
          <p:spPr bwMode="auto">
            <a:xfrm>
              <a:off x="1634930" y="3328710"/>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solidFill>
              <a:schemeClr val="accent3">
                <a:lumMod val="60000"/>
                <a:lumOff val="40000"/>
              </a:schemeClr>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1" name="Freeform 299">
              <a:extLst>
                <a:ext uri="{FF2B5EF4-FFF2-40B4-BE49-F238E27FC236}">
                  <a16:creationId xmlns:a16="http://schemas.microsoft.com/office/drawing/2014/main" id="{D25FD3F8-2E6B-421C-99D8-F0E67F31BE8D}"/>
                </a:ext>
              </a:extLst>
            </p:cNvPr>
            <p:cNvSpPr>
              <a:spLocks/>
            </p:cNvSpPr>
            <p:nvPr/>
          </p:nvSpPr>
          <p:spPr bwMode="auto">
            <a:xfrm>
              <a:off x="1636328" y="4994113"/>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2" name="Freeform 300">
              <a:extLst>
                <a:ext uri="{FF2B5EF4-FFF2-40B4-BE49-F238E27FC236}">
                  <a16:creationId xmlns:a16="http://schemas.microsoft.com/office/drawing/2014/main" id="{6DA6E425-2B78-4743-915F-E17CFBAB5742}"/>
                </a:ext>
              </a:extLst>
            </p:cNvPr>
            <p:cNvSpPr>
              <a:spLocks/>
            </p:cNvSpPr>
            <p:nvPr/>
          </p:nvSpPr>
          <p:spPr bwMode="auto">
            <a:xfrm>
              <a:off x="1925781" y="5503102"/>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3" name="Freeform 301">
              <a:extLst>
                <a:ext uri="{FF2B5EF4-FFF2-40B4-BE49-F238E27FC236}">
                  <a16:creationId xmlns:a16="http://schemas.microsoft.com/office/drawing/2014/main" id="{3466F0C2-B8D4-4D2C-8172-00351129BA92}"/>
                </a:ext>
              </a:extLst>
            </p:cNvPr>
            <p:cNvSpPr>
              <a:spLocks/>
            </p:cNvSpPr>
            <p:nvPr/>
          </p:nvSpPr>
          <p:spPr bwMode="auto">
            <a:xfrm>
              <a:off x="1808322" y="5524076"/>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4" name="Freeform 302">
              <a:extLst>
                <a:ext uri="{FF2B5EF4-FFF2-40B4-BE49-F238E27FC236}">
                  <a16:creationId xmlns:a16="http://schemas.microsoft.com/office/drawing/2014/main" id="{55421D7D-F436-4F6D-A384-301310A54C1B}"/>
                </a:ext>
              </a:extLst>
            </p:cNvPr>
            <p:cNvSpPr>
              <a:spLocks/>
            </p:cNvSpPr>
            <p:nvPr/>
          </p:nvSpPr>
          <p:spPr bwMode="auto">
            <a:xfrm>
              <a:off x="1962138" y="5566026"/>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5" name="Freeform 304">
              <a:extLst>
                <a:ext uri="{FF2B5EF4-FFF2-40B4-BE49-F238E27FC236}">
                  <a16:creationId xmlns:a16="http://schemas.microsoft.com/office/drawing/2014/main" id="{27168EE5-AF07-4878-BC26-2AC7D9285E49}"/>
                </a:ext>
              </a:extLst>
            </p:cNvPr>
            <p:cNvSpPr>
              <a:spLocks/>
            </p:cNvSpPr>
            <p:nvPr/>
          </p:nvSpPr>
          <p:spPr bwMode="auto">
            <a:xfrm>
              <a:off x="1769169" y="4300545"/>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6" name="Freeform 305">
              <a:extLst>
                <a:ext uri="{FF2B5EF4-FFF2-40B4-BE49-F238E27FC236}">
                  <a16:creationId xmlns:a16="http://schemas.microsoft.com/office/drawing/2014/main" id="{5BB72FF5-C80A-4B16-BC9F-DB106745EFDA}"/>
                </a:ext>
              </a:extLst>
            </p:cNvPr>
            <p:cNvSpPr>
              <a:spLocks/>
            </p:cNvSpPr>
            <p:nvPr/>
          </p:nvSpPr>
          <p:spPr bwMode="auto">
            <a:xfrm>
              <a:off x="1109161" y="4092194"/>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7" name="Freeform 306">
              <a:extLst>
                <a:ext uri="{FF2B5EF4-FFF2-40B4-BE49-F238E27FC236}">
                  <a16:creationId xmlns:a16="http://schemas.microsoft.com/office/drawing/2014/main" id="{DBCDFB87-17A1-4FE3-917D-D4BAC43DD523}"/>
                </a:ext>
              </a:extLst>
            </p:cNvPr>
            <p:cNvSpPr>
              <a:spLocks/>
            </p:cNvSpPr>
            <p:nvPr/>
          </p:nvSpPr>
          <p:spPr bwMode="auto">
            <a:xfrm>
              <a:off x="1359461" y="4645930"/>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8" name="Freeform 308">
              <a:extLst>
                <a:ext uri="{FF2B5EF4-FFF2-40B4-BE49-F238E27FC236}">
                  <a16:creationId xmlns:a16="http://schemas.microsoft.com/office/drawing/2014/main" id="{76F4E3CA-3C2B-4678-8E2F-EEC1D07DD63F}"/>
                </a:ext>
              </a:extLst>
            </p:cNvPr>
            <p:cNvSpPr>
              <a:spLocks/>
            </p:cNvSpPr>
            <p:nvPr/>
          </p:nvSpPr>
          <p:spPr bwMode="auto">
            <a:xfrm>
              <a:off x="2100571" y="5091995"/>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9" name="Freeform 309">
              <a:extLst>
                <a:ext uri="{FF2B5EF4-FFF2-40B4-BE49-F238E27FC236}">
                  <a16:creationId xmlns:a16="http://schemas.microsoft.com/office/drawing/2014/main" id="{2D39FA03-7164-4BD6-B083-33AA965DA46E}"/>
                </a:ext>
              </a:extLst>
            </p:cNvPr>
            <p:cNvSpPr>
              <a:spLocks/>
            </p:cNvSpPr>
            <p:nvPr/>
          </p:nvSpPr>
          <p:spPr bwMode="auto">
            <a:xfrm>
              <a:off x="2378838" y="3812530"/>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0" name="Freeform 310">
              <a:extLst>
                <a:ext uri="{FF2B5EF4-FFF2-40B4-BE49-F238E27FC236}">
                  <a16:creationId xmlns:a16="http://schemas.microsoft.com/office/drawing/2014/main" id="{4AE8E290-ACDD-4283-9638-4DF5D5602CB8}"/>
                </a:ext>
              </a:extLst>
            </p:cNvPr>
            <p:cNvSpPr>
              <a:spLocks/>
            </p:cNvSpPr>
            <p:nvPr/>
          </p:nvSpPr>
          <p:spPr bwMode="auto">
            <a:xfrm>
              <a:off x="2034850" y="3190277"/>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solidFill>
              <a:schemeClr val="accent3"/>
            </a:solid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1" name="Freeform 311">
              <a:extLst>
                <a:ext uri="{FF2B5EF4-FFF2-40B4-BE49-F238E27FC236}">
                  <a16:creationId xmlns:a16="http://schemas.microsoft.com/office/drawing/2014/main" id="{F3D43A23-0878-4EE0-9667-0ACA9D079401}"/>
                </a:ext>
              </a:extLst>
            </p:cNvPr>
            <p:cNvSpPr>
              <a:spLocks/>
            </p:cNvSpPr>
            <p:nvPr/>
          </p:nvSpPr>
          <p:spPr bwMode="auto">
            <a:xfrm>
              <a:off x="3434570" y="5824716"/>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2" name="Freeform 312">
              <a:extLst>
                <a:ext uri="{FF2B5EF4-FFF2-40B4-BE49-F238E27FC236}">
                  <a16:creationId xmlns:a16="http://schemas.microsoft.com/office/drawing/2014/main" id="{B9C64542-8950-4C52-A831-9D4334E00B66}"/>
                </a:ext>
              </a:extLst>
            </p:cNvPr>
            <p:cNvSpPr>
              <a:spLocks/>
            </p:cNvSpPr>
            <p:nvPr/>
          </p:nvSpPr>
          <p:spPr bwMode="auto">
            <a:xfrm>
              <a:off x="2310319" y="5131148"/>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3" name="Freeform 313">
              <a:extLst>
                <a:ext uri="{FF2B5EF4-FFF2-40B4-BE49-F238E27FC236}">
                  <a16:creationId xmlns:a16="http://schemas.microsoft.com/office/drawing/2014/main" id="{5FE5B15C-A1CE-442A-95A0-06F92B1D79F9}"/>
                </a:ext>
              </a:extLst>
            </p:cNvPr>
            <p:cNvSpPr>
              <a:spLocks/>
            </p:cNvSpPr>
            <p:nvPr/>
          </p:nvSpPr>
          <p:spPr bwMode="auto">
            <a:xfrm>
              <a:off x="2458542" y="5803741"/>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4" name="Freeform 314">
              <a:extLst>
                <a:ext uri="{FF2B5EF4-FFF2-40B4-BE49-F238E27FC236}">
                  <a16:creationId xmlns:a16="http://schemas.microsoft.com/office/drawing/2014/main" id="{049D0005-93C1-40AB-B874-542DBB054BA4}"/>
                </a:ext>
              </a:extLst>
            </p:cNvPr>
            <p:cNvSpPr>
              <a:spLocks/>
            </p:cNvSpPr>
            <p:nvPr/>
          </p:nvSpPr>
          <p:spPr bwMode="auto">
            <a:xfrm>
              <a:off x="2448754" y="6023278"/>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5" name="Freeform 315">
              <a:extLst>
                <a:ext uri="{FF2B5EF4-FFF2-40B4-BE49-F238E27FC236}">
                  <a16:creationId xmlns:a16="http://schemas.microsoft.com/office/drawing/2014/main" id="{C82E69BC-F212-45CA-BFA0-FD48C18818A3}"/>
                </a:ext>
              </a:extLst>
            </p:cNvPr>
            <p:cNvSpPr>
              <a:spLocks/>
            </p:cNvSpPr>
            <p:nvPr/>
          </p:nvSpPr>
          <p:spPr bwMode="auto">
            <a:xfrm>
              <a:off x="2636129" y="5568823"/>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6" name="Freeform 316">
              <a:extLst>
                <a:ext uri="{FF2B5EF4-FFF2-40B4-BE49-F238E27FC236}">
                  <a16:creationId xmlns:a16="http://schemas.microsoft.com/office/drawing/2014/main" id="{AF66543D-65ED-4804-BFEE-F6547A560728}"/>
                </a:ext>
              </a:extLst>
            </p:cNvPr>
            <p:cNvSpPr>
              <a:spLocks/>
            </p:cNvSpPr>
            <p:nvPr/>
          </p:nvSpPr>
          <p:spPr bwMode="auto">
            <a:xfrm>
              <a:off x="2812317" y="5501703"/>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7" name="Freeform 317">
              <a:extLst>
                <a:ext uri="{FF2B5EF4-FFF2-40B4-BE49-F238E27FC236}">
                  <a16:creationId xmlns:a16="http://schemas.microsoft.com/office/drawing/2014/main" id="{30DC16DD-4364-4DE3-9EAD-4C8160339B65}"/>
                </a:ext>
              </a:extLst>
            </p:cNvPr>
            <p:cNvSpPr>
              <a:spLocks/>
            </p:cNvSpPr>
            <p:nvPr/>
          </p:nvSpPr>
          <p:spPr bwMode="auto">
            <a:xfrm>
              <a:off x="2770368" y="4644532"/>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8" name="Freeform 318">
              <a:extLst>
                <a:ext uri="{FF2B5EF4-FFF2-40B4-BE49-F238E27FC236}">
                  <a16:creationId xmlns:a16="http://schemas.microsoft.com/office/drawing/2014/main" id="{840ABE45-5459-4B41-957A-54F4E5026E38}"/>
                </a:ext>
              </a:extLst>
            </p:cNvPr>
            <p:cNvSpPr>
              <a:spLocks/>
            </p:cNvSpPr>
            <p:nvPr/>
          </p:nvSpPr>
          <p:spPr bwMode="auto">
            <a:xfrm>
              <a:off x="2844478" y="5788360"/>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9" name="Rectangle 344">
              <a:extLst>
                <a:ext uri="{FF2B5EF4-FFF2-40B4-BE49-F238E27FC236}">
                  <a16:creationId xmlns:a16="http://schemas.microsoft.com/office/drawing/2014/main" id="{EEEBCCD1-9A13-4081-9822-EDFBB1DF037E}"/>
                </a:ext>
              </a:extLst>
            </p:cNvPr>
            <p:cNvSpPr>
              <a:spLocks noChangeArrowheads="1"/>
            </p:cNvSpPr>
            <p:nvPr/>
          </p:nvSpPr>
          <p:spPr bwMode="auto">
            <a:xfrm>
              <a:off x="1606964" y="2913409"/>
              <a:ext cx="195966" cy="94064"/>
            </a:xfrm>
            <a:prstGeom prst="rect">
              <a:avLst/>
            </a:prstGeom>
            <a:grpFill/>
            <a:ln>
              <a:solidFill>
                <a:schemeClr val="bg1"/>
              </a:solidFill>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solidFill>
                    <a:srgbClr val="56585C"/>
                  </a:solidFill>
                  <a:effectLst/>
                  <a:uLnTx/>
                  <a:uFillTx/>
                  <a:latin typeface="Calibri"/>
                  <a:ea typeface="+mn-ea"/>
                  <a:cs typeface="+mn-cs"/>
                </a:rPr>
                <a:t>Placer</a:t>
              </a:r>
              <a:endParaRPr kumimoji="0" lang="en-US" alt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00" name="Freeform 286">
              <a:extLst>
                <a:ext uri="{FF2B5EF4-FFF2-40B4-BE49-F238E27FC236}">
                  <a16:creationId xmlns:a16="http://schemas.microsoft.com/office/drawing/2014/main" id="{018887FE-7AAC-4D90-A589-229D6879EE09}"/>
                </a:ext>
              </a:extLst>
            </p:cNvPr>
            <p:cNvSpPr>
              <a:spLocks/>
            </p:cNvSpPr>
            <p:nvPr/>
          </p:nvSpPr>
          <p:spPr bwMode="auto">
            <a:xfrm>
              <a:off x="1304116" y="2893930"/>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01" name="Freeform 303">
              <a:extLst>
                <a:ext uri="{FF2B5EF4-FFF2-40B4-BE49-F238E27FC236}">
                  <a16:creationId xmlns:a16="http://schemas.microsoft.com/office/drawing/2014/main" id="{6DF99277-3D0B-429E-93B3-4FB0FADDDC9E}"/>
                </a:ext>
              </a:extLst>
            </p:cNvPr>
            <p:cNvSpPr>
              <a:spLocks/>
            </p:cNvSpPr>
            <p:nvPr/>
          </p:nvSpPr>
          <p:spPr bwMode="auto">
            <a:xfrm>
              <a:off x="1816712" y="4644532"/>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grpFill/>
            <a:ln w="0">
              <a:solidFill>
                <a:schemeClr val="bg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29EA2238-E94C-40CC-A40C-BAB88B92D503}"/>
              </a:ext>
            </a:extLst>
          </p:cNvPr>
          <p:cNvSpPr/>
          <p:nvPr/>
        </p:nvSpPr>
        <p:spPr>
          <a:xfrm>
            <a:off x="1703963" y="2260257"/>
            <a:ext cx="7124569" cy="830997"/>
          </a:xfrm>
          <a:prstGeom prst="rect">
            <a:avLst/>
          </a:prstGeom>
        </p:spPr>
        <p:txBody>
          <a:bodyPr wrap="square">
            <a:spAutoFit/>
          </a:bodyPr>
          <a:lstStyle/>
          <a:p>
            <a:pPr lvl="0" defTabSz="457200">
              <a:spcBef>
                <a:spcPct val="20000"/>
              </a:spcBef>
              <a:buClr>
                <a:srgbClr val="91A226"/>
              </a:buClr>
              <a:buSzPct val="100000"/>
              <a:defRPr/>
            </a:pPr>
            <a:r>
              <a:rPr lang="en-US" sz="1600" dirty="0">
                <a:solidFill>
                  <a:srgbClr val="56585C"/>
                </a:solidFill>
                <a:cs typeface="Arial"/>
              </a:rPr>
              <a:t>For example, charter schools in urban settings enroll</a:t>
            </a:r>
            <a:r>
              <a:rPr lang="en-US" sz="1600" b="1" dirty="0">
                <a:solidFill>
                  <a:srgbClr val="1B696D"/>
                </a:solidFill>
                <a:cs typeface="Arial"/>
              </a:rPr>
              <a:t> 2% fewer </a:t>
            </a:r>
            <a:r>
              <a:rPr lang="en-US" sz="1600" dirty="0">
                <a:solidFill>
                  <a:srgbClr val="56585C"/>
                </a:solidFill>
                <a:cs typeface="Arial"/>
              </a:rPr>
              <a:t>ELs compared to traditional public schools. In contrast, charter schools in rural areas enroll </a:t>
            </a:r>
            <a:r>
              <a:rPr lang="en-US" sz="1600" b="1" dirty="0">
                <a:solidFill>
                  <a:srgbClr val="1B696D"/>
                </a:solidFill>
                <a:cs typeface="Arial"/>
              </a:rPr>
              <a:t>11% fewer ELs </a:t>
            </a:r>
            <a:r>
              <a:rPr lang="en-US" sz="1600" dirty="0">
                <a:solidFill>
                  <a:srgbClr val="56585C"/>
                </a:solidFill>
                <a:cs typeface="Arial"/>
              </a:rPr>
              <a:t>compared to traditional public schools.</a:t>
            </a:r>
          </a:p>
        </p:txBody>
      </p:sp>
      <p:grpSp>
        <p:nvGrpSpPr>
          <p:cNvPr id="10" name="Group 9">
            <a:extLst>
              <a:ext uri="{FF2B5EF4-FFF2-40B4-BE49-F238E27FC236}">
                <a16:creationId xmlns:a16="http://schemas.microsoft.com/office/drawing/2014/main" id="{1539DA59-C4C8-4AB6-8ECC-E9DB6A4DE442}"/>
              </a:ext>
            </a:extLst>
          </p:cNvPr>
          <p:cNvGrpSpPr/>
          <p:nvPr/>
        </p:nvGrpSpPr>
        <p:grpSpPr>
          <a:xfrm>
            <a:off x="3911496" y="5400951"/>
            <a:ext cx="4935814" cy="413472"/>
            <a:chOff x="3857479" y="5293201"/>
            <a:chExt cx="4935814" cy="413472"/>
          </a:xfrm>
        </p:grpSpPr>
        <p:sp>
          <p:nvSpPr>
            <p:cNvPr id="5" name="TextBox 4">
              <a:extLst>
                <a:ext uri="{FF2B5EF4-FFF2-40B4-BE49-F238E27FC236}">
                  <a16:creationId xmlns:a16="http://schemas.microsoft.com/office/drawing/2014/main" id="{6F65A3C5-9E4E-4592-9988-52A653F42E78}"/>
                </a:ext>
              </a:extLst>
            </p:cNvPr>
            <p:cNvSpPr txBox="1"/>
            <p:nvPr/>
          </p:nvSpPr>
          <p:spPr>
            <a:xfrm>
              <a:off x="3857479" y="5317211"/>
              <a:ext cx="1197218" cy="365453"/>
            </a:xfrm>
            <a:prstGeom prst="rect">
              <a:avLst/>
            </a:prstGeom>
            <a:noFill/>
          </p:spPr>
          <p:txBody>
            <a:bodyPr wrap="square" lIns="0" tIns="0" rIns="0" bIns="0" rtlCol="0">
              <a:noAutofit/>
            </a:bodyPr>
            <a:lstStyle/>
            <a:p>
              <a:pPr algn="ctr" defTabSz="457200"/>
              <a:r>
                <a:rPr lang="en-US" sz="1200" b="1" dirty="0"/>
                <a:t>2015 OMB County</a:t>
              </a:r>
            </a:p>
            <a:p>
              <a:pPr algn="ctr" defTabSz="457200"/>
              <a:r>
                <a:rPr lang="en-US" sz="1200" b="1" dirty="0"/>
                <a:t> Designations*</a:t>
              </a:r>
            </a:p>
          </p:txBody>
        </p:sp>
        <p:sp>
          <p:nvSpPr>
            <p:cNvPr id="6" name="Rectangle 5">
              <a:extLst>
                <a:ext uri="{FF2B5EF4-FFF2-40B4-BE49-F238E27FC236}">
                  <a16:creationId xmlns:a16="http://schemas.microsoft.com/office/drawing/2014/main" id="{EE452651-CBD4-4495-AA50-AFAF18A1C760}"/>
                </a:ext>
              </a:extLst>
            </p:cNvPr>
            <p:cNvSpPr/>
            <p:nvPr/>
          </p:nvSpPr>
          <p:spPr>
            <a:xfrm>
              <a:off x="5206997" y="5293201"/>
              <a:ext cx="1093899" cy="4134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Metropolitan</a:t>
              </a:r>
            </a:p>
          </p:txBody>
        </p:sp>
        <p:sp>
          <p:nvSpPr>
            <p:cNvPr id="202" name="Rectangle 201">
              <a:extLst>
                <a:ext uri="{FF2B5EF4-FFF2-40B4-BE49-F238E27FC236}">
                  <a16:creationId xmlns:a16="http://schemas.microsoft.com/office/drawing/2014/main" id="{D9AD7AA4-0DA8-40BC-BF1F-72409550E2FA}"/>
                </a:ext>
              </a:extLst>
            </p:cNvPr>
            <p:cNvSpPr/>
            <p:nvPr/>
          </p:nvSpPr>
          <p:spPr>
            <a:xfrm>
              <a:off x="6453196" y="5293201"/>
              <a:ext cx="1093899" cy="413472"/>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Micropolitan</a:t>
              </a:r>
            </a:p>
          </p:txBody>
        </p:sp>
        <p:sp>
          <p:nvSpPr>
            <p:cNvPr id="203" name="Rectangle 202">
              <a:extLst>
                <a:ext uri="{FF2B5EF4-FFF2-40B4-BE49-F238E27FC236}">
                  <a16:creationId xmlns:a16="http://schemas.microsoft.com/office/drawing/2014/main" id="{02BE33DD-7BBE-43A8-AD10-3313C1C6BA65}"/>
                </a:ext>
              </a:extLst>
            </p:cNvPr>
            <p:cNvSpPr/>
            <p:nvPr/>
          </p:nvSpPr>
          <p:spPr>
            <a:xfrm>
              <a:off x="7699394" y="5293201"/>
              <a:ext cx="1093899" cy="4134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Noncore</a:t>
              </a:r>
            </a:p>
          </p:txBody>
        </p:sp>
      </p:grpSp>
      <p:sp>
        <p:nvSpPr>
          <p:cNvPr id="8" name="TextBox 7">
            <a:extLst>
              <a:ext uri="{FF2B5EF4-FFF2-40B4-BE49-F238E27FC236}">
                <a16:creationId xmlns:a16="http://schemas.microsoft.com/office/drawing/2014/main" id="{51AF5A2A-4B7D-40B0-99BC-C31E2C03CFBB}"/>
              </a:ext>
            </a:extLst>
          </p:cNvPr>
          <p:cNvSpPr txBox="1"/>
          <p:nvPr/>
        </p:nvSpPr>
        <p:spPr>
          <a:xfrm>
            <a:off x="3157229" y="3545337"/>
            <a:ext cx="5904360" cy="1314273"/>
          </a:xfrm>
          <a:prstGeom prst="rect">
            <a:avLst/>
          </a:prstGeom>
          <a:noFill/>
        </p:spPr>
        <p:txBody>
          <a:bodyPr wrap="square" lIns="0" tIns="0" rIns="0" bIns="0" rtlCol="0" anchor="ctr">
            <a:noAutofit/>
          </a:bodyPr>
          <a:lstStyle/>
          <a:p>
            <a:pPr defTabSz="457200"/>
            <a:r>
              <a:rPr lang="en-US" sz="1600" b="1" dirty="0">
                <a:solidFill>
                  <a:srgbClr val="56585C"/>
                </a:solidFill>
              </a:rPr>
              <a:t>EL charter school enrollment data should be disaggregated to the furthest extent possible, by neighborhood, school, district and/or geographic location. Statewide statistics may not reflect the nuance of enrollment disproportionalities. </a:t>
            </a:r>
            <a:endParaRPr lang="en-US" sz="1600" b="1" dirty="0">
              <a:solidFill>
                <a:srgbClr val="56585C"/>
              </a:solidFill>
              <a:cs typeface="Arial"/>
            </a:endParaRPr>
          </a:p>
        </p:txBody>
      </p:sp>
      <p:sp>
        <p:nvSpPr>
          <p:cNvPr id="204" name="Rectangle 203">
            <a:extLst>
              <a:ext uri="{FF2B5EF4-FFF2-40B4-BE49-F238E27FC236}">
                <a16:creationId xmlns:a16="http://schemas.microsoft.com/office/drawing/2014/main" id="{299A7D53-6D37-4555-975C-E544E2FFFBE3}"/>
              </a:ext>
            </a:extLst>
          </p:cNvPr>
          <p:cNvSpPr/>
          <p:nvPr/>
        </p:nvSpPr>
        <p:spPr>
          <a:xfrm>
            <a:off x="1906693" y="6179350"/>
            <a:ext cx="7237307" cy="8093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defRPr/>
            </a:pPr>
            <a:r>
              <a:rPr lang="en-US" sz="900" dirty="0">
                <a:solidFill>
                  <a:schemeClr val="tx1"/>
                </a:solidFill>
              </a:rPr>
              <a:t>*The Office of Management and Budget classifies urban counties as metropolitan, and rural counties as nonmetropolitan. Nonmetropolitan (rural) counties can be further split into two categories: micropolitan and noncore counties. Micropolitan counties have at least one urban cluster of at least 10,000. Noncore counties are those that do not have a urban core population of 10,000 or more. </a:t>
            </a:r>
            <a:r>
              <a:rPr lang="en-US" sz="900" dirty="0">
                <a:solidFill>
                  <a:srgbClr val="56585C"/>
                </a:solidFill>
              </a:rPr>
              <a:t>Sources: Taylor (2015); </a:t>
            </a:r>
            <a:r>
              <a:rPr lang="en-US" sz="900" dirty="0">
                <a:solidFill>
                  <a:srgbClr val="56585C"/>
                </a:solidFill>
                <a:hlinkClick r:id="rId4"/>
              </a:rPr>
              <a:t>University of Montana </a:t>
            </a:r>
            <a:r>
              <a:rPr lang="en-US" sz="900" dirty="0">
                <a:solidFill>
                  <a:srgbClr val="56585C"/>
                </a:solidFill>
              </a:rPr>
              <a:t>(2015).  </a:t>
            </a:r>
          </a:p>
          <a:p>
            <a:pPr lvl="0" algn="r">
              <a:defRPr/>
            </a:pPr>
            <a:r>
              <a:rPr lang="en-US" sz="900" dirty="0">
                <a:solidFill>
                  <a:schemeClr val="tx1"/>
                </a:solidFill>
              </a:rPr>
              <a:t> </a:t>
            </a:r>
            <a:endParaRPr kumimoji="0" lang="en-US" sz="2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1106781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029687" cy="913005"/>
          </a:xfrm>
        </p:spPr>
        <p:txBody>
          <a:bodyPr/>
          <a:lstStyle/>
          <a:p>
            <a:r>
              <a:rPr lang="en-US" dirty="0"/>
              <a:t>Recent research shows that ELs achieve better outcomes in charter schools compared to other schools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9" name="Rectangle 8"/>
          <p:cNvSpPr/>
          <p:nvPr/>
        </p:nvSpPr>
        <p:spPr>
          <a:xfrm>
            <a:off x="272518" y="1280160"/>
            <a:ext cx="8598964" cy="16368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696D"/>
                </a:solidFill>
                <a:effectLst/>
                <a:uLnTx/>
                <a:uFillTx/>
                <a:latin typeface="Calibri"/>
                <a:ea typeface="+mn-ea"/>
                <a:cs typeface="+mn-cs"/>
              </a:rPr>
              <a:t>ELs in charter schools consistently outperform ELs in traditional public schools (TPS)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Between 2008 and 2013, ELs in charter schools had, on average, an Academic Performance Index (API) growth score that was about 20 points higher than ELs in traditional public schools*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1" name="Rectangle 10"/>
          <p:cNvSpPr/>
          <p:nvPr/>
        </p:nvSpPr>
        <p:spPr>
          <a:xfrm>
            <a:off x="2656572" y="6330206"/>
            <a:ext cx="6102703" cy="4525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a:t>
            </a:r>
            <a:r>
              <a:rPr kumimoji="0" lang="en-US" sz="900" b="0" i="1" u="none" strike="noStrike" kern="1200" cap="none" spc="0" normalizeH="0" baseline="0" noProof="0" dirty="0">
                <a:ln>
                  <a:noFill/>
                </a:ln>
                <a:solidFill>
                  <a:srgbClr val="56585C"/>
                </a:solidFill>
                <a:effectLst/>
                <a:uLnTx/>
                <a:uFillTx/>
                <a:latin typeface="Calibri"/>
                <a:ea typeface="+mn-ea"/>
                <a:cs typeface="+mn-cs"/>
              </a:rPr>
              <a:t>The API was one element of California’s accountability system under No Child Left Behind; since the adoption of the Local Control Funding Formula in 2013, the state no longer uses API.</a:t>
            </a:r>
            <a:r>
              <a:rPr kumimoji="0" lang="en-US" sz="900" b="0" i="0" u="none" strike="noStrike" kern="1200" cap="none" spc="0" normalizeH="0" baseline="0" noProof="0" dirty="0">
                <a:ln>
                  <a:noFill/>
                </a:ln>
                <a:solidFill>
                  <a:srgbClr val="56585C"/>
                </a:solidFill>
                <a:effectLst/>
                <a:uLnTx/>
                <a:uFillTx/>
                <a:latin typeface="Calibri"/>
                <a:ea typeface="+mn-ea"/>
                <a:cs typeface="+mn-cs"/>
              </a:rPr>
              <a:t> The growth in days data is based on the 2010-11 school year. 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Raymond</a:t>
            </a:r>
            <a:r>
              <a:rPr kumimoji="0" lang="en-US" sz="900" b="0" i="0" u="none" strike="noStrike" kern="1200" cap="none" spc="0" normalizeH="0" baseline="0" noProof="0" dirty="0">
                <a:ln>
                  <a:noFill/>
                </a:ln>
                <a:solidFill>
                  <a:srgbClr val="56585C"/>
                </a:solidFill>
                <a:effectLst/>
                <a:uLnTx/>
                <a:uFillTx/>
                <a:latin typeface="Calibri"/>
                <a:ea typeface="+mn-ea"/>
                <a:cs typeface="+mn-cs"/>
              </a:rPr>
              <a:t> et al. (2018); Taylor (2015). </a:t>
            </a:r>
          </a:p>
        </p:txBody>
      </p:sp>
      <p:grpSp>
        <p:nvGrpSpPr>
          <p:cNvPr id="3" name="Group 2"/>
          <p:cNvGrpSpPr/>
          <p:nvPr/>
        </p:nvGrpSpPr>
        <p:grpSpPr>
          <a:xfrm>
            <a:off x="501567" y="2532385"/>
            <a:ext cx="8140865" cy="1677383"/>
            <a:chOff x="1065093" y="3714759"/>
            <a:chExt cx="8140865" cy="1677383"/>
          </a:xfrm>
        </p:grpSpPr>
        <p:sp>
          <p:nvSpPr>
            <p:cNvPr id="10" name="Rectangle 9"/>
            <p:cNvSpPr/>
            <p:nvPr/>
          </p:nvSpPr>
          <p:spPr>
            <a:xfrm>
              <a:off x="1065093" y="3714759"/>
              <a:ext cx="3653403" cy="167738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500" b="0" i="0" u="none" strike="noStrike" kern="1200" cap="none" spc="0" normalizeH="0" baseline="0" noProof="0" dirty="0">
                  <a:ln>
                    <a:noFill/>
                  </a:ln>
                  <a:solidFill>
                    <a:srgbClr val="1B696D"/>
                  </a:solidFill>
                  <a:effectLst/>
                  <a:uLnTx/>
                  <a:uFillTx/>
                  <a:latin typeface="Tw Cen MT" pitchFamily="34" charset="0"/>
                  <a:ea typeface="+mn-ea"/>
                  <a:cs typeface="+mn-cs"/>
                </a:rPr>
                <a:t>+36 days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Number of days charter school ELs grew in </a:t>
              </a:r>
              <a:r>
                <a:rPr kumimoji="0" lang="en-US" sz="1600" b="1" i="0" u="none" strike="noStrike" kern="1200" cap="none" spc="0" normalizeH="0" baseline="0" noProof="0" dirty="0">
                  <a:ln>
                    <a:noFill/>
                  </a:ln>
                  <a:solidFill>
                    <a:srgbClr val="56585C"/>
                  </a:solidFill>
                  <a:effectLst/>
                  <a:uLnTx/>
                  <a:uFillTx/>
                  <a:latin typeface="Calibri"/>
                  <a:ea typeface="+mn-ea"/>
                  <a:cs typeface="+mn-cs"/>
                </a:rPr>
                <a:t>reading</a:t>
              </a:r>
              <a:r>
                <a:rPr kumimoji="0" lang="en-US" sz="1600" b="0" i="0" u="none" strike="noStrike" kern="1200" cap="none" spc="0" normalizeH="0" baseline="0" noProof="0" dirty="0">
                  <a:ln>
                    <a:noFill/>
                  </a:ln>
                  <a:solidFill>
                    <a:srgbClr val="56585C"/>
                  </a:solidFill>
                  <a:effectLst/>
                  <a:uLnTx/>
                  <a:uFillTx/>
                  <a:latin typeface="Calibri"/>
                  <a:ea typeface="+mn-ea"/>
                  <a:cs typeface="+mn-cs"/>
                </a:rPr>
                <a:t> compared to their EL peers in traditional public schools</a:t>
              </a:r>
            </a:p>
          </p:txBody>
        </p:sp>
        <p:sp>
          <p:nvSpPr>
            <p:cNvPr id="12" name="Rectangle 11"/>
            <p:cNvSpPr/>
            <p:nvPr/>
          </p:nvSpPr>
          <p:spPr>
            <a:xfrm>
              <a:off x="5552555" y="3714760"/>
              <a:ext cx="3653403" cy="167738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500" b="0" i="0" u="none" strike="noStrike" kern="1200" cap="none" spc="0" normalizeH="0" baseline="0" noProof="0" dirty="0">
                  <a:ln>
                    <a:noFill/>
                  </a:ln>
                  <a:solidFill>
                    <a:srgbClr val="1B696D"/>
                  </a:solidFill>
                  <a:effectLst/>
                  <a:uLnTx/>
                  <a:uFillTx/>
                  <a:latin typeface="Tw Cen MT" pitchFamily="34" charset="0"/>
                  <a:ea typeface="+mn-ea"/>
                  <a:cs typeface="+mn-cs"/>
                </a:rPr>
                <a:t>+50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Number of days charter school ELs grew in </a:t>
              </a:r>
              <a:r>
                <a:rPr kumimoji="0" lang="en-US" sz="1600" b="1" i="0" u="none" strike="noStrike" kern="1200" cap="none" spc="0" normalizeH="0" baseline="0" noProof="0" dirty="0">
                  <a:ln>
                    <a:noFill/>
                  </a:ln>
                  <a:solidFill>
                    <a:srgbClr val="56585C"/>
                  </a:solidFill>
                  <a:effectLst/>
                  <a:uLnTx/>
                  <a:uFillTx/>
                  <a:latin typeface="Calibri"/>
                  <a:ea typeface="+mn-ea"/>
                  <a:cs typeface="+mn-cs"/>
                </a:rPr>
                <a:t>math</a:t>
              </a:r>
              <a:r>
                <a:rPr kumimoji="0" lang="en-US" sz="1600" b="0" i="0" u="none" strike="noStrike" kern="1200" cap="none" spc="0" normalizeH="0" baseline="0" noProof="0" dirty="0">
                  <a:ln>
                    <a:noFill/>
                  </a:ln>
                  <a:solidFill>
                    <a:srgbClr val="56585C"/>
                  </a:solidFill>
                  <a:effectLst/>
                  <a:uLnTx/>
                  <a:uFillTx/>
                  <a:latin typeface="Calibri"/>
                  <a:ea typeface="+mn-ea"/>
                  <a:cs typeface="+mn-cs"/>
                </a:rPr>
                <a:t> compared to their EL peers in traditional public schools</a:t>
              </a:r>
            </a:p>
          </p:txBody>
        </p:sp>
      </p:grpSp>
      <p:sp>
        <p:nvSpPr>
          <p:cNvPr id="6" name="Rectangular Callout 5"/>
          <p:cNvSpPr/>
          <p:nvPr/>
        </p:nvSpPr>
        <p:spPr>
          <a:xfrm>
            <a:off x="272518" y="4500403"/>
            <a:ext cx="4111502" cy="1269660"/>
          </a:xfrm>
          <a:prstGeom prst="wedgeRectCallout">
            <a:avLst>
              <a:gd name="adj1" fmla="val 27394"/>
              <a:gd name="adj2" fmla="val 66430"/>
            </a:avLst>
          </a:prstGeom>
          <a:solidFill>
            <a:schemeClr val="bg1">
              <a:lumMod val="9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“I’m sure </a:t>
            </a:r>
            <a:r>
              <a:rPr kumimoji="0" lang="en-US" sz="1400" b="1" i="1" u="none" strike="noStrike" kern="1200" cap="none" spc="0" normalizeH="0" baseline="0" noProof="0" dirty="0">
                <a:ln>
                  <a:noFill/>
                </a:ln>
                <a:solidFill>
                  <a:srgbClr val="56585C"/>
                </a:solidFill>
                <a:effectLst/>
                <a:uLnTx/>
                <a:uFillTx/>
                <a:latin typeface="Calibri"/>
                <a:ea typeface="+mn-ea"/>
                <a:cs typeface="+mn-cs"/>
              </a:rPr>
              <a:t>some [charter] schools are serving [ELs] well</a:t>
            </a:r>
            <a:r>
              <a:rPr kumimoji="0" lang="en-US" sz="1400" b="0" i="1" u="none" strike="noStrike" kern="1200" cap="none" spc="0" normalizeH="0" baseline="0" noProof="0" dirty="0">
                <a:ln>
                  <a:noFill/>
                </a:ln>
                <a:solidFill>
                  <a:srgbClr val="56585C"/>
                </a:solidFill>
                <a:effectLst/>
                <a:uLnTx/>
                <a:uFillTx/>
                <a:latin typeface="Calibri"/>
                <a:ea typeface="+mn-ea"/>
                <a:cs typeface="+mn-cs"/>
              </a:rPr>
              <a:t>, but this is not a product of charter schools as a whole. …</a:t>
            </a:r>
            <a:r>
              <a:rPr kumimoji="0" lang="en-US" sz="1400" b="1" i="1" u="none" strike="noStrike" kern="1200" cap="none" spc="0" normalizeH="0" baseline="0" noProof="0" dirty="0">
                <a:ln>
                  <a:noFill/>
                </a:ln>
                <a:solidFill>
                  <a:srgbClr val="56585C"/>
                </a:solidFill>
                <a:effectLst/>
                <a:uLnTx/>
                <a:uFillTx/>
                <a:latin typeface="Calibri"/>
                <a:ea typeface="+mn-ea"/>
                <a:cs typeface="+mn-cs"/>
              </a:rPr>
              <a:t>They are each different</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4" name="Rectangular Callout 13"/>
          <p:cNvSpPr/>
          <p:nvPr/>
        </p:nvSpPr>
        <p:spPr>
          <a:xfrm>
            <a:off x="4759979" y="4500403"/>
            <a:ext cx="4111502" cy="1269660"/>
          </a:xfrm>
          <a:prstGeom prst="wedgeRectCallout">
            <a:avLst>
              <a:gd name="adj1" fmla="val -32440"/>
              <a:gd name="adj2" fmla="val 68086"/>
            </a:avLst>
          </a:prstGeom>
          <a:solidFill>
            <a:schemeClr val="bg1">
              <a:lumMod val="9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Charter schools have a lot of flexibility and autonomy when they’re developing interventions</a:t>
            </a:r>
            <a:r>
              <a:rPr kumimoji="0" lang="en-US" sz="1400" b="0" i="1" u="none" strike="noStrike" kern="1200" cap="none" spc="0" normalizeH="0" baseline="0" noProof="0" dirty="0">
                <a:ln>
                  <a:noFill/>
                </a:ln>
                <a:solidFill>
                  <a:srgbClr val="56585C"/>
                </a:solidFill>
                <a:effectLst/>
                <a:uLnTx/>
                <a:uFillTx/>
                <a:latin typeface="Calibri"/>
                <a:ea typeface="+mn-ea"/>
                <a:cs typeface="+mn-cs"/>
              </a:rPr>
              <a:t>, [so they can] </a:t>
            </a:r>
            <a:r>
              <a:rPr kumimoji="0" lang="en-US" sz="1400" b="1" i="1" u="none" strike="noStrike" kern="1200" cap="none" spc="0" normalizeH="0" baseline="0" noProof="0" dirty="0">
                <a:ln>
                  <a:noFill/>
                </a:ln>
                <a:solidFill>
                  <a:srgbClr val="56585C"/>
                </a:solidFill>
                <a:effectLst/>
                <a:uLnTx/>
                <a:uFillTx/>
                <a:latin typeface="Calibri"/>
                <a:ea typeface="+mn-ea"/>
                <a:cs typeface="+mn-cs"/>
              </a:rPr>
              <a:t>make mid-course corrections</a:t>
            </a:r>
            <a:r>
              <a:rPr kumimoji="0" lang="en-US" sz="1400" b="0" i="1" u="none" strike="noStrike" kern="1200" cap="none" spc="0" normalizeH="0" baseline="0" noProof="0" dirty="0">
                <a:ln>
                  <a:noFill/>
                </a:ln>
                <a:solidFill>
                  <a:srgbClr val="56585C"/>
                </a:solidFill>
                <a:effectLst/>
                <a:uLnTx/>
                <a:uFillTx/>
                <a:latin typeface="Calibri"/>
                <a:ea typeface="+mn-ea"/>
                <a:cs typeface="+mn-cs"/>
              </a:rPr>
              <a:t>. For example, if they seem to be attracting long-term ELs, they can </a:t>
            </a:r>
            <a:r>
              <a:rPr kumimoji="0" lang="en-US" sz="1400" b="1" i="1" u="none" strike="noStrike" kern="1200" cap="none" spc="0" normalizeH="0" baseline="0" noProof="0" dirty="0">
                <a:ln>
                  <a:noFill/>
                </a:ln>
                <a:solidFill>
                  <a:srgbClr val="56585C"/>
                </a:solidFill>
                <a:effectLst/>
                <a:uLnTx/>
                <a:uFillTx/>
                <a:latin typeface="Calibri"/>
                <a:ea typeface="+mn-ea"/>
                <a:cs typeface="+mn-cs"/>
              </a:rPr>
              <a:t>respond flexibly</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p>
        </p:txBody>
      </p:sp>
      <p:pic>
        <p:nvPicPr>
          <p:cNvPr id="15" name="Brain Gears" descr="http://recollectiveawareness.com.au/wp-content/uploads/2013/04/icon-mind.gif"/>
          <p:cNvPicPr>
            <a:picLocks noChangeAspect="1" noChangeArrowheads="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531352" y="77545"/>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01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228" y="2245042"/>
            <a:ext cx="8524246" cy="322850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7" y="201817"/>
            <a:ext cx="8136013" cy="1063457"/>
          </a:xfrm>
        </p:spPr>
        <p:txBody>
          <a:bodyPr/>
          <a:lstStyle/>
          <a:p>
            <a:r>
              <a:rPr lang="en-US" dirty="0"/>
              <a:t>For the most part, the same EL policies that apply to traditional public schools also apply to charter schools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pic>
        <p:nvPicPr>
          <p:cNvPr id="5" name="Picture 4" descr="https://d30y9cdsu7xlg0.cloudfront.net/png/144745-200.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5990" y="88403"/>
            <a:ext cx="594360" cy="5943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488440" y="4083401"/>
            <a:ext cx="8137355" cy="1224091"/>
          </a:xfrm>
          <a:prstGeom prst="wedgeRectCallout">
            <a:avLst>
              <a:gd name="adj1" fmla="val 22855"/>
              <a:gd name="adj2" fmla="val 58576"/>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6585C"/>
                </a:solidFill>
                <a:effectLst/>
                <a:uLnTx/>
                <a:uFillTx/>
                <a:latin typeface="Calibri"/>
                <a:ea typeface="+mn-ea"/>
                <a:cs typeface="+mn-cs"/>
              </a:rPr>
              <a:t>“[In terms of] the ways in which ELs are assessed and go through the system [to become] reclassified, </a:t>
            </a:r>
            <a:r>
              <a:rPr kumimoji="0" lang="en-US" sz="1600" b="1" i="1" u="none" strike="noStrike" kern="1200" cap="none" spc="0" normalizeH="0" baseline="0" noProof="0" dirty="0">
                <a:ln>
                  <a:noFill/>
                </a:ln>
                <a:solidFill>
                  <a:srgbClr val="56585C"/>
                </a:solidFill>
                <a:effectLst/>
                <a:uLnTx/>
                <a:uFillTx/>
                <a:latin typeface="Calibri"/>
                <a:ea typeface="+mn-ea"/>
                <a:cs typeface="+mn-cs"/>
              </a:rPr>
              <a:t>the rules are the same for charters</a:t>
            </a:r>
            <a:r>
              <a:rPr kumimoji="0" lang="en-US" sz="1600" b="0" i="1" u="none" strike="noStrike" kern="1200" cap="none" spc="0" normalizeH="0" baseline="0" noProof="0" dirty="0">
                <a:ln>
                  <a:noFill/>
                </a:ln>
                <a:solidFill>
                  <a:srgbClr val="56585C"/>
                </a:solidFill>
                <a:effectLst/>
                <a:uLnTx/>
                <a:uFillTx/>
                <a:latin typeface="Calibri"/>
                <a:ea typeface="+mn-ea"/>
                <a:cs typeface="+mn-cs"/>
              </a:rPr>
              <a:t>. </a:t>
            </a:r>
            <a:r>
              <a:rPr kumimoji="0" lang="en-US" sz="1600" b="1" i="1" u="none" strike="noStrike" kern="1200" cap="none" spc="0" normalizeH="0" baseline="0" noProof="0" dirty="0">
                <a:ln>
                  <a:noFill/>
                </a:ln>
                <a:solidFill>
                  <a:srgbClr val="56585C"/>
                </a:solidFill>
                <a:effectLst/>
                <a:uLnTx/>
                <a:uFillTx/>
                <a:latin typeface="Calibri"/>
                <a:ea typeface="+mn-ea"/>
                <a:cs typeface="+mn-cs"/>
              </a:rPr>
              <a:t>I don’t think there’s a differential impact [of state policy] on charters compared to traditional public schools when it comes to supporting ELs</a:t>
            </a:r>
            <a:r>
              <a:rPr kumimoji="0" lang="en-US" sz="1600" b="0" i="1" u="none" strike="noStrike" kern="1200" cap="none" spc="0" normalizeH="0" baseline="0" noProof="0" dirty="0">
                <a:ln>
                  <a:noFill/>
                </a:ln>
                <a:solidFill>
                  <a:srgbClr val="56585C"/>
                </a:solidFill>
                <a:effectLst/>
                <a:uLnTx/>
                <a:uFillTx/>
                <a:latin typeface="Calibri"/>
                <a:ea typeface="+mn-ea"/>
                <a:cs typeface="+mn-cs"/>
              </a:rPr>
              <a:t>.”  </a:t>
            </a:r>
            <a:r>
              <a:rPr kumimoji="0" lang="en-US" sz="1600" b="0" i="0" u="none" strike="noStrike" kern="1200" cap="none" spc="0" normalizeH="0" baseline="0" noProof="0" dirty="0">
                <a:ln>
                  <a:noFill/>
                </a:ln>
                <a:solidFill>
                  <a:srgbClr val="56585C"/>
                </a:solidFill>
                <a:effectLst/>
                <a:uLnTx/>
                <a:uFillTx/>
                <a:latin typeface="Calibri"/>
                <a:ea typeface="+mn-ea"/>
                <a:cs typeface="+mn-cs"/>
              </a:rPr>
              <a:t>—Advocate </a:t>
            </a:r>
          </a:p>
        </p:txBody>
      </p:sp>
      <p:sp>
        <p:nvSpPr>
          <p:cNvPr id="11" name="Rectangular Callout 10"/>
          <p:cNvSpPr/>
          <p:nvPr/>
        </p:nvSpPr>
        <p:spPr>
          <a:xfrm>
            <a:off x="488440" y="2451468"/>
            <a:ext cx="4026068" cy="1315381"/>
          </a:xfrm>
          <a:prstGeom prst="wedgeRectCallout">
            <a:avLst>
              <a:gd name="adj1" fmla="val 24987"/>
              <a:gd name="adj2" fmla="val 61346"/>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6585C"/>
                </a:solidFill>
                <a:effectLst/>
                <a:uLnTx/>
                <a:uFillTx/>
                <a:latin typeface="Calibri"/>
                <a:ea typeface="+mn-ea"/>
                <a:cs typeface="+mn-cs"/>
              </a:rPr>
              <a:t>“</a:t>
            </a:r>
            <a:r>
              <a:rPr kumimoji="0" lang="en-US" sz="1600" b="1" i="1" u="none" strike="noStrike" kern="1200" cap="none" spc="0" normalizeH="0" baseline="0" noProof="0" dirty="0">
                <a:ln>
                  <a:noFill/>
                </a:ln>
                <a:solidFill>
                  <a:srgbClr val="56585C"/>
                </a:solidFill>
                <a:effectLst/>
                <a:uLnTx/>
                <a:uFillTx/>
                <a:latin typeface="Calibri"/>
                <a:ea typeface="+mn-ea"/>
                <a:cs typeface="+mn-cs"/>
              </a:rPr>
              <a:t>They’re under the same obligations </a:t>
            </a:r>
            <a:r>
              <a:rPr kumimoji="0" lang="en-US" sz="1600" b="0" i="1" u="none" strike="noStrike" kern="1200" cap="none" spc="0" normalizeH="0" baseline="0" noProof="0" dirty="0">
                <a:ln>
                  <a:noFill/>
                </a:ln>
                <a:solidFill>
                  <a:srgbClr val="56585C"/>
                </a:solidFill>
                <a:effectLst/>
                <a:uLnTx/>
                <a:uFillTx/>
                <a:latin typeface="Calibri"/>
                <a:ea typeface="+mn-ea"/>
                <a:cs typeface="+mn-cs"/>
              </a:rPr>
              <a:t>to provide support for the English language development of students and access to the core curriculum.”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2" name="Rectangular Callout 11"/>
          <p:cNvSpPr/>
          <p:nvPr/>
        </p:nvSpPr>
        <p:spPr>
          <a:xfrm>
            <a:off x="4739595" y="2451468"/>
            <a:ext cx="3886200" cy="1315381"/>
          </a:xfrm>
          <a:prstGeom prst="wedgeRectCallout">
            <a:avLst>
              <a:gd name="adj1" fmla="val -24593"/>
              <a:gd name="adj2" fmla="val 60193"/>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56585C"/>
                </a:solidFill>
                <a:effectLst/>
                <a:uLnTx/>
                <a:uFillTx/>
                <a:latin typeface="Calibri"/>
                <a:ea typeface="+mn-ea"/>
                <a:cs typeface="+mn-cs"/>
              </a:rPr>
              <a:t>“Everything you would do for traditional schools would be the same for charter schools. </a:t>
            </a:r>
            <a:r>
              <a:rPr kumimoji="0" lang="en-US" sz="1600" b="1" i="1" u="none" strike="noStrike" kern="1200" cap="none" spc="0" normalizeH="0" baseline="0" noProof="0" dirty="0">
                <a:ln>
                  <a:noFill/>
                </a:ln>
                <a:solidFill>
                  <a:srgbClr val="56585C"/>
                </a:solidFill>
                <a:effectLst/>
                <a:uLnTx/>
                <a:uFillTx/>
                <a:latin typeface="Calibri"/>
                <a:ea typeface="+mn-ea"/>
                <a:cs typeface="+mn-cs"/>
              </a:rPr>
              <a:t>I don’t see a fundamental difference in the approach</a:t>
            </a:r>
            <a:r>
              <a:rPr kumimoji="0" lang="en-US" sz="1600" b="0" i="0" u="none" strike="noStrike" kern="1200" cap="none" spc="0" normalizeH="0" baseline="0" noProof="0" dirty="0">
                <a:ln>
                  <a:noFill/>
                </a:ln>
                <a:solidFill>
                  <a:srgbClr val="56585C"/>
                </a:solidFill>
                <a:effectLst/>
                <a:uLnTx/>
                <a:uFillTx/>
                <a:latin typeface="Calibri"/>
                <a:ea typeface="+mn-ea"/>
                <a:cs typeface="+mn-cs"/>
              </a:rPr>
              <a:t>.</a:t>
            </a:r>
            <a:r>
              <a:rPr kumimoji="0" lang="en-US" sz="1600" b="0" i="1" u="none" strike="noStrike" kern="1200" cap="none" spc="0" normalizeH="0" baseline="0" noProof="0" dirty="0">
                <a:ln>
                  <a:noFill/>
                </a:ln>
                <a:solidFill>
                  <a:srgbClr val="56585C"/>
                </a:solidFill>
                <a:effectLst/>
                <a:uLnTx/>
                <a:uFillTx/>
                <a:latin typeface="Calibri"/>
                <a:ea typeface="+mn-ea"/>
                <a:cs typeface="+mn-cs"/>
              </a:rPr>
              <a:t>”</a:t>
            </a:r>
            <a:r>
              <a:rPr kumimoji="0" lang="en-US" sz="1600" b="0" i="0" u="none" strike="noStrike" kern="1200" cap="none" spc="0" normalizeH="0" baseline="0" noProof="0" dirty="0">
                <a:ln>
                  <a:noFill/>
                </a:ln>
                <a:solidFill>
                  <a:srgbClr val="56585C"/>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—Advocate</a:t>
            </a:r>
          </a:p>
        </p:txBody>
      </p:sp>
      <p:sp>
        <p:nvSpPr>
          <p:cNvPr id="8" name="Rectangle 7"/>
          <p:cNvSpPr/>
          <p:nvPr/>
        </p:nvSpPr>
        <p:spPr>
          <a:xfrm>
            <a:off x="292228" y="1749768"/>
            <a:ext cx="8524246" cy="495274"/>
          </a:xfrm>
          <a:prstGeom prst="rect">
            <a:avLst/>
          </a:prstGeom>
          <a:solidFill>
            <a:schemeClr val="accent3"/>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Calibri"/>
                <a:ea typeface="+mn-ea"/>
                <a:cs typeface="+mn-cs"/>
              </a:rPr>
              <a:t>The majority of state EL policies apply to both traditional public schools and charter schools</a:t>
            </a:r>
          </a:p>
        </p:txBody>
      </p:sp>
      <p:sp>
        <p:nvSpPr>
          <p:cNvPr id="19" name="Rectangle 18"/>
          <p:cNvSpPr/>
          <p:nvPr/>
        </p:nvSpPr>
        <p:spPr>
          <a:xfrm>
            <a:off x="1876127" y="6563426"/>
            <a:ext cx="6905410" cy="346481"/>
          </a:xfrm>
          <a:prstGeom prst="rect">
            <a:avLst/>
          </a:prstGeom>
          <a:noFill/>
        </p:spPr>
        <p:txBody>
          <a:bodyPr wrap="squar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Education 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Legislative Analyst’s Office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(2013).</a:t>
            </a:r>
          </a:p>
        </p:txBody>
      </p:sp>
    </p:spTree>
    <p:extLst>
      <p:ext uri="{BB962C8B-B14F-4D97-AF65-F5344CB8AC3E}">
        <p14:creationId xmlns:p14="http://schemas.microsoft.com/office/powerpoint/2010/main" val="1574966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7969623" cy="1063457"/>
          </a:xfrm>
        </p:spPr>
        <p:txBody>
          <a:bodyPr/>
          <a:lstStyle/>
          <a:p>
            <a:r>
              <a:rPr lang="en-US" dirty="0"/>
              <a:t>However, there is one key exception: A provision in the Local Control Funding Formula impacts charter schools differently than traditional public schools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pic>
        <p:nvPicPr>
          <p:cNvPr id="5" name="Picture 4" descr="https://d30y9cdsu7xlg0.cloudfront.net/png/144745-200.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5990" y="88403"/>
            <a:ext cx="594360" cy="5943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54608" y="1561622"/>
            <a:ext cx="8526931" cy="636236"/>
          </a:xfrm>
          <a:prstGeom prst="rect">
            <a:avLst/>
          </a:prstGeom>
          <a:solidFill>
            <a:schemeClr val="accent3"/>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FFFFFF"/>
                </a:solidFill>
                <a:effectLst/>
                <a:uLnTx/>
                <a:uFillTx/>
                <a:latin typeface="Calibri"/>
                <a:ea typeface="+mn-ea"/>
                <a:cs typeface="+mn-cs"/>
              </a:rPr>
              <a:t>One provision in the Local Control Funding Formula (LCFF) affects charter schools serving ELs differently than it impacts traditional public schools serving ELs</a:t>
            </a:r>
          </a:p>
        </p:txBody>
      </p:sp>
      <p:sp>
        <p:nvSpPr>
          <p:cNvPr id="18" name="Rectangle 17"/>
          <p:cNvSpPr/>
          <p:nvPr/>
        </p:nvSpPr>
        <p:spPr>
          <a:xfrm>
            <a:off x="254609" y="2197858"/>
            <a:ext cx="8521560" cy="2224721"/>
          </a:xfrm>
          <a:prstGeom prst="rect">
            <a:avLst/>
          </a:prstGeom>
          <a:solidFill>
            <a:schemeClr val="bg1">
              <a:lumMod val="9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School districts have the autonomy to allocate funds from LCFF as they see fit. </a:t>
            </a:r>
            <a:r>
              <a:rPr lang="en-US" sz="1400" dirty="0">
                <a:solidFill>
                  <a:srgbClr val="56585C"/>
                </a:solidFill>
                <a:latin typeface="Calibri"/>
              </a:rPr>
              <a:t>F</a:t>
            </a:r>
            <a:r>
              <a:rPr kumimoji="0" lang="en-US" sz="1400" b="0" i="0" u="none" strike="noStrike" kern="1200" cap="none" spc="0" normalizeH="0" baseline="0" noProof="0" dirty="0">
                <a:ln>
                  <a:noFill/>
                </a:ln>
                <a:solidFill>
                  <a:srgbClr val="56585C"/>
                </a:solidFill>
                <a:effectLst/>
                <a:uLnTx/>
                <a:uFillTx/>
                <a:latin typeface="Calibri"/>
                <a:ea typeface="+mn-ea"/>
                <a:cs typeface="+mn-cs"/>
              </a:rPr>
              <a:t>or example, a district could allocate more funds to a school with the highest percentage of ELs. If districts opt to allocate funds in this way, the school will receive an equitable amount of funding based on the student demographics of that particular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Like districts, charter schools receive a base grant per student plus additional supplemental and concentration grants based on the number of high-needs students enrolled. There is one key exception, however. A charter school’s entitlement for the concentration grant bonus is capped at the percentage of high-needs students in the district where the charter school is located, not on the percentage of high-needs students it serves.</a:t>
            </a:r>
          </a:p>
        </p:txBody>
      </p:sp>
      <p:sp>
        <p:nvSpPr>
          <p:cNvPr id="19" name="Rectangle 18"/>
          <p:cNvSpPr/>
          <p:nvPr/>
        </p:nvSpPr>
        <p:spPr>
          <a:xfrm>
            <a:off x="1876127" y="6563426"/>
            <a:ext cx="6905410" cy="346481"/>
          </a:xfrm>
          <a:prstGeom prst="rect">
            <a:avLst/>
          </a:prstGeom>
          <a:noFill/>
        </p:spPr>
        <p:txBody>
          <a:bodyPr wrap="squar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Ed Source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(2016); Education 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5"/>
              </a:rPr>
              <a:t>Legislative Analyst’s Office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(2013).</a:t>
            </a:r>
          </a:p>
        </p:txBody>
      </p:sp>
      <p:sp>
        <p:nvSpPr>
          <p:cNvPr id="15" name="Rectangular Callout 14"/>
          <p:cNvSpPr/>
          <p:nvPr/>
        </p:nvSpPr>
        <p:spPr>
          <a:xfrm>
            <a:off x="254608" y="4633821"/>
            <a:ext cx="8526929" cy="1516722"/>
          </a:xfrm>
          <a:prstGeom prst="wedgeRectCallout">
            <a:avLst>
              <a:gd name="adj1" fmla="val 22855"/>
              <a:gd name="adj2" fmla="val 58576"/>
            </a:avLst>
          </a:prstGeom>
          <a:solidFill>
            <a:schemeClr val="bg1"/>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 charter school cannot receive concentration funding for a greater proportion of English Learner/Low-Income (EL/LI) students than the district in which it resides. For instance, if a charter school has 80% EL/LI enrollment but the district in which it resides has only 60% EL/LI enrollment, the charter school’s concentration funding is capped based on 60% EL/LI enrollment. If a charter school has multiple sites located in multiple districts, its concentration funding is capped based on the encompassing district with the highest EL/LI concentration, or its own EL/LI concentration if lower.” </a:t>
            </a:r>
            <a:r>
              <a:rPr lang="en-US" sz="1400" dirty="0">
                <a:solidFill>
                  <a:srgbClr val="56585C"/>
                </a:solidFill>
                <a:latin typeface="Calibri"/>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Edgar Cabral and Carolyn Chu, </a:t>
            </a:r>
            <a:r>
              <a:rPr kumimoji="0" lang="en-US" sz="1400" b="0" i="0" u="none" strike="noStrike" kern="1200" cap="none" spc="0" normalizeH="0" baseline="0" noProof="0" dirty="0">
                <a:ln>
                  <a:noFill/>
                </a:ln>
                <a:solidFill>
                  <a:srgbClr val="56585C"/>
                </a:solidFill>
                <a:effectLst/>
                <a:uLnTx/>
                <a:uFillTx/>
                <a:latin typeface="Calibri"/>
                <a:ea typeface="+mn-ea"/>
                <a:cs typeface="+mn-cs"/>
                <a:hlinkClick r:id="rId5"/>
              </a:rPr>
              <a:t>California’s Legislative Analyst’s Office </a:t>
            </a: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2860700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2610981"/>
            <a:ext cx="9144001" cy="671503"/>
          </a:xfrm>
          <a:solidFill>
            <a:schemeClr val="accent3">
              <a:lumMod val="20000"/>
              <a:lumOff val="80000"/>
            </a:schemeClr>
          </a:solidFill>
        </p:spPr>
        <p:txBody>
          <a:bodyPr anchor="ctr">
            <a:normAutofit/>
          </a:bodyPr>
          <a:lstStyle/>
          <a:p>
            <a:pPr marL="0" indent="0" algn="ctr">
              <a:buNone/>
            </a:pPr>
            <a:r>
              <a:rPr lang="en-US" sz="1600" dirty="0"/>
              <a:t>The LCFF provides funding to school districts and charter schools through uniform base grants that are augmented by two levels of additional funding for high-need students.</a:t>
            </a:r>
            <a:r>
              <a:rPr lang="en-US" sz="1600" baseline="30000" dirty="0"/>
              <a:t>1</a:t>
            </a:r>
            <a:endParaRPr lang="en-US" sz="1600" dirty="0"/>
          </a:p>
        </p:txBody>
      </p:sp>
      <p:sp>
        <p:nvSpPr>
          <p:cNvPr id="25" name="Rectangle 24"/>
          <p:cNvSpPr/>
          <p:nvPr/>
        </p:nvSpPr>
        <p:spPr>
          <a:xfrm>
            <a:off x="-1" y="1480388"/>
            <a:ext cx="9144001" cy="1118908"/>
          </a:xfrm>
          <a:prstGeom prst="rect">
            <a:avLst/>
          </a:prstGeom>
          <a:solidFill>
            <a:schemeClr val="bg1">
              <a:lumMod val="9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696D"/>
                </a:solidFill>
                <a:effectLst/>
                <a:uLnTx/>
                <a:uFillTx/>
                <a:latin typeface="Calibri"/>
                <a:ea typeface="+mn-ea"/>
                <a:cs typeface="+mn-cs"/>
              </a:rPr>
              <a:t>The Local Control Funding Formula, implemented in 2013-14, provides funding to school districts and charter schools based on student characteristics. </a:t>
            </a:r>
            <a:r>
              <a:rPr kumimoji="0" lang="en-US" sz="1600" b="1" i="0" u="none" strike="noStrike" kern="1200" cap="none" spc="0" normalizeH="0" baseline="0" noProof="0" dirty="0">
                <a:ln>
                  <a:noFill/>
                </a:ln>
                <a:solidFill>
                  <a:srgbClr val="1B696D"/>
                </a:solidFill>
                <a:effectLst/>
                <a:uLnTx/>
                <a:uFillTx/>
                <a:latin typeface="Calibri"/>
                <a:ea typeface="+mn-ea"/>
                <a:cs typeface="+mn-cs"/>
              </a:rPr>
              <a:t>Districts with higher percentages of high-need students receive more funding.</a:t>
            </a:r>
            <a:r>
              <a:rPr kumimoji="0" lang="en-US" sz="1600" b="0" i="0" u="none" strike="noStrike" kern="1200" cap="none" spc="0" normalizeH="0" baseline="0" noProof="0" dirty="0">
                <a:ln>
                  <a:noFill/>
                </a:ln>
                <a:solidFill>
                  <a:srgbClr val="1B696D"/>
                </a:solidFill>
                <a:effectLst/>
                <a:uLnTx/>
                <a:uFillTx/>
                <a:latin typeface="Calibri"/>
                <a:ea typeface="+mn-ea"/>
                <a:cs typeface="+mn-cs"/>
              </a:rPr>
              <a:t> The LCFF also provides greater flexibility to use these funds to improve student outcomes.</a:t>
            </a:r>
          </a:p>
        </p:txBody>
      </p:sp>
      <p:graphicFrame>
        <p:nvGraphicFramePr>
          <p:cNvPr id="15" name="Table 14"/>
          <p:cNvGraphicFramePr>
            <a:graphicFrameLocks noGrp="1"/>
          </p:cNvGraphicFramePr>
          <p:nvPr/>
        </p:nvGraphicFramePr>
        <p:xfrm>
          <a:off x="1" y="3282484"/>
          <a:ext cx="9144000" cy="2265185"/>
        </p:xfrm>
        <a:graphic>
          <a:graphicData uri="http://schemas.openxmlformats.org/drawingml/2006/table">
            <a:tbl>
              <a:tblPr firstRow="1" bandRow="1">
                <a:tableStyleId>{F2DE63D5-997A-4646-A377-4702673A728D}</a:tableStyleId>
              </a:tblPr>
              <a:tblGrid>
                <a:gridCol w="3048000">
                  <a:extLst>
                    <a:ext uri="{9D8B030D-6E8A-4147-A177-3AD203B41FA5}">
                      <a16:colId xmlns:a16="http://schemas.microsoft.com/office/drawing/2014/main" val="1503530791"/>
                    </a:ext>
                  </a:extLst>
                </a:gridCol>
                <a:gridCol w="3048000">
                  <a:extLst>
                    <a:ext uri="{9D8B030D-6E8A-4147-A177-3AD203B41FA5}">
                      <a16:colId xmlns:a16="http://schemas.microsoft.com/office/drawing/2014/main" val="2041549454"/>
                    </a:ext>
                  </a:extLst>
                </a:gridCol>
                <a:gridCol w="3048000">
                  <a:extLst>
                    <a:ext uri="{9D8B030D-6E8A-4147-A177-3AD203B41FA5}">
                      <a16:colId xmlns:a16="http://schemas.microsoft.com/office/drawing/2014/main" val="1986067260"/>
                    </a:ext>
                  </a:extLst>
                </a:gridCol>
              </a:tblGrid>
              <a:tr h="777772">
                <a:tc>
                  <a:txBody>
                    <a:bodyPr/>
                    <a:lstStyle/>
                    <a:p>
                      <a:pPr algn="ctr"/>
                      <a:r>
                        <a:rPr lang="en-US" dirty="0"/>
                        <a:t>Uniform Base Grant</a:t>
                      </a:r>
                      <a:endParaRPr lang="en-US" b="1" dirty="0">
                        <a:solidFill>
                          <a:schemeClr val="bg1"/>
                        </a:solidFill>
                      </a:endParaRPr>
                    </a:p>
                  </a:txBody>
                  <a:tcPr anchor="ctr">
                    <a:lnB w="12700" cap="flat" cmpd="sng" algn="ctr">
                      <a:solidFill>
                        <a:schemeClr val="accent3"/>
                      </a:solidFill>
                      <a:prstDash val="solid"/>
                      <a:round/>
                      <a:headEnd type="none" w="med" len="med"/>
                      <a:tailEnd type="none" w="med" len="med"/>
                    </a:lnB>
                  </a:tcPr>
                </a:tc>
                <a:tc>
                  <a:txBody>
                    <a:bodyPr/>
                    <a:lstStyle/>
                    <a:p>
                      <a:pPr algn="ctr"/>
                      <a:r>
                        <a:rPr lang="en-US" dirty="0"/>
                        <a:t>Supplemental Grant</a:t>
                      </a:r>
                      <a:endParaRPr lang="en-US" b="1" dirty="0">
                        <a:solidFill>
                          <a:schemeClr val="bg1"/>
                        </a:solidFill>
                      </a:endParaRPr>
                    </a:p>
                  </a:txBody>
                  <a:tcPr anchor="ctr">
                    <a:lnB w="12700" cap="flat" cmpd="sng" algn="ctr">
                      <a:solidFill>
                        <a:schemeClr val="accent3"/>
                      </a:solidFill>
                      <a:prstDash val="solid"/>
                      <a:round/>
                      <a:headEnd type="none" w="med" len="med"/>
                      <a:tailEnd type="none" w="med" len="med"/>
                    </a:lnB>
                  </a:tcPr>
                </a:tc>
                <a:tc>
                  <a:txBody>
                    <a:bodyPr/>
                    <a:lstStyle/>
                    <a:p>
                      <a:pPr algn="ctr"/>
                      <a:r>
                        <a:rPr lang="en-US" dirty="0"/>
                        <a:t>Concentration</a:t>
                      </a:r>
                      <a:r>
                        <a:rPr lang="en-US" baseline="0" dirty="0"/>
                        <a:t> Grant</a:t>
                      </a:r>
                      <a:endParaRPr lang="en-US" b="1" dirty="0">
                        <a:solidFill>
                          <a:schemeClr val="bg1"/>
                        </a:solidFill>
                      </a:endParaRPr>
                    </a:p>
                  </a:txBody>
                  <a:tcPr anchor="ct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668280456"/>
                  </a:ext>
                </a:extLst>
              </a:tr>
              <a:tr h="1487413">
                <a:tc>
                  <a:txBody>
                    <a:bodyPr/>
                    <a:lstStyle/>
                    <a:p>
                      <a:pPr marL="0" indent="0" algn="ctr">
                        <a:buFont typeface="Wingdings" panose="05000000000000000000" pitchFamily="2" charset="2"/>
                        <a:buNone/>
                      </a:pPr>
                      <a:r>
                        <a:rPr lang="en-US" sz="1600" dirty="0"/>
                        <a:t>All school districts receive a uniform base</a:t>
                      </a:r>
                      <a:r>
                        <a:rPr lang="en-US" sz="1600" baseline="0" dirty="0"/>
                        <a:t> rate per student. </a:t>
                      </a:r>
                      <a:r>
                        <a:rPr lang="en-US" sz="1600" dirty="0"/>
                        <a:t>Base</a:t>
                      </a:r>
                      <a:r>
                        <a:rPr lang="en-US" sz="1600" baseline="0" dirty="0"/>
                        <a:t> rates for 2017-18 SY:</a:t>
                      </a:r>
                    </a:p>
                    <a:p>
                      <a:pPr marL="0" indent="0" algn="ctr">
                        <a:buFont typeface="Wingdings" panose="05000000000000000000" pitchFamily="2" charset="2"/>
                        <a:buNone/>
                      </a:pPr>
                      <a:r>
                        <a:rPr lang="en-US" sz="1600" baseline="0" dirty="0"/>
                        <a:t> </a:t>
                      </a:r>
                      <a:r>
                        <a:rPr lang="en-US" sz="1600" dirty="0"/>
                        <a:t>K–3: $7,193</a:t>
                      </a:r>
                      <a:r>
                        <a:rPr lang="en-US" sz="1600" baseline="0" dirty="0"/>
                        <a:t> | </a:t>
                      </a:r>
                      <a:r>
                        <a:rPr lang="en-US" sz="1600" dirty="0"/>
                        <a:t>4–6: $7,301</a:t>
                      </a:r>
                      <a:r>
                        <a:rPr lang="en-US" sz="1600" baseline="0" dirty="0"/>
                        <a:t> |</a:t>
                      </a:r>
                      <a:r>
                        <a:rPr lang="en-US" sz="1600" dirty="0"/>
                        <a:t>7–8: $7,158</a:t>
                      </a:r>
                      <a:r>
                        <a:rPr lang="en-US" sz="1600" baseline="0" dirty="0"/>
                        <a:t> | </a:t>
                      </a:r>
                      <a:r>
                        <a:rPr lang="en-US" sz="1600" dirty="0"/>
                        <a:t>9-12: $8,712</a:t>
                      </a:r>
                      <a:endParaRPr lang="en-US" sz="1600" dirty="0">
                        <a:solidFill>
                          <a:schemeClr val="tx1"/>
                        </a:solidFill>
                      </a:endParaRPr>
                    </a:p>
                  </a:txBody>
                  <a:tcPr marT="1828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District’s receive</a:t>
                      </a:r>
                      <a:r>
                        <a:rPr lang="en-US" sz="1600" baseline="0" dirty="0"/>
                        <a:t> additional funding—20% of adjusted base rate—based on their share </a:t>
                      </a:r>
                      <a:r>
                        <a:rPr lang="en-US" sz="1600" dirty="0"/>
                        <a:t>of high-need students </a:t>
                      </a:r>
                    </a:p>
                  </a:txBody>
                  <a:tcPr marT="1828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Districts that enroll</a:t>
                      </a:r>
                      <a:r>
                        <a:rPr lang="en-US" sz="1600" baseline="0" dirty="0"/>
                        <a:t> </a:t>
                      </a:r>
                      <a:r>
                        <a:rPr lang="en-US" sz="1600" dirty="0"/>
                        <a:t>55%</a:t>
                      </a:r>
                      <a:r>
                        <a:rPr lang="en-US" sz="1600" baseline="0" dirty="0"/>
                        <a:t> or more English learners or low-income students, receive an additional 50% </a:t>
                      </a:r>
                      <a:r>
                        <a:rPr lang="en-US" sz="1600" dirty="0"/>
                        <a:t>of adjusted base rate</a:t>
                      </a:r>
                      <a:endParaRPr lang="en-US" sz="1600" dirty="0">
                        <a:solidFill>
                          <a:schemeClr val="tx1"/>
                        </a:solidFill>
                      </a:endParaRPr>
                    </a:p>
                  </a:txBody>
                  <a:tcPr marT="18288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451409641"/>
                  </a:ext>
                </a:extLst>
              </a:tr>
            </a:tbl>
          </a:graphicData>
        </a:graphic>
      </p:graphicFrame>
      <p:sp>
        <p:nvSpPr>
          <p:cNvPr id="2" name="Title 1">
            <a:extLst>
              <a:ext uri="{FF2B5EF4-FFF2-40B4-BE49-F238E27FC236}">
                <a16:creationId xmlns:a16="http://schemas.microsoft.com/office/drawing/2014/main" id="{9FF665E7-0E9F-428A-9EEE-49DFB47E17B1}"/>
              </a:ext>
            </a:extLst>
          </p:cNvPr>
          <p:cNvSpPr>
            <a:spLocks noGrp="1"/>
          </p:cNvSpPr>
          <p:nvPr>
            <p:ph type="title"/>
          </p:nvPr>
        </p:nvSpPr>
        <p:spPr>
          <a:xfrm>
            <a:off x="259977" y="201817"/>
            <a:ext cx="7940747" cy="533401"/>
          </a:xfrm>
        </p:spPr>
        <p:txBody>
          <a:bodyPr/>
          <a:lstStyle/>
          <a:p>
            <a:r>
              <a:rPr lang="en-US" dirty="0"/>
              <a:t>Districts and charter schools with higher percentages of ELs receive more per pupil funding</a:t>
            </a:r>
          </a:p>
        </p:txBody>
      </p:sp>
      <p:sp>
        <p:nvSpPr>
          <p:cNvPr id="4" name="Slide Number Placeholder 3">
            <a:extLst>
              <a:ext uri="{FF2B5EF4-FFF2-40B4-BE49-F238E27FC236}">
                <a16:creationId xmlns:a16="http://schemas.microsoft.com/office/drawing/2014/main" id="{00BDB2DB-87EB-4C58-99C0-9BEE4E345C0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6" name="Plus 15"/>
          <p:cNvSpPr/>
          <p:nvPr/>
        </p:nvSpPr>
        <p:spPr>
          <a:xfrm>
            <a:off x="2799156" y="3423336"/>
            <a:ext cx="478734" cy="483323"/>
          </a:xfrm>
          <a:prstGeom prst="mathPlus">
            <a:avLst>
              <a:gd name="adj1" fmla="val 10571"/>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Plus 18"/>
          <p:cNvSpPr/>
          <p:nvPr/>
        </p:nvSpPr>
        <p:spPr>
          <a:xfrm>
            <a:off x="5837679" y="3423335"/>
            <a:ext cx="478734" cy="483323"/>
          </a:xfrm>
          <a:prstGeom prst="mathPlus">
            <a:avLst>
              <a:gd name="adj1" fmla="val 10571"/>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3" name="Rectangle 22"/>
          <p:cNvSpPr/>
          <p:nvPr/>
        </p:nvSpPr>
        <p:spPr>
          <a:xfrm>
            <a:off x="2352311" y="6133886"/>
            <a:ext cx="6485365" cy="638861"/>
          </a:xfrm>
          <a:prstGeom prst="rect">
            <a:avLst/>
          </a:prstGeom>
          <a:noFill/>
        </p:spPr>
        <p:txBody>
          <a:bodyPr wrap="squar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 </a:t>
            </a:r>
            <a:r>
              <a:rPr kumimoji="0" lang="en-US" sz="900" b="0" i="0" u="none" strike="noStrike" kern="1200" cap="none" spc="0" normalizeH="0" baseline="30000" noProof="0" dirty="0">
                <a:ln>
                  <a:noFill/>
                </a:ln>
                <a:solidFill>
                  <a:srgbClr val="56585C"/>
                </a:solidFill>
                <a:effectLst/>
                <a:uLnTx/>
                <a:uFillTx/>
                <a:latin typeface="Calibri"/>
                <a:ea typeface="+mn-ea"/>
                <a:cs typeface="+mn-cs"/>
              </a:rPr>
              <a:t>1</a:t>
            </a:r>
            <a:r>
              <a:rPr kumimoji="0" lang="en-US" sz="900" b="0" i="0" u="none" strike="noStrike" kern="1200" cap="none" spc="0" normalizeH="0" baseline="0" noProof="0" dirty="0">
                <a:ln>
                  <a:noFill/>
                </a:ln>
                <a:solidFill>
                  <a:srgbClr val="56585C"/>
                </a:solidFill>
                <a:effectLst/>
                <a:uLnTx/>
                <a:uFillTx/>
                <a:latin typeface="Calibri"/>
                <a:ea typeface="+mn-ea"/>
                <a:cs typeface="+mn-cs"/>
              </a:rPr>
              <a:t>Districts can also receive add-on grants, including the Targeted Instructional Improvement Block Grant, Home-to-School Transportation Grant and the Economic Recovery Target Grant; 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California Department of Education </a:t>
            </a:r>
            <a:r>
              <a:rPr kumimoji="0" lang="en-US" sz="900" b="0" i="0" u="none" strike="noStrike" kern="1200" cap="none" spc="0" normalizeH="0" baseline="0" noProof="0" dirty="0">
                <a:ln>
                  <a:noFill/>
                </a:ln>
                <a:solidFill>
                  <a:srgbClr val="56585C"/>
                </a:solidFill>
                <a:effectLst/>
                <a:uLnTx/>
                <a:uFillTx/>
                <a:latin typeface="Calibri"/>
                <a:ea typeface="+mn-ea"/>
                <a:cs typeface="+mn-cs"/>
              </a:rPr>
              <a:t>(2019);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Ed Source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(2016);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5"/>
              </a:rPr>
              <a:t>Legislative Analyst’s Office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(2013);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6"/>
              </a:rPr>
              <a:t>Ugo and Hill </a:t>
            </a:r>
            <a:r>
              <a:rPr kumimoji="0" lang="en-US" sz="900" b="0" i="0" u="none" strike="noStrike" kern="1200" cap="none" spc="0" normalizeH="0" baseline="0" noProof="0" dirty="0">
                <a:ln>
                  <a:noFill/>
                </a:ln>
                <a:solidFill>
                  <a:srgbClr val="56585C"/>
                </a:solidFill>
                <a:effectLst/>
                <a:uLnTx/>
                <a:uFillTx/>
                <a:latin typeface="Calibri"/>
                <a:ea typeface="+mn-ea"/>
                <a:cs typeface="+mn-cs"/>
              </a:rPr>
              <a:t>(2017).</a:t>
            </a:r>
          </a:p>
        </p:txBody>
      </p:sp>
      <p:pic>
        <p:nvPicPr>
          <p:cNvPr id="24" name="Lightbulb" descr="https://d30y9cdsu7xlg0.cloudfront.net/png/88653-200.png"/>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93" y="1611448"/>
            <a:ext cx="866900" cy="7860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d30y9cdsu7xlg0.cloudfront.net/png/144745-200.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5990" y="88403"/>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38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9977" y="3636668"/>
            <a:ext cx="8691613" cy="2634380"/>
          </a:xfrm>
          <a:prstGeom prst="rect">
            <a:avLst/>
          </a:prstGeom>
          <a:solidFill>
            <a:schemeClr val="bg1">
              <a:lumMod val="9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rgbClr val="56585C"/>
                </a:solidFill>
                <a:effectLst/>
                <a:uLnTx/>
                <a:uFillTx/>
                <a:latin typeface="Calibri"/>
                <a:ea typeface="+mn-ea"/>
                <a:cs typeface="+mn-cs"/>
              </a:rPr>
              <a:t>Districts and charters receiving supplemental and concentration funding must: </a:t>
            </a:r>
          </a:p>
          <a:p>
            <a:pPr marL="285750" marR="0" lvl="0" indent="-28575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Cite the amount of additional funding received from the supplemental and concentration grants and describe how they plan to use the money</a:t>
            </a:r>
          </a:p>
          <a:p>
            <a:pPr marL="742950" marR="0" lvl="1" indent="-285750" algn="l" defTabSz="914400" rtl="0" eaLnBrk="1" fontAlgn="auto" latinLnBrk="0" hangingPunct="1">
              <a:lnSpc>
                <a:spcPct val="100000"/>
              </a:lnSpc>
              <a:spcBef>
                <a:spcPts val="0"/>
              </a:spcBef>
              <a:spcAft>
                <a:spcPts val="0"/>
              </a:spcAft>
              <a:buClr>
                <a:schemeClr val="accent4"/>
              </a:buClr>
              <a:buSzTx/>
              <a:buFont typeface="Calibri" panose="020F050202020403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If some of the money is used for school-wide or districtwide purposes, districts must justify why </a:t>
            </a:r>
            <a:r>
              <a:rPr lang="en-US" sz="1600" dirty="0">
                <a:solidFill>
                  <a:schemeClr val="tx1"/>
                </a:solidFill>
                <a:latin typeface="Calibri"/>
              </a:rPr>
              <a:t>this</a:t>
            </a:r>
            <a:r>
              <a:rPr kumimoji="0" lang="en-US" sz="1600" b="0" i="0" u="none" strike="noStrike" kern="1200" cap="none" spc="0" normalizeH="0" baseline="0" noProof="0" dirty="0">
                <a:ln>
                  <a:noFill/>
                </a:ln>
                <a:solidFill>
                  <a:schemeClr val="tx1"/>
                </a:solidFill>
                <a:effectLst/>
                <a:uLnTx/>
                <a:uFillTx/>
                <a:latin typeface="Calibri"/>
                <a:ea typeface="+mn-ea"/>
                <a:cs typeface="+mn-cs"/>
              </a:rPr>
              <a:t> is the best use of the money for high-needs students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500" b="0" i="0" u="none" strike="noStrike" kern="1200" cap="none" spc="0" normalizeH="0" baseline="0" noProof="0" dirty="0">
              <a:ln>
                <a:noFill/>
              </a:ln>
              <a:solidFill>
                <a:srgbClr val="56585C"/>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600" b="0" i="0" u="none" strike="noStrike" kern="1200" cap="none" spc="0" normalizeH="0" baseline="0" noProof="0" dirty="0">
                <a:ln>
                  <a:noFill/>
                </a:ln>
                <a:solidFill>
                  <a:srgbClr val="56585C"/>
                </a:solidFill>
                <a:effectLst/>
                <a:uLnTx/>
                <a:uFillTx/>
                <a:latin typeface="Calibri"/>
                <a:ea typeface="+mn-ea"/>
                <a:cs typeface="+mn-cs"/>
              </a:rPr>
              <a:t>Cite the proportionality percentage and explain how the services provided for ELs and for low-income, foster and homeless youths will improve at least in proportion to services for all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*Districts are not required to list the expenditures for high-needs students</a:t>
            </a:r>
          </a:p>
        </p:txBody>
      </p:sp>
      <p:sp>
        <p:nvSpPr>
          <p:cNvPr id="21" name="Rectangle 20"/>
          <p:cNvSpPr/>
          <p:nvPr/>
        </p:nvSpPr>
        <p:spPr>
          <a:xfrm>
            <a:off x="6439492" y="2376180"/>
            <a:ext cx="2512098" cy="93939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mn-cs"/>
              </a:rPr>
              <a:t>Use of supplemental and concentration funding</a:t>
            </a:r>
          </a:p>
        </p:txBody>
      </p:sp>
      <p:sp>
        <p:nvSpPr>
          <p:cNvPr id="2" name="Title 1">
            <a:extLst>
              <a:ext uri="{FF2B5EF4-FFF2-40B4-BE49-F238E27FC236}">
                <a16:creationId xmlns:a16="http://schemas.microsoft.com/office/drawing/2014/main" id="{9FF665E7-0E9F-428A-9EEE-49DFB47E17B1}"/>
              </a:ext>
            </a:extLst>
          </p:cNvPr>
          <p:cNvSpPr>
            <a:spLocks noGrp="1"/>
          </p:cNvSpPr>
          <p:nvPr>
            <p:ph type="title"/>
          </p:nvPr>
        </p:nvSpPr>
        <p:spPr>
          <a:xfrm>
            <a:off x="259977" y="201817"/>
            <a:ext cx="7892621" cy="533401"/>
          </a:xfrm>
        </p:spPr>
        <p:txBody>
          <a:bodyPr/>
          <a:lstStyle/>
          <a:p>
            <a:r>
              <a:rPr lang="en-US" dirty="0"/>
              <a:t>Once they receive LCFF funds, districts and charter schools must create a Local Control Accountability Plan to determine how they will allocate funds</a:t>
            </a:r>
          </a:p>
        </p:txBody>
      </p:sp>
      <p:sp>
        <p:nvSpPr>
          <p:cNvPr id="4" name="Slide Number Placeholder 3">
            <a:extLst>
              <a:ext uri="{FF2B5EF4-FFF2-40B4-BE49-F238E27FC236}">
                <a16:creationId xmlns:a16="http://schemas.microsoft.com/office/drawing/2014/main" id="{00BDB2DB-87EB-4C58-99C0-9BEE4E345C0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6" name="Rectangle 5"/>
          <p:cNvSpPr/>
          <p:nvPr/>
        </p:nvSpPr>
        <p:spPr>
          <a:xfrm>
            <a:off x="259977" y="1553262"/>
            <a:ext cx="8691612" cy="6649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1B696D"/>
                </a:solidFill>
                <a:effectLst/>
                <a:uLnTx/>
                <a:uFillTx/>
                <a:latin typeface="Calibri"/>
                <a:ea typeface="+mn-ea"/>
                <a:cs typeface="+mn-cs"/>
              </a:rPr>
              <a:t>All school districts and charter schools are required to develop a Local Control Accountability Plan (LCAP), which includes three key sections…</a:t>
            </a:r>
          </a:p>
        </p:txBody>
      </p:sp>
      <p:sp>
        <p:nvSpPr>
          <p:cNvPr id="10" name="Rectangle 9"/>
          <p:cNvSpPr/>
          <p:nvPr/>
        </p:nvSpPr>
        <p:spPr>
          <a:xfrm>
            <a:off x="259977" y="2376180"/>
            <a:ext cx="2512098" cy="93939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6585C"/>
                </a:solidFill>
                <a:effectLst/>
                <a:uLnTx/>
                <a:uFillTx/>
                <a:latin typeface="Calibri"/>
                <a:ea typeface="+mn-ea"/>
                <a:cs typeface="+mn-cs"/>
              </a:rPr>
              <a:t>Engagement</a:t>
            </a:r>
          </a:p>
        </p:txBody>
      </p:sp>
      <p:sp>
        <p:nvSpPr>
          <p:cNvPr id="20" name="Rectangle 19"/>
          <p:cNvSpPr/>
          <p:nvPr/>
        </p:nvSpPr>
        <p:spPr>
          <a:xfrm>
            <a:off x="3349735" y="2376180"/>
            <a:ext cx="2512098" cy="939396"/>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6585C"/>
                </a:solidFill>
                <a:effectLst/>
                <a:uLnTx/>
                <a:uFillTx/>
                <a:latin typeface="Calibri"/>
                <a:ea typeface="+mn-ea"/>
                <a:cs typeface="+mn-cs"/>
              </a:rPr>
              <a:t>Goals, actions, expenditures and measures of progress</a:t>
            </a:r>
          </a:p>
        </p:txBody>
      </p:sp>
      <p:sp>
        <p:nvSpPr>
          <p:cNvPr id="12" name="Isosceles Triangle 11"/>
          <p:cNvSpPr/>
          <p:nvPr/>
        </p:nvSpPr>
        <p:spPr>
          <a:xfrm flipV="1">
            <a:off x="7127650" y="3396505"/>
            <a:ext cx="1135781" cy="159233"/>
          </a:xfrm>
          <a:prstGeom prst="triangl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0"/>
          <p:cNvSpPr/>
          <p:nvPr/>
        </p:nvSpPr>
        <p:spPr>
          <a:xfrm>
            <a:off x="1932266" y="6417236"/>
            <a:ext cx="6905410" cy="346481"/>
          </a:xfrm>
          <a:prstGeom prst="rect">
            <a:avLst/>
          </a:prstGeom>
          <a:noFill/>
        </p:spPr>
        <p:txBody>
          <a:bodyPr wrap="squar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Ed Source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(2016).</a:t>
            </a:r>
          </a:p>
        </p:txBody>
      </p:sp>
      <p:pic>
        <p:nvPicPr>
          <p:cNvPr id="13" name="Picture 12" descr="https://d30y9cdsu7xlg0.cloudfront.net/png/144745-200.png">
            <a:extLst>
              <a:ext uri="{FF2B5EF4-FFF2-40B4-BE49-F238E27FC236}">
                <a16:creationId xmlns:a16="http://schemas.microsoft.com/office/drawing/2014/main" id="{BB5A0441-DF62-4133-9CF5-982CE2BB41C8}"/>
              </a:ext>
            </a:extLst>
          </p:cNvPr>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5990" y="88403"/>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767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8499"/>
            <a:ext cx="2211572" cy="529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88DC4B7-C7C3-4B74-A762-51BF99A45AF0}"/>
              </a:ext>
            </a:extLst>
          </p:cNvPr>
          <p:cNvSpPr/>
          <p:nvPr/>
        </p:nvSpPr>
        <p:spPr>
          <a:xfrm>
            <a:off x="0" y="4583945"/>
            <a:ext cx="9144001" cy="1965709"/>
          </a:xfrm>
          <a:prstGeom prst="rect">
            <a:avLst/>
          </a:prstGeom>
          <a:solidFill>
            <a:schemeClr val="bg1">
              <a:lumMod val="95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B696D"/>
                </a:solidFill>
                <a:effectLst/>
                <a:uLnTx/>
                <a:uFillTx/>
                <a:latin typeface="Calibri"/>
                <a:ea typeface="+mn-ea"/>
                <a:cs typeface="+mn-cs"/>
              </a:rPr>
              <a:t>Charter schools with the highest percentages of EL/LI students are impacted the most by this provision…</a:t>
            </a:r>
          </a:p>
          <a:p>
            <a:pPr marL="342900" marR="0" lvl="0" indent="-34290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B696D"/>
                </a:solidFill>
                <a:effectLst/>
                <a:uLnTx/>
                <a:uFillTx/>
                <a:latin typeface="Calibri"/>
                <a:ea typeface="+mn-ea"/>
                <a:cs typeface="+mn-cs"/>
              </a:rPr>
              <a:t>Of the 1,200+ charter schools across California, just</a:t>
            </a:r>
            <a:r>
              <a:rPr kumimoji="0" lang="en-US" sz="1400" b="1" i="0" u="none" strike="noStrike" kern="1200" cap="none" spc="0" normalizeH="0" baseline="0" noProof="0" dirty="0">
                <a:ln>
                  <a:noFill/>
                </a:ln>
                <a:solidFill>
                  <a:srgbClr val="1B696D"/>
                </a:solidFill>
                <a:effectLst/>
                <a:uLnTx/>
                <a:uFillTx/>
                <a:latin typeface="Calibri"/>
                <a:ea typeface="+mn-ea"/>
                <a:cs typeface="+mn-cs"/>
              </a:rPr>
              <a:t> </a:t>
            </a:r>
            <a:r>
              <a:rPr kumimoji="0" lang="en-US" sz="1400" b="0" i="0" u="none" strike="noStrike" kern="1200" cap="none" spc="0" normalizeH="0" baseline="0" noProof="0" dirty="0">
                <a:ln>
                  <a:noFill/>
                </a:ln>
                <a:solidFill>
                  <a:srgbClr val="1B696D"/>
                </a:solidFill>
                <a:effectLst/>
                <a:uLnTx/>
                <a:uFillTx/>
                <a:latin typeface="Calibri"/>
                <a:ea typeface="+mn-ea"/>
                <a:cs typeface="+mn-cs"/>
              </a:rPr>
              <a:t>over</a:t>
            </a:r>
            <a:r>
              <a:rPr kumimoji="0" lang="en-US" sz="1400" b="1" i="0" u="none" strike="noStrike" kern="1200" cap="none" spc="0" normalizeH="0" baseline="0" noProof="0" dirty="0">
                <a:ln>
                  <a:noFill/>
                </a:ln>
                <a:solidFill>
                  <a:srgbClr val="1B696D"/>
                </a:solidFill>
                <a:effectLst/>
                <a:uLnTx/>
                <a:uFillTx/>
                <a:latin typeface="Calibri"/>
                <a:ea typeface="+mn-ea"/>
                <a:cs typeface="+mn-cs"/>
              </a:rPr>
              <a:t> 700 serve a student population consisting of 55% or more EL/LI students</a:t>
            </a:r>
            <a:r>
              <a:rPr kumimoji="0" lang="en-US" sz="1400" b="0" i="0" u="none" strike="noStrike" kern="1200" cap="none" spc="0" normalizeH="0" baseline="0" noProof="0" dirty="0">
                <a:ln>
                  <a:noFill/>
                </a:ln>
                <a:solidFill>
                  <a:srgbClr val="1B696D"/>
                </a:solidFill>
                <a:effectLst/>
                <a:uLnTx/>
                <a:uFillTx/>
                <a:latin typeface="Calibri"/>
                <a:ea typeface="+mn-ea"/>
                <a:cs typeface="+mn-cs"/>
              </a:rPr>
              <a:t>, meaning they are eligible for the LCFF concentration grant (see </a:t>
            </a:r>
            <a:r>
              <a:rPr lang="en-US" sz="1400" dirty="0">
                <a:solidFill>
                  <a:srgbClr val="1B696D"/>
                </a:solidFill>
                <a:latin typeface="Calibri"/>
                <a:hlinkClick r:id="rId2" action="ppaction://hlinksldjump"/>
              </a:rPr>
              <a:t>slide 47</a:t>
            </a:r>
            <a:r>
              <a:rPr kumimoji="0" lang="en-US" sz="1400" b="0" i="0" u="none" strike="noStrike" kern="1200" cap="none" spc="0" normalizeH="0" baseline="0" noProof="0" dirty="0">
                <a:ln>
                  <a:noFill/>
                </a:ln>
                <a:solidFill>
                  <a:srgbClr val="1B696D"/>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kumimoji="0" lang="en-US" sz="300" b="0" i="0" u="none" strike="noStrike" kern="1200" cap="none" spc="0" normalizeH="0" baseline="0" noProof="0" dirty="0">
              <a:ln>
                <a:noFill/>
              </a:ln>
              <a:solidFill>
                <a:srgbClr val="1B696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B696D"/>
                </a:solidFill>
                <a:effectLst/>
                <a:uLnTx/>
                <a:uFillTx/>
                <a:latin typeface="Calibri"/>
                <a:ea typeface="+mn-ea"/>
                <a:cs typeface="+mn-cs"/>
              </a:rPr>
              <a:t>Of those 700 charter school, </a:t>
            </a:r>
            <a:r>
              <a:rPr kumimoji="0" lang="en-US" sz="1400" b="1" i="0" u="none" strike="noStrike" kern="1200" cap="none" spc="0" normalizeH="0" baseline="0" noProof="0" dirty="0">
                <a:ln>
                  <a:noFill/>
                </a:ln>
                <a:solidFill>
                  <a:srgbClr val="1B696D"/>
                </a:solidFill>
                <a:effectLst/>
                <a:uLnTx/>
                <a:uFillTx/>
                <a:latin typeface="Calibri"/>
                <a:ea typeface="+mn-ea"/>
                <a:cs typeface="+mn-cs"/>
              </a:rPr>
              <a:t>about 460 are “capped” meaning they have a higher amount of EL/LI students compared to their authorizing district</a:t>
            </a:r>
          </a:p>
          <a:p>
            <a:pPr marL="342900" marR="0" lvl="0" indent="-34290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kumimoji="0" lang="en-US" sz="300" b="1" i="0" u="none" strike="noStrike" kern="1200" cap="none" spc="0" normalizeH="0" baseline="0" noProof="0" dirty="0">
              <a:ln>
                <a:noFill/>
              </a:ln>
              <a:solidFill>
                <a:srgbClr val="1B696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B696D"/>
                </a:solidFill>
                <a:effectLst/>
                <a:uLnTx/>
                <a:uFillTx/>
                <a:latin typeface="Calibri"/>
                <a:ea typeface="+mn-ea"/>
                <a:cs typeface="+mn-cs"/>
              </a:rPr>
              <a:t>These 460 capped charter schools receive, on average, about $450 less in per pupil funding. Altogether, this </a:t>
            </a:r>
            <a:r>
              <a:rPr kumimoji="0" lang="en-US" sz="1400" b="1" i="0" u="none" strike="noStrike" kern="1200" cap="none" spc="0" normalizeH="0" baseline="0" noProof="0" dirty="0">
                <a:ln>
                  <a:noFill/>
                </a:ln>
                <a:solidFill>
                  <a:srgbClr val="1B696D"/>
                </a:solidFill>
                <a:effectLst/>
                <a:uLnTx/>
                <a:uFillTx/>
                <a:latin typeface="Calibri"/>
                <a:ea typeface="+mn-ea"/>
                <a:cs typeface="+mn-cs"/>
              </a:rPr>
              <a:t>difference in funding adds up to $78 million</a:t>
            </a:r>
            <a:r>
              <a:rPr kumimoji="0" lang="en-US" sz="1400" b="0" i="0" u="none" strike="noStrike" kern="1200" cap="none" spc="0" normalizeH="0" baseline="0" noProof="0" dirty="0">
                <a:ln>
                  <a:noFill/>
                </a:ln>
                <a:solidFill>
                  <a:srgbClr val="1B696D"/>
                </a:solidFill>
                <a:effectLst/>
                <a:uLnTx/>
                <a:uFillTx/>
                <a:latin typeface="Calibri"/>
                <a:ea typeface="+mn-ea"/>
                <a:cs typeface="+mn-cs"/>
              </a:rPr>
              <a:t>.</a:t>
            </a:r>
          </a:p>
        </p:txBody>
      </p:sp>
      <p:sp>
        <p:nvSpPr>
          <p:cNvPr id="2" name="Title 1"/>
          <p:cNvSpPr>
            <a:spLocks noGrp="1"/>
          </p:cNvSpPr>
          <p:nvPr>
            <p:ph type="title"/>
          </p:nvPr>
        </p:nvSpPr>
        <p:spPr>
          <a:xfrm>
            <a:off x="259977" y="201817"/>
            <a:ext cx="7893423" cy="1278067"/>
          </a:xfrm>
        </p:spPr>
        <p:txBody>
          <a:bodyPr/>
          <a:lstStyle/>
          <a:p>
            <a:r>
              <a:rPr lang="en-US" dirty="0"/>
              <a:t>But charter schools serving higher percentages of high-need students (including ELs) compared to the local district receive less funding </a:t>
            </a:r>
          </a:p>
        </p:txBody>
      </p:sp>
      <p:sp>
        <p:nvSpPr>
          <p:cNvPr id="4" name="Slide Number Placeholder 3"/>
          <p:cNvSpPr>
            <a:spLocks noGrp="1"/>
          </p:cNvSpPr>
          <p:nvPr>
            <p:ph type="sldNum" sz="quarter" idx="4"/>
          </p:nvPr>
        </p:nvSpPr>
        <p:spPr>
          <a:xfrm>
            <a:off x="8531353" y="6328499"/>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37931C56-BF25-4D14-A35B-2B023EA42659}"/>
              </a:ext>
            </a:extLst>
          </p:cNvPr>
          <p:cNvGraphicFramePr>
            <a:graphicFrameLocks noGrp="1"/>
          </p:cNvGraphicFramePr>
          <p:nvPr>
            <p:extLst>
              <p:ext uri="{D42A27DB-BD31-4B8C-83A1-F6EECF244321}">
                <p14:modId xmlns:p14="http://schemas.microsoft.com/office/powerpoint/2010/main" val="398875006"/>
              </p:ext>
            </p:extLst>
          </p:nvPr>
        </p:nvGraphicFramePr>
        <p:xfrm>
          <a:off x="0" y="2115042"/>
          <a:ext cx="9144000" cy="2462079"/>
        </p:xfrm>
        <a:graphic>
          <a:graphicData uri="http://schemas.openxmlformats.org/drawingml/2006/table">
            <a:tbl>
              <a:tblPr firstRow="1" bandRow="1">
                <a:tableStyleId>{C083E6E3-FA7D-4D7B-A595-EF9225AFEA82}</a:tableStyleId>
              </a:tblPr>
              <a:tblGrid>
                <a:gridCol w="2489201">
                  <a:extLst>
                    <a:ext uri="{9D8B030D-6E8A-4147-A177-3AD203B41FA5}">
                      <a16:colId xmlns:a16="http://schemas.microsoft.com/office/drawing/2014/main" val="996177048"/>
                    </a:ext>
                  </a:extLst>
                </a:gridCol>
                <a:gridCol w="3281680">
                  <a:extLst>
                    <a:ext uri="{9D8B030D-6E8A-4147-A177-3AD203B41FA5}">
                      <a16:colId xmlns:a16="http://schemas.microsoft.com/office/drawing/2014/main" val="4228657084"/>
                    </a:ext>
                  </a:extLst>
                </a:gridCol>
                <a:gridCol w="3373119">
                  <a:extLst>
                    <a:ext uri="{9D8B030D-6E8A-4147-A177-3AD203B41FA5}">
                      <a16:colId xmlns:a16="http://schemas.microsoft.com/office/drawing/2014/main" val="525674847"/>
                    </a:ext>
                  </a:extLst>
                </a:gridCol>
              </a:tblGrid>
              <a:tr h="776039">
                <a:tc>
                  <a:txBody>
                    <a:bodyPr/>
                    <a:lstStyle/>
                    <a:p>
                      <a:pPr algn="ctr"/>
                      <a:r>
                        <a:rPr lang="en-US" sz="1400" dirty="0">
                          <a:solidFill>
                            <a:schemeClr val="bg1"/>
                          </a:solidFill>
                        </a:rPr>
                        <a:t>District</a:t>
                      </a:r>
                      <a:r>
                        <a:rPr lang="en-US" sz="1400" baseline="0" dirty="0">
                          <a:solidFill>
                            <a:schemeClr val="bg1"/>
                          </a:solidFill>
                        </a:rPr>
                        <a:t> Characteristics</a:t>
                      </a:r>
                      <a:endParaRPr lang="en-US" sz="1400" dirty="0">
                        <a:solidFill>
                          <a:schemeClr val="bg1"/>
                        </a:solidFill>
                      </a:endParaRPr>
                    </a:p>
                  </a:txBody>
                  <a:tcPr anchor="ctr">
                    <a:solidFill>
                      <a:schemeClr val="accent3"/>
                    </a:solidFill>
                  </a:tcPr>
                </a:tc>
                <a:tc>
                  <a:txBody>
                    <a:bodyPr/>
                    <a:lstStyle/>
                    <a:p>
                      <a:pPr algn="ctr"/>
                      <a:r>
                        <a:rPr lang="en-US" sz="1400" dirty="0">
                          <a:solidFill>
                            <a:schemeClr val="bg1"/>
                          </a:solidFill>
                        </a:rPr>
                        <a:t>Aspire Alexander Twilight Secondary Academy, San Juan Unified </a:t>
                      </a:r>
                    </a:p>
                    <a:p>
                      <a:pPr algn="ctr"/>
                      <a:r>
                        <a:rPr lang="en-US" sz="1400" dirty="0">
                          <a:solidFill>
                            <a:schemeClr val="bg1"/>
                          </a:solidFill>
                        </a:rPr>
                        <a:t>(Sacramento)</a:t>
                      </a:r>
                    </a:p>
                  </a:txBody>
                  <a:tcPr>
                    <a:solidFill>
                      <a:schemeClr val="accent3"/>
                    </a:solidFill>
                  </a:tcPr>
                </a:tc>
                <a:tc>
                  <a:txBody>
                    <a:bodyPr/>
                    <a:lstStyle/>
                    <a:p>
                      <a:pPr algn="ctr"/>
                      <a:r>
                        <a:rPr lang="en-US" sz="1400" dirty="0">
                          <a:solidFill>
                            <a:schemeClr val="bg1"/>
                          </a:solidFill>
                        </a:rPr>
                        <a:t>El Sol Santa Ana Science and </a:t>
                      </a:r>
                      <a:br>
                        <a:rPr lang="en-US" sz="1400" dirty="0">
                          <a:solidFill>
                            <a:schemeClr val="bg1"/>
                          </a:solidFill>
                        </a:rPr>
                      </a:br>
                      <a:r>
                        <a:rPr lang="en-US" sz="1400" dirty="0">
                          <a:solidFill>
                            <a:schemeClr val="bg1"/>
                          </a:solidFill>
                        </a:rPr>
                        <a:t>Arts Academy, Santa Ana Unified</a:t>
                      </a:r>
                    </a:p>
                    <a:p>
                      <a:pPr algn="ctr"/>
                      <a:r>
                        <a:rPr lang="en-US" sz="1400" dirty="0">
                          <a:solidFill>
                            <a:schemeClr val="bg1"/>
                          </a:solidFill>
                        </a:rPr>
                        <a:t>(Orange County)</a:t>
                      </a:r>
                    </a:p>
                  </a:txBody>
                  <a:tcPr>
                    <a:solidFill>
                      <a:schemeClr val="accent3"/>
                    </a:solidFill>
                  </a:tcPr>
                </a:tc>
                <a:extLst>
                  <a:ext uri="{0D108BD9-81ED-4DB2-BD59-A6C34878D82A}">
                    <a16:rowId xmlns:a16="http://schemas.microsoft.com/office/drawing/2014/main" val="1449309226"/>
                  </a:ext>
                </a:extLst>
              </a:tr>
              <a:tr h="337208">
                <a:tc>
                  <a:txBody>
                    <a:bodyPr/>
                    <a:lstStyle/>
                    <a:p>
                      <a:r>
                        <a:rPr lang="en-US" sz="1400" dirty="0"/>
                        <a:t>% High-need (charter</a:t>
                      </a:r>
                      <a:r>
                        <a:rPr lang="en-US" sz="1400" baseline="0" dirty="0"/>
                        <a:t> </a:t>
                      </a:r>
                      <a:r>
                        <a:rPr lang="en-US" sz="1400" dirty="0"/>
                        <a:t>school)</a:t>
                      </a:r>
                    </a:p>
                  </a:txBody>
                  <a:tcPr>
                    <a:solidFill>
                      <a:schemeClr val="bg1"/>
                    </a:solidFill>
                  </a:tcPr>
                </a:tc>
                <a:tc>
                  <a:txBody>
                    <a:bodyPr/>
                    <a:lstStyle/>
                    <a:p>
                      <a:pPr algn="ctr"/>
                      <a:r>
                        <a:rPr lang="en-US" sz="1400" dirty="0"/>
                        <a:t>80%</a:t>
                      </a:r>
                    </a:p>
                  </a:txBody>
                  <a:tcPr>
                    <a:solidFill>
                      <a:schemeClr val="bg1"/>
                    </a:solidFill>
                  </a:tcPr>
                </a:tc>
                <a:tc>
                  <a:txBody>
                    <a:bodyPr/>
                    <a:lstStyle/>
                    <a:p>
                      <a:pPr algn="ctr"/>
                      <a:r>
                        <a:rPr lang="en-US" sz="1400" dirty="0"/>
                        <a:t>80%</a:t>
                      </a:r>
                    </a:p>
                  </a:txBody>
                  <a:tcPr>
                    <a:solidFill>
                      <a:schemeClr val="bg1"/>
                    </a:solidFill>
                  </a:tcPr>
                </a:tc>
                <a:extLst>
                  <a:ext uri="{0D108BD9-81ED-4DB2-BD59-A6C34878D82A}">
                    <a16:rowId xmlns:a16="http://schemas.microsoft.com/office/drawing/2014/main" val="2242087825"/>
                  </a:ext>
                </a:extLst>
              </a:tr>
              <a:tr h="337208">
                <a:tc>
                  <a:txBody>
                    <a:bodyPr/>
                    <a:lstStyle/>
                    <a:p>
                      <a:r>
                        <a:rPr lang="en-US" sz="1400" dirty="0"/>
                        <a:t>% High-need (district)</a:t>
                      </a:r>
                    </a:p>
                  </a:txBody>
                  <a:tcPr>
                    <a:solidFill>
                      <a:schemeClr val="bg1"/>
                    </a:solidFill>
                  </a:tcPr>
                </a:tc>
                <a:tc>
                  <a:txBody>
                    <a:bodyPr/>
                    <a:lstStyle/>
                    <a:p>
                      <a:pPr algn="ctr"/>
                      <a:r>
                        <a:rPr lang="en-US" sz="1400" dirty="0"/>
                        <a:t>52%</a:t>
                      </a:r>
                    </a:p>
                  </a:txBody>
                  <a:tcPr>
                    <a:solidFill>
                      <a:schemeClr val="bg1"/>
                    </a:solidFill>
                  </a:tcPr>
                </a:tc>
                <a:tc>
                  <a:txBody>
                    <a:bodyPr/>
                    <a:lstStyle/>
                    <a:p>
                      <a:pPr algn="ctr"/>
                      <a:r>
                        <a:rPr lang="en-US" sz="1400" dirty="0"/>
                        <a:t>95%</a:t>
                      </a:r>
                    </a:p>
                  </a:txBody>
                  <a:tcPr>
                    <a:solidFill>
                      <a:schemeClr val="bg1"/>
                    </a:solidFill>
                  </a:tcPr>
                </a:tc>
                <a:extLst>
                  <a:ext uri="{0D108BD9-81ED-4DB2-BD59-A6C34878D82A}">
                    <a16:rowId xmlns:a16="http://schemas.microsoft.com/office/drawing/2014/main" val="959277332"/>
                  </a:ext>
                </a:extLst>
              </a:tr>
              <a:tr h="337208">
                <a:tc>
                  <a:txBody>
                    <a:bodyPr/>
                    <a:lstStyle/>
                    <a:p>
                      <a:r>
                        <a:rPr lang="en-US" sz="1400" dirty="0"/>
                        <a:t>Per pupil funding</a:t>
                      </a:r>
                    </a:p>
                  </a:txBody>
                  <a:tcPr>
                    <a:solidFill>
                      <a:schemeClr val="bg1"/>
                    </a:solidFill>
                  </a:tcPr>
                </a:tc>
                <a:tc>
                  <a:txBody>
                    <a:bodyPr/>
                    <a:lstStyle/>
                    <a:p>
                      <a:pPr algn="ctr"/>
                      <a:r>
                        <a:rPr lang="en-US" sz="1400" dirty="0"/>
                        <a:t>$8,600</a:t>
                      </a:r>
                    </a:p>
                  </a:txBody>
                  <a:tcPr>
                    <a:solidFill>
                      <a:schemeClr val="bg1"/>
                    </a:solidFill>
                  </a:tcPr>
                </a:tc>
                <a:tc>
                  <a:txBody>
                    <a:bodyPr/>
                    <a:lstStyle/>
                    <a:p>
                      <a:pPr algn="ctr"/>
                      <a:r>
                        <a:rPr lang="en-US" sz="1400" dirty="0"/>
                        <a:t>$9,300</a:t>
                      </a:r>
                    </a:p>
                  </a:txBody>
                  <a:tcPr>
                    <a:solidFill>
                      <a:schemeClr val="bg1"/>
                    </a:solidFill>
                  </a:tcPr>
                </a:tc>
                <a:extLst>
                  <a:ext uri="{0D108BD9-81ED-4DB2-BD59-A6C34878D82A}">
                    <a16:rowId xmlns:a16="http://schemas.microsoft.com/office/drawing/2014/main" val="3521854085"/>
                  </a:ext>
                </a:extLst>
              </a:tr>
              <a:tr h="3372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Per pupil funding (without cap)</a:t>
                      </a:r>
                    </a:p>
                  </a:txBody>
                  <a:tcPr>
                    <a:solidFill>
                      <a:schemeClr val="bg1"/>
                    </a:solidFill>
                  </a:tcPr>
                </a:tc>
                <a:tc>
                  <a:txBody>
                    <a:bodyPr/>
                    <a:lstStyle/>
                    <a:p>
                      <a:pPr algn="ctr"/>
                      <a:r>
                        <a:rPr lang="en-US" sz="1400" dirty="0"/>
                        <a:t>$9,500</a:t>
                      </a:r>
                    </a:p>
                  </a:txBody>
                  <a:tcPr>
                    <a:solidFill>
                      <a:schemeClr val="bg1"/>
                    </a:solidFill>
                  </a:tcPr>
                </a:tc>
                <a:tc>
                  <a:txBody>
                    <a:bodyPr/>
                    <a:lstStyle/>
                    <a:p>
                      <a:pPr algn="ctr"/>
                      <a:r>
                        <a:rPr lang="en-US" sz="1400" dirty="0"/>
                        <a:t>$9,300</a:t>
                      </a:r>
                    </a:p>
                  </a:txBody>
                  <a:tcPr>
                    <a:solidFill>
                      <a:schemeClr val="bg1"/>
                    </a:solidFill>
                  </a:tcPr>
                </a:tc>
                <a:extLst>
                  <a:ext uri="{0D108BD9-81ED-4DB2-BD59-A6C34878D82A}">
                    <a16:rowId xmlns:a16="http://schemas.microsoft.com/office/drawing/2014/main" val="32774971"/>
                  </a:ext>
                </a:extLst>
              </a:tr>
              <a:tr h="337208">
                <a:tc>
                  <a:txBody>
                    <a:bodyPr/>
                    <a:lstStyle/>
                    <a:p>
                      <a:r>
                        <a:rPr lang="en-US" sz="1400" b="1" dirty="0"/>
                        <a:t>Difference</a:t>
                      </a:r>
                    </a:p>
                  </a:txBody>
                  <a:tcPr/>
                </a:tc>
                <a:tc>
                  <a:txBody>
                    <a:bodyPr/>
                    <a:lstStyle/>
                    <a:p>
                      <a:pPr algn="ctr"/>
                      <a:r>
                        <a:rPr lang="en-US" sz="1400" b="1" dirty="0"/>
                        <a:t>$900</a:t>
                      </a:r>
                    </a:p>
                  </a:txBody>
                  <a:tcPr/>
                </a:tc>
                <a:tc>
                  <a:txBody>
                    <a:bodyPr/>
                    <a:lstStyle/>
                    <a:p>
                      <a:pPr algn="ctr"/>
                      <a:r>
                        <a:rPr lang="en-US" sz="1400" b="1" dirty="0"/>
                        <a:t>$0</a:t>
                      </a:r>
                    </a:p>
                  </a:txBody>
                  <a:tcPr/>
                </a:tc>
                <a:extLst>
                  <a:ext uri="{0D108BD9-81ED-4DB2-BD59-A6C34878D82A}">
                    <a16:rowId xmlns:a16="http://schemas.microsoft.com/office/drawing/2014/main" val="831216302"/>
                  </a:ext>
                </a:extLst>
              </a:tr>
            </a:tbl>
          </a:graphicData>
        </a:graphic>
      </p:graphicFrame>
      <p:sp>
        <p:nvSpPr>
          <p:cNvPr id="10" name="Rectangle 9">
            <a:extLst>
              <a:ext uri="{FF2B5EF4-FFF2-40B4-BE49-F238E27FC236}">
                <a16:creationId xmlns:a16="http://schemas.microsoft.com/office/drawing/2014/main" id="{209D6024-CB9D-4B83-88E9-71779642BA9E}"/>
              </a:ext>
            </a:extLst>
          </p:cNvPr>
          <p:cNvSpPr/>
          <p:nvPr/>
        </p:nvSpPr>
        <p:spPr>
          <a:xfrm>
            <a:off x="0" y="1414521"/>
            <a:ext cx="9144000" cy="695535"/>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696D"/>
                </a:solidFill>
                <a:effectLst/>
                <a:uLnTx/>
                <a:uFillTx/>
                <a:latin typeface="Calibri"/>
                <a:ea typeface="+mn-ea"/>
                <a:cs typeface="+mn-cs"/>
              </a:rPr>
              <a:t>The concentration grant a charter school receives is capped based on the percentage high-need students the authorizing district serves</a:t>
            </a:r>
            <a:r>
              <a:rPr kumimoji="0" lang="en-US" sz="1600" b="0" i="0" u="none" strike="noStrike" kern="1200" cap="none" spc="0" normalizeH="0" baseline="0" noProof="0" dirty="0">
                <a:ln>
                  <a:noFill/>
                </a:ln>
                <a:solidFill>
                  <a:srgbClr val="1B696D"/>
                </a:solidFill>
                <a:effectLst/>
                <a:uLnTx/>
                <a:uFillTx/>
                <a:latin typeface="Calibri"/>
                <a:ea typeface="+mn-ea"/>
                <a:cs typeface="+mn-cs"/>
              </a:rPr>
              <a:t>, even if the charter school serves a greater proportion of these students. </a:t>
            </a:r>
          </a:p>
        </p:txBody>
      </p:sp>
      <p:sp>
        <p:nvSpPr>
          <p:cNvPr id="18" name="Rectangle 17">
            <a:extLst>
              <a:ext uri="{FF2B5EF4-FFF2-40B4-BE49-F238E27FC236}">
                <a16:creationId xmlns:a16="http://schemas.microsoft.com/office/drawing/2014/main" id="{591CA334-D76A-454C-8F6F-896376A602F3}"/>
              </a:ext>
            </a:extLst>
          </p:cNvPr>
          <p:cNvSpPr/>
          <p:nvPr/>
        </p:nvSpPr>
        <p:spPr>
          <a:xfrm>
            <a:off x="527704" y="6567111"/>
            <a:ext cx="8577699" cy="255632"/>
          </a:xfrm>
          <a:prstGeom prst="rect">
            <a:avLst/>
          </a:prstGeom>
          <a:noFill/>
        </p:spPr>
        <p:txBody>
          <a:bodyPr wrap="square" lIns="0" tIns="0" rIns="0" bIns="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Note: The table on this slide is adapted from a report by Ugo and Hill titled, “Charter Schools and California's Local Control Funding Formula.” Source: Ugo and Hill (2017).</a:t>
            </a:r>
          </a:p>
        </p:txBody>
      </p:sp>
      <p:pic>
        <p:nvPicPr>
          <p:cNvPr id="12" name="Picture 11" descr="https://d30y9cdsu7xlg0.cloudfront.net/png/144745-200.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5990" y="88403"/>
            <a:ext cx="594360"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93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is home to large populations of DLLs/ELs; yet despite their numbers, many of them often lack access to a strong education that prepares them for college, careers and life</a:t>
            </a:r>
          </a:p>
        </p:txBody>
      </p:sp>
      <p:sp>
        <p:nvSpPr>
          <p:cNvPr id="4" name="Slide Number Placeholder 3"/>
          <p:cNvSpPr>
            <a:spLocks noGrp="1"/>
          </p:cNvSpPr>
          <p:nvPr>
            <p:ph type="sldNum" sz="quarter" idx="4"/>
          </p:nvPr>
        </p:nvSpPr>
        <p:spPr/>
        <p:txBody>
          <a:bodyPr/>
          <a:lstStyle/>
          <a:p>
            <a:fld id="{F1A25517-7F86-4871-894F-626326501892}" type="slidenum">
              <a:rPr lang="en-US" smtClean="0">
                <a:solidFill>
                  <a:srgbClr val="A9A9A9"/>
                </a:solidFill>
              </a:rPr>
              <a:pPr/>
              <a:t>5</a:t>
            </a:fld>
            <a:endParaRPr lang="en-US" dirty="0">
              <a:solidFill>
                <a:srgbClr val="A9A9A9"/>
              </a:solidFill>
            </a:endParaRPr>
          </a:p>
        </p:txBody>
      </p:sp>
      <p:grpSp>
        <p:nvGrpSpPr>
          <p:cNvPr id="9" name="Group 8"/>
          <p:cNvGrpSpPr/>
          <p:nvPr/>
        </p:nvGrpSpPr>
        <p:grpSpPr>
          <a:xfrm>
            <a:off x="1" y="1448085"/>
            <a:ext cx="9144000" cy="986181"/>
            <a:chOff x="-148856" y="4222398"/>
            <a:chExt cx="9282223" cy="986181"/>
          </a:xfrm>
        </p:grpSpPr>
        <p:sp>
          <p:nvSpPr>
            <p:cNvPr id="10" name="Striped Right Arrow 9"/>
            <p:cNvSpPr/>
            <p:nvPr/>
          </p:nvSpPr>
          <p:spPr>
            <a:xfrm>
              <a:off x="-148856" y="4322722"/>
              <a:ext cx="9282223" cy="785532"/>
            </a:xfrm>
            <a:prstGeom prst="stripedRightArrow">
              <a:avLst>
                <a:gd name="adj1" fmla="val 40093"/>
                <a:gd name="adj2" fmla="val 5000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grpSp>
          <p:nvGrpSpPr>
            <p:cNvPr id="11" name="Group 10"/>
            <p:cNvGrpSpPr/>
            <p:nvPr/>
          </p:nvGrpSpPr>
          <p:grpSpPr>
            <a:xfrm>
              <a:off x="3332786" y="4316517"/>
              <a:ext cx="2249307" cy="797942"/>
              <a:chOff x="495453" y="2085978"/>
              <a:chExt cx="2839887" cy="1190622"/>
            </a:xfrm>
          </p:grpSpPr>
          <p:pic>
            <p:nvPicPr>
              <p:cNvPr id="14" name="Picture 2" descr="https://d30y9cdsu7xlg0.cloudfront.net/png/75253-200.png"/>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d30y9cdsu7xlg0.cloudfront.net/png/75253-200.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d30y9cdsu7xlg0.cloudfront.net/png/75253-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https://d30y9cdsu7xlg0.cloudfront.net/png/33932-200.png"/>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static.thenounproject.com/png/1574579-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91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214512" y="3093384"/>
            <a:ext cx="2238166" cy="1554030"/>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altLang="en-US" sz="3200" b="1" dirty="0">
                <a:solidFill>
                  <a:srgbClr val="324B8B"/>
                </a:solidFill>
                <a:latin typeface="Tw Cen MT" pitchFamily="34" charset="0"/>
              </a:rPr>
              <a:t>1,785,000</a:t>
            </a:r>
          </a:p>
          <a:p>
            <a:pPr algn="ctr">
              <a:defRPr/>
            </a:pPr>
            <a:endParaRPr lang="en-US" sz="600" dirty="0">
              <a:solidFill>
                <a:srgbClr val="56585C"/>
              </a:solidFill>
            </a:endParaRPr>
          </a:p>
          <a:p>
            <a:pPr algn="ctr">
              <a:defRPr/>
            </a:pPr>
            <a:r>
              <a:rPr lang="en-US" sz="1400" b="1" dirty="0">
                <a:solidFill>
                  <a:schemeClr val="tx2"/>
                </a:solidFill>
              </a:rPr>
              <a:t>DLL in California’s early childhood education system</a:t>
            </a:r>
            <a:r>
              <a:rPr lang="en-US" sz="1400" dirty="0">
                <a:solidFill>
                  <a:srgbClr val="56585C"/>
                </a:solidFill>
              </a:rPr>
              <a:t>, a number higher than any other state</a:t>
            </a:r>
          </a:p>
        </p:txBody>
      </p:sp>
      <p:sp>
        <p:nvSpPr>
          <p:cNvPr id="18" name="Rectangle 17"/>
          <p:cNvSpPr/>
          <p:nvPr/>
        </p:nvSpPr>
        <p:spPr>
          <a:xfrm>
            <a:off x="2646359" y="4788004"/>
            <a:ext cx="2238166" cy="1516764"/>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sz="3200" b="1" dirty="0">
                <a:solidFill>
                  <a:srgbClr val="324B8B"/>
                </a:solidFill>
              </a:rPr>
              <a:t>3,000-4,000 </a:t>
            </a:r>
          </a:p>
          <a:p>
            <a:pPr algn="ctr">
              <a:defRPr/>
            </a:pPr>
            <a:endParaRPr lang="en-US" sz="600" dirty="0">
              <a:solidFill>
                <a:srgbClr val="56585C"/>
              </a:solidFill>
            </a:endParaRPr>
          </a:p>
          <a:p>
            <a:pPr algn="ctr">
              <a:defRPr/>
            </a:pPr>
            <a:r>
              <a:rPr lang="en-US" sz="1400" b="1" dirty="0">
                <a:solidFill>
                  <a:schemeClr val="tx2"/>
                </a:solidFill>
              </a:rPr>
              <a:t>new immigrant ELs </a:t>
            </a:r>
            <a:r>
              <a:rPr lang="en-US" sz="1400" dirty="0">
                <a:solidFill>
                  <a:srgbClr val="56585C"/>
                </a:solidFill>
              </a:rPr>
              <a:t>enter grades 6-12 each year</a:t>
            </a:r>
          </a:p>
          <a:p>
            <a:pPr algn="ctr">
              <a:defRPr/>
            </a:pPr>
            <a:endParaRPr lang="en-US" sz="1400" dirty="0">
              <a:solidFill>
                <a:srgbClr val="56585C"/>
              </a:solidFill>
            </a:endParaRPr>
          </a:p>
        </p:txBody>
      </p:sp>
      <p:sp>
        <p:nvSpPr>
          <p:cNvPr id="19" name="Rectangle 18"/>
          <p:cNvSpPr/>
          <p:nvPr/>
        </p:nvSpPr>
        <p:spPr>
          <a:xfrm>
            <a:off x="7100688" y="3093385"/>
            <a:ext cx="1828800" cy="3211383"/>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altLang="en-US" sz="3200" b="1" dirty="0">
                <a:solidFill>
                  <a:srgbClr val="324B8B"/>
                </a:solidFill>
                <a:latin typeface="Tw Cen MT" pitchFamily="34" charset="0"/>
              </a:rPr>
              <a:t>14.5%</a:t>
            </a:r>
          </a:p>
          <a:p>
            <a:pPr algn="ctr">
              <a:defRPr/>
            </a:pPr>
            <a:endParaRPr lang="en-US" sz="600" dirty="0">
              <a:solidFill>
                <a:srgbClr val="56585C"/>
              </a:solidFill>
            </a:endParaRPr>
          </a:p>
          <a:p>
            <a:pPr algn="ctr">
              <a:defRPr/>
            </a:pPr>
            <a:r>
              <a:rPr lang="en-US" sz="1400" dirty="0">
                <a:solidFill>
                  <a:srgbClr val="56585C"/>
                </a:solidFill>
              </a:rPr>
              <a:t>of </a:t>
            </a:r>
            <a:r>
              <a:rPr lang="en-US" sz="1400" b="1" dirty="0">
                <a:solidFill>
                  <a:schemeClr val="tx2"/>
                </a:solidFill>
              </a:rPr>
              <a:t>ELs </a:t>
            </a:r>
            <a:r>
              <a:rPr lang="en-US" sz="1400" dirty="0"/>
              <a:t>are</a:t>
            </a:r>
            <a:r>
              <a:rPr lang="en-US" sz="1400" b="1" dirty="0"/>
              <a:t> </a:t>
            </a:r>
            <a:r>
              <a:rPr lang="en-US" sz="1400" b="1" dirty="0">
                <a:solidFill>
                  <a:schemeClr val="tx2"/>
                </a:solidFill>
              </a:rPr>
              <a:t>prepared for college/career</a:t>
            </a:r>
          </a:p>
          <a:p>
            <a:pPr algn="ctr">
              <a:defRPr/>
            </a:pPr>
            <a:endParaRPr lang="en-US" sz="1400" b="1" dirty="0">
              <a:solidFill>
                <a:schemeClr val="tx2"/>
              </a:solidFill>
            </a:endParaRPr>
          </a:p>
          <a:p>
            <a:pPr algn="ctr">
              <a:defRPr/>
            </a:pPr>
            <a:r>
              <a:rPr lang="en-US" sz="1400" dirty="0"/>
              <a:t>VS. </a:t>
            </a:r>
          </a:p>
          <a:p>
            <a:pPr algn="ctr">
              <a:defRPr/>
            </a:pPr>
            <a:endParaRPr lang="en-US" sz="1400" b="1" dirty="0"/>
          </a:p>
          <a:p>
            <a:pPr lvl="0" algn="ctr">
              <a:defRPr/>
            </a:pPr>
            <a:r>
              <a:rPr lang="en-US" altLang="en-US" sz="3200" b="1" dirty="0">
                <a:solidFill>
                  <a:schemeClr val="tx2"/>
                </a:solidFill>
                <a:latin typeface="Tw Cen MT" pitchFamily="34" charset="0"/>
              </a:rPr>
              <a:t>42%</a:t>
            </a:r>
          </a:p>
          <a:p>
            <a:pPr lvl="0" algn="ctr">
              <a:defRPr/>
            </a:pPr>
            <a:endParaRPr lang="en-US" sz="600" dirty="0">
              <a:solidFill>
                <a:srgbClr val="56585C"/>
              </a:solidFill>
            </a:endParaRPr>
          </a:p>
          <a:p>
            <a:pPr lvl="0" algn="ctr">
              <a:defRPr/>
            </a:pPr>
            <a:r>
              <a:rPr lang="en-US" sz="1400" dirty="0">
                <a:solidFill>
                  <a:srgbClr val="56585C"/>
                </a:solidFill>
              </a:rPr>
              <a:t>of </a:t>
            </a:r>
            <a:r>
              <a:rPr lang="en-US" sz="1400" b="1" dirty="0">
                <a:solidFill>
                  <a:schemeClr val="tx2"/>
                </a:solidFill>
              </a:rPr>
              <a:t>all students </a:t>
            </a:r>
            <a:r>
              <a:rPr lang="en-US" sz="1400" dirty="0">
                <a:solidFill>
                  <a:srgbClr val="56585C"/>
                </a:solidFill>
              </a:rPr>
              <a:t>are </a:t>
            </a:r>
            <a:r>
              <a:rPr lang="en-US" sz="1400" b="1" dirty="0">
                <a:solidFill>
                  <a:schemeClr val="tx2"/>
                </a:solidFill>
              </a:rPr>
              <a:t>prepared for college/career</a:t>
            </a:r>
          </a:p>
        </p:txBody>
      </p:sp>
      <p:sp>
        <p:nvSpPr>
          <p:cNvPr id="20" name="Rectangle 19">
            <a:extLst>
              <a:ext uri="{FF2B5EF4-FFF2-40B4-BE49-F238E27FC236}">
                <a16:creationId xmlns:a16="http://schemas.microsoft.com/office/drawing/2014/main" id="{D0212E49-BADD-4C8E-A1C9-C078FC35266C}"/>
              </a:ext>
            </a:extLst>
          </p:cNvPr>
          <p:cNvSpPr/>
          <p:nvPr/>
        </p:nvSpPr>
        <p:spPr>
          <a:xfrm>
            <a:off x="214512" y="4786132"/>
            <a:ext cx="2238166" cy="1518636"/>
          </a:xfrm>
          <a:prstGeom prst="rect">
            <a:avLst/>
          </a:prstGeom>
          <a:solidFill>
            <a:schemeClr val="bg1">
              <a:lumMod val="95000"/>
            </a:schemeClr>
          </a:solidFill>
          <a:ln>
            <a:solidFill>
              <a:schemeClr val="accent2"/>
            </a:solidFill>
          </a:ln>
        </p:spPr>
        <p:txBody>
          <a:bodyPr wrap="square" anchor="ctr">
            <a:noAutofit/>
          </a:bodyPr>
          <a:lstStyle/>
          <a:p>
            <a:pPr algn="ctr">
              <a:defRPr/>
            </a:pPr>
            <a:r>
              <a:rPr lang="en-US" altLang="en-US" sz="3200" b="1" dirty="0">
                <a:solidFill>
                  <a:srgbClr val="324B8B"/>
                </a:solidFill>
                <a:latin typeface="Tw Cen MT" pitchFamily="34" charset="0"/>
              </a:rPr>
              <a:t>38%</a:t>
            </a:r>
          </a:p>
          <a:p>
            <a:pPr algn="ctr">
              <a:defRPr/>
            </a:pPr>
            <a:endParaRPr lang="en-US" sz="600" dirty="0">
              <a:solidFill>
                <a:srgbClr val="56585C"/>
              </a:solidFill>
            </a:endParaRPr>
          </a:p>
          <a:p>
            <a:pPr algn="ctr">
              <a:defRPr/>
            </a:pPr>
            <a:r>
              <a:rPr lang="en-US" sz="1400" dirty="0">
                <a:solidFill>
                  <a:srgbClr val="56585C"/>
                </a:solidFill>
              </a:rPr>
              <a:t>of children </a:t>
            </a:r>
            <a:r>
              <a:rPr lang="en-US" sz="1400" b="1" dirty="0">
                <a:solidFill>
                  <a:schemeClr val="tx2"/>
                </a:solidFill>
              </a:rPr>
              <a:t>enter the California education system as ELs</a:t>
            </a:r>
          </a:p>
        </p:txBody>
      </p:sp>
      <p:sp>
        <p:nvSpPr>
          <p:cNvPr id="3" name="Rectangle 2"/>
          <p:cNvSpPr/>
          <p:nvPr/>
        </p:nvSpPr>
        <p:spPr>
          <a:xfrm>
            <a:off x="214512" y="2497466"/>
            <a:ext cx="8714976"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FFFFFF"/>
                </a:solidFill>
              </a:rPr>
              <a:t>All 58 counties in California educate DLLs/ELs</a:t>
            </a:r>
          </a:p>
        </p:txBody>
      </p:sp>
      <p:sp>
        <p:nvSpPr>
          <p:cNvPr id="26" name="Rectangle 25"/>
          <p:cNvSpPr/>
          <p:nvPr/>
        </p:nvSpPr>
        <p:spPr>
          <a:xfrm>
            <a:off x="2646359" y="3093384"/>
            <a:ext cx="2238166" cy="1554030"/>
          </a:xfrm>
          <a:prstGeom prst="rect">
            <a:avLst/>
          </a:prstGeom>
          <a:solidFill>
            <a:schemeClr val="bg2">
              <a:lumMod val="20000"/>
              <a:lumOff val="80000"/>
            </a:schemeClr>
          </a:solidFill>
          <a:ln>
            <a:solidFill>
              <a:schemeClr val="tx2"/>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w Cen MT" pitchFamily="34" charset="0"/>
                <a:ea typeface="+mn-ea"/>
                <a:cs typeface="+mn-cs"/>
              </a:rPr>
              <a:t>57% </a:t>
            </a:r>
            <a:r>
              <a:rPr kumimoji="0" lang="en-US" altLang="en-US" sz="2000" i="0" u="none" strike="noStrike" kern="1200" cap="none" spc="0" normalizeH="0" baseline="0" noProof="0" dirty="0">
                <a:ln>
                  <a:noFill/>
                </a:ln>
                <a:effectLst/>
                <a:uLnTx/>
                <a:uFillTx/>
                <a:latin typeface="Tw Cen MT" pitchFamily="34" charset="0"/>
                <a:ea typeface="+mn-ea"/>
                <a:cs typeface="+mn-cs"/>
              </a:rPr>
              <a:t>&amp;</a:t>
            </a:r>
            <a:r>
              <a:rPr kumimoji="0" lang="en-US" altLang="en-US" sz="2800" b="1" i="0" u="none" strike="noStrike" kern="1200" cap="none" spc="0" normalizeH="0" baseline="0" noProof="0" dirty="0">
                <a:ln>
                  <a:noFill/>
                </a:ln>
                <a:solidFill>
                  <a:schemeClr val="tx2"/>
                </a:solidFill>
                <a:effectLst/>
                <a:uLnTx/>
                <a:uFillTx/>
                <a:latin typeface="Tw Cen MT" pitchFamily="34" charset="0"/>
                <a:ea typeface="+mn-ea"/>
                <a:cs typeface="+mn-cs"/>
              </a:rPr>
              <a:t> </a:t>
            </a:r>
            <a:r>
              <a:rPr kumimoji="0" lang="en-US" altLang="en-US" sz="3200" b="1" i="0" u="none" strike="noStrike" kern="1200" cap="none" spc="0" normalizeH="0" baseline="0" noProof="0" dirty="0">
                <a:ln>
                  <a:noFill/>
                </a:ln>
                <a:solidFill>
                  <a:schemeClr val="tx2"/>
                </a:solidFill>
                <a:effectLst/>
                <a:uLnTx/>
                <a:uFillTx/>
                <a:latin typeface="Tw Cen MT" pitchFamily="34" charset="0"/>
                <a:ea typeface="+mn-ea"/>
                <a:cs typeface="+mn-cs"/>
              </a:rPr>
              <a:t>79% </a:t>
            </a:r>
            <a:endParaRPr kumimoji="0" lang="en-US" altLang="en-US" sz="2800" b="1" i="0" u="none" strike="noStrike" kern="1200" cap="none" spc="0" normalizeH="0" baseline="0" noProof="0" dirty="0">
              <a:ln>
                <a:noFill/>
              </a:ln>
              <a:solidFill>
                <a:schemeClr val="tx2"/>
              </a:solidFill>
              <a:effectLst/>
              <a:uLnTx/>
              <a:uFillTx/>
              <a:latin typeface="Tw Cen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sz="600" dirty="0">
              <a:solidFill>
                <a:srgbClr val="56585C"/>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rgbClr val="56585C"/>
                </a:solidFill>
                <a:latin typeface="Calibri"/>
              </a:rPr>
              <a:t>o</a:t>
            </a:r>
            <a:r>
              <a:rPr kumimoji="0" lang="en-US" sz="1400" b="0" i="0" u="none" strike="noStrike" kern="1200" cap="none" spc="0" normalizeH="0" baseline="0" noProof="0" dirty="0">
                <a:ln>
                  <a:noFill/>
                </a:ln>
                <a:solidFill>
                  <a:srgbClr val="56585C"/>
                </a:solidFill>
                <a:effectLst/>
                <a:uLnTx/>
                <a:uFillTx/>
                <a:latin typeface="Calibri"/>
                <a:ea typeface="+mn-ea"/>
                <a:cs typeface="+mn-cs"/>
              </a:rPr>
              <a:t>f </a:t>
            </a:r>
            <a:r>
              <a:rPr kumimoji="0" lang="en-US" sz="1400" b="1" i="0" u="none" strike="noStrike" kern="1200" cap="none" spc="0" normalizeH="0" baseline="0" noProof="0" dirty="0">
                <a:ln>
                  <a:noFill/>
                </a:ln>
                <a:solidFill>
                  <a:schemeClr val="tx2"/>
                </a:solidFill>
                <a:effectLst/>
                <a:uLnTx/>
                <a:uFillTx/>
                <a:latin typeface="Calibri"/>
                <a:ea typeface="+mn-ea"/>
                <a:cs typeface="+mn-cs"/>
              </a:rPr>
              <a:t>DLLs</a:t>
            </a:r>
            <a:r>
              <a:rPr kumimoji="0" lang="en-US" sz="1400" b="0" i="0" u="none" strike="noStrike" kern="1200" cap="none" spc="0" normalizeH="0" baseline="0" noProof="0" dirty="0">
                <a:ln>
                  <a:noFill/>
                </a:ln>
                <a:solidFill>
                  <a:srgbClr val="56585C"/>
                </a:solidFill>
                <a:effectLst/>
                <a:uLnTx/>
                <a:uFillTx/>
                <a:latin typeface="Calibri"/>
                <a:ea typeface="+mn-ea"/>
                <a:cs typeface="+mn-cs"/>
              </a:rPr>
              <a:t> in ECE and </a:t>
            </a:r>
            <a:r>
              <a:rPr kumimoji="0" lang="en-US" sz="1400" b="1" i="0" u="none" strike="noStrike" kern="1200" cap="none" spc="0" normalizeH="0" baseline="0" noProof="0" dirty="0">
                <a:ln>
                  <a:noFill/>
                </a:ln>
                <a:solidFill>
                  <a:schemeClr val="tx2"/>
                </a:solidFill>
                <a:effectLst/>
                <a:uLnTx/>
                <a:uFillTx/>
                <a:latin typeface="Calibri"/>
                <a:ea typeface="+mn-ea"/>
                <a:cs typeface="+mn-cs"/>
              </a:rPr>
              <a:t>ELs</a:t>
            </a:r>
            <a:r>
              <a:rPr kumimoji="0" lang="en-US" sz="1400" b="0" i="0" u="none" strike="noStrike" kern="1200" cap="none" spc="0" normalizeH="0" baseline="0" noProof="0" dirty="0">
                <a:ln>
                  <a:noFill/>
                </a:ln>
                <a:solidFill>
                  <a:schemeClr val="tx2"/>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in K12 are </a:t>
            </a:r>
            <a:r>
              <a:rPr kumimoji="0" lang="en-US" sz="1400" b="1" i="0" u="none" strike="noStrike" kern="1200" cap="none" spc="0" normalizeH="0" baseline="0" noProof="0" dirty="0">
                <a:ln>
                  <a:noFill/>
                </a:ln>
                <a:solidFill>
                  <a:schemeClr val="tx2"/>
                </a:solidFill>
                <a:effectLst/>
                <a:uLnTx/>
                <a:uFillTx/>
                <a:latin typeface="Calibri"/>
                <a:ea typeface="+mn-ea"/>
                <a:cs typeface="+mn-cs"/>
              </a:rPr>
              <a:t>economically disadvantaged</a:t>
            </a:r>
            <a:r>
              <a:rPr kumimoji="0" lang="en-US" sz="1400" i="0" u="none" strike="noStrike" kern="1200" cap="none" spc="0" normalizeH="0" baseline="0" noProof="0" dirty="0">
                <a:ln>
                  <a:noFill/>
                </a:ln>
                <a:effectLst/>
                <a:uLnTx/>
                <a:uFillTx/>
                <a:latin typeface="Calibri"/>
                <a:ea typeface="+mn-ea"/>
                <a:cs typeface="+mn-cs"/>
              </a:rPr>
              <a:t>,</a:t>
            </a:r>
            <a:r>
              <a:rPr kumimoji="0" lang="en-US" sz="1400" i="0" u="none" strike="noStrike" kern="1200" cap="none" spc="0" normalizeH="0" noProof="0" dirty="0">
                <a:ln>
                  <a:noFill/>
                </a:ln>
                <a:effectLst/>
                <a:uLnTx/>
                <a:uFillTx/>
                <a:latin typeface="Calibri"/>
                <a:ea typeface="+mn-ea"/>
                <a:cs typeface="+mn-cs"/>
              </a:rPr>
              <a:t> respectively</a:t>
            </a:r>
            <a:endParaRPr kumimoji="0" lang="en-US" sz="1400" b="1" i="0" u="none" strike="noStrike" kern="1200" cap="none" spc="0" normalizeH="0" baseline="0" noProof="0" dirty="0">
              <a:ln>
                <a:noFill/>
              </a:ln>
              <a:effectLst/>
              <a:uLnTx/>
              <a:uFillTx/>
              <a:latin typeface="Calibri"/>
              <a:ea typeface="+mn-ea"/>
              <a:cs typeface="+mn-cs"/>
            </a:endParaRPr>
          </a:p>
        </p:txBody>
      </p:sp>
      <p:sp>
        <p:nvSpPr>
          <p:cNvPr id="29" name="Rectangle 28"/>
          <p:cNvSpPr/>
          <p:nvPr/>
        </p:nvSpPr>
        <p:spPr>
          <a:xfrm>
            <a:off x="5078206" y="3095787"/>
            <a:ext cx="1828800" cy="3208983"/>
          </a:xfrm>
          <a:prstGeom prst="rect">
            <a:avLst/>
          </a:prstGeom>
          <a:solidFill>
            <a:schemeClr val="bg1">
              <a:lumMod val="9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altLang="en-US" sz="3200" b="1" dirty="0">
                <a:solidFill>
                  <a:schemeClr val="tx2"/>
                </a:solidFill>
                <a:latin typeface="Tw Cen MT" pitchFamily="34" charset="0"/>
              </a:rPr>
              <a:t>70%</a:t>
            </a:r>
          </a:p>
          <a:p>
            <a:pPr lvl="0" algn="ctr">
              <a:defRPr/>
            </a:pPr>
            <a:endParaRPr lang="en-US" sz="600" dirty="0">
              <a:solidFill>
                <a:srgbClr val="56585C"/>
              </a:solidFill>
            </a:endParaRPr>
          </a:p>
          <a:p>
            <a:pPr lvl="0" algn="ctr">
              <a:defRPr/>
            </a:pPr>
            <a:r>
              <a:rPr lang="en-US" sz="1400" dirty="0">
                <a:solidFill>
                  <a:srgbClr val="56585C"/>
                </a:solidFill>
              </a:rPr>
              <a:t>of </a:t>
            </a:r>
            <a:r>
              <a:rPr lang="en-US" sz="1400" b="1" dirty="0">
                <a:solidFill>
                  <a:schemeClr val="tx2"/>
                </a:solidFill>
              </a:rPr>
              <a:t>ELs</a:t>
            </a:r>
            <a:r>
              <a:rPr lang="en-US" sz="1400" dirty="0">
                <a:solidFill>
                  <a:schemeClr val="tx2"/>
                </a:solidFill>
              </a:rPr>
              <a:t> </a:t>
            </a:r>
            <a:r>
              <a:rPr lang="en-US" sz="1400" dirty="0">
                <a:solidFill>
                  <a:srgbClr val="56585C"/>
                </a:solidFill>
              </a:rPr>
              <a:t>in K12 </a:t>
            </a:r>
            <a:r>
              <a:rPr lang="en-US" sz="1400" b="1" dirty="0">
                <a:solidFill>
                  <a:schemeClr val="tx2"/>
                </a:solidFill>
              </a:rPr>
              <a:t>graduate in four years</a:t>
            </a:r>
          </a:p>
          <a:p>
            <a:pPr lvl="0" algn="ctr">
              <a:defRPr/>
            </a:pPr>
            <a:endParaRPr lang="en-US" sz="1400" b="1" dirty="0">
              <a:solidFill>
                <a:schemeClr val="tx2"/>
              </a:solidFill>
              <a:latin typeface="Calibri"/>
            </a:endParaRPr>
          </a:p>
          <a:p>
            <a:pPr lvl="0" algn="ctr">
              <a:defRPr/>
            </a:pPr>
            <a:r>
              <a:rPr lang="en-US" sz="1400" dirty="0">
                <a:solidFill>
                  <a:schemeClr val="tx1"/>
                </a:solidFill>
                <a:latin typeface="Calibri"/>
              </a:rPr>
              <a:t>VS.</a:t>
            </a:r>
          </a:p>
          <a:p>
            <a:pPr lvl="0" algn="ctr">
              <a:defRPr/>
            </a:pPr>
            <a:endParaRPr lang="en-US" sz="1400" dirty="0">
              <a:solidFill>
                <a:schemeClr val="tx1"/>
              </a:solidFill>
              <a:latin typeface="Calibri"/>
            </a:endParaRPr>
          </a:p>
          <a:p>
            <a:pPr lvl="0" algn="ctr">
              <a:defRPr/>
            </a:pPr>
            <a:r>
              <a:rPr lang="en-US" altLang="en-US" sz="3200" b="1" dirty="0">
                <a:solidFill>
                  <a:schemeClr val="tx2"/>
                </a:solidFill>
                <a:latin typeface="Tw Cen MT" pitchFamily="34" charset="0"/>
              </a:rPr>
              <a:t>83%</a:t>
            </a:r>
          </a:p>
          <a:p>
            <a:pPr lvl="0" algn="ctr">
              <a:defRPr/>
            </a:pPr>
            <a:endParaRPr lang="en-US" sz="600" dirty="0">
              <a:solidFill>
                <a:srgbClr val="56585C"/>
              </a:solidFill>
            </a:endParaRPr>
          </a:p>
          <a:p>
            <a:pPr lvl="0" algn="ctr">
              <a:defRPr/>
            </a:pPr>
            <a:r>
              <a:rPr lang="en-US" sz="1400" dirty="0">
                <a:solidFill>
                  <a:srgbClr val="56585C"/>
                </a:solidFill>
              </a:rPr>
              <a:t>of </a:t>
            </a:r>
            <a:r>
              <a:rPr lang="en-US" sz="1400" b="1" dirty="0">
                <a:solidFill>
                  <a:schemeClr val="tx2"/>
                </a:solidFill>
              </a:rPr>
              <a:t>all students graduate in four years</a:t>
            </a:r>
          </a:p>
          <a:p>
            <a:pPr lvl="0" algn="ctr">
              <a:defRPr/>
            </a:pPr>
            <a:r>
              <a:rPr lang="en-US" sz="1400" b="1" dirty="0">
                <a:solidFill>
                  <a:schemeClr val="tx2"/>
                </a:solidFill>
                <a:latin typeface="Calibri"/>
              </a:rPr>
              <a:t> </a:t>
            </a:r>
            <a:endParaRPr lang="en-US" sz="1400" b="1" dirty="0">
              <a:solidFill>
                <a:schemeClr val="tx2"/>
              </a:solidFill>
            </a:endParaRPr>
          </a:p>
        </p:txBody>
      </p:sp>
    </p:spTree>
    <p:extLst>
      <p:ext uri="{BB962C8B-B14F-4D97-AF65-F5344CB8AC3E}">
        <p14:creationId xmlns:p14="http://schemas.microsoft.com/office/powerpoint/2010/main" val="201999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2F1922B-CB75-4C6E-91D9-7F8B5C97897D}"/>
              </a:ext>
            </a:extLst>
          </p:cNvPr>
          <p:cNvSpPr/>
          <p:nvPr/>
        </p:nvSpPr>
        <p:spPr>
          <a:xfrm>
            <a:off x="0" y="6328499"/>
            <a:ext cx="2211572" cy="529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7" y="201817"/>
            <a:ext cx="7895195" cy="533401"/>
          </a:xfrm>
        </p:spPr>
        <p:txBody>
          <a:bodyPr/>
          <a:lstStyle/>
          <a:p>
            <a:r>
              <a:rPr lang="en-US" dirty="0"/>
              <a:t>While the charter sector faces several challenges, there are promising opportunities to augment supports for ELs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pic>
        <p:nvPicPr>
          <p:cNvPr id="9" name="Arrow in Circle" descr="https://d30y9cdsu7xlg0.cloudfront.net/png/237842-200.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59783" y="53919"/>
            <a:ext cx="594362" cy="5943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nvGraphicFramePr>
        <p:xfrm>
          <a:off x="248294" y="1155700"/>
          <a:ext cx="4069706" cy="457200"/>
        </p:xfrm>
        <a:graphic>
          <a:graphicData uri="http://schemas.openxmlformats.org/drawingml/2006/table">
            <a:tbl>
              <a:tblPr firstRow="1" bandRow="1">
                <a:tableStyleId>{2D5ABB26-0587-4C30-8999-92F81FD0307C}</a:tableStyleId>
              </a:tblPr>
              <a:tblGrid>
                <a:gridCol w="4069706">
                  <a:extLst>
                    <a:ext uri="{9D8B030D-6E8A-4147-A177-3AD203B41FA5}">
                      <a16:colId xmlns:a16="http://schemas.microsoft.com/office/drawing/2014/main" val="20000"/>
                    </a:ext>
                  </a:extLst>
                </a:gridCol>
              </a:tblGrid>
              <a:tr h="457200">
                <a:tc>
                  <a:txBody>
                    <a:bodyPr/>
                    <a:lstStyle/>
                    <a:p>
                      <a:pPr algn="ctr"/>
                      <a:r>
                        <a:rPr lang="en-US" b="1" dirty="0">
                          <a:solidFill>
                            <a:schemeClr val="bg1"/>
                          </a:solidFill>
                        </a:rPr>
                        <a:t>Challenges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4814318" y="1155700"/>
          <a:ext cx="4069706" cy="457200"/>
        </p:xfrm>
        <a:graphic>
          <a:graphicData uri="http://schemas.openxmlformats.org/drawingml/2006/table">
            <a:tbl>
              <a:tblPr firstRow="1" bandRow="1">
                <a:tableStyleId>{2D5ABB26-0587-4C30-8999-92F81FD0307C}</a:tableStyleId>
              </a:tblPr>
              <a:tblGrid>
                <a:gridCol w="4069706">
                  <a:extLst>
                    <a:ext uri="{9D8B030D-6E8A-4147-A177-3AD203B41FA5}">
                      <a16:colId xmlns:a16="http://schemas.microsoft.com/office/drawing/2014/main" val="20000"/>
                    </a:ext>
                  </a:extLst>
                </a:gridCol>
              </a:tblGrid>
              <a:tr h="457200">
                <a:tc>
                  <a:txBody>
                    <a:bodyPr/>
                    <a:lstStyle/>
                    <a:p>
                      <a:pPr algn="ctr"/>
                      <a:r>
                        <a:rPr lang="en-US" b="1" dirty="0">
                          <a:solidFill>
                            <a:schemeClr val="bg1"/>
                          </a:solidFill>
                        </a:rPr>
                        <a:t>Opportunities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259976" y="1612899"/>
            <a:ext cx="4058024" cy="51147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lvl="0" indent="-285750">
              <a:spcAft>
                <a:spcPts val="600"/>
              </a:spcAft>
              <a:buClr>
                <a:schemeClr val="accent4"/>
              </a:buClr>
              <a:buFont typeface="Wingdings" panose="05000000000000000000" pitchFamily="2" charset="2"/>
              <a:buChar char="§"/>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Enrollment </a:t>
            </a:r>
            <a:r>
              <a:rPr lang="en-US" sz="1400" b="1" dirty="0">
                <a:solidFill>
                  <a:srgbClr val="56585C"/>
                </a:solidFill>
                <a:latin typeface="Calibri"/>
              </a:rPr>
              <a:t>of ELs in charters is not proportional to local student populations </a:t>
            </a:r>
            <a:r>
              <a:rPr lang="en-US" sz="1400" b="1" dirty="0">
                <a:solidFill>
                  <a:srgbClr val="56585C"/>
                </a:solidFill>
              </a:rPr>
              <a:t>in all geographies </a:t>
            </a:r>
            <a:endParaRPr kumimoji="0" lang="en-US" sz="1400" b="1" i="0" u="none" strike="noStrike" kern="1200" cap="none" spc="0" normalizeH="0" baseline="0" noProof="0" dirty="0">
              <a:ln>
                <a:noFill/>
              </a:ln>
              <a:solidFill>
                <a:srgbClr val="56585C"/>
              </a:solidFill>
              <a:effectLst/>
              <a:uLnTx/>
              <a:uFillTx/>
              <a:latin typeface="Calibri"/>
              <a:ea typeface="+mn-ea"/>
              <a:cs typeface="+mn-cs"/>
            </a:endParaRPr>
          </a:p>
          <a:p>
            <a:pPr marL="285750" indent="-285750">
              <a:spcAft>
                <a:spcPts val="600"/>
              </a:spcAft>
              <a:buClr>
                <a:schemeClr val="accent4"/>
              </a:buClr>
              <a:buFont typeface="Wingdings" panose="05000000000000000000" pitchFamily="2" charset="2"/>
              <a:buChar char="§"/>
              <a:defRPr/>
            </a:pPr>
            <a:r>
              <a:rPr lang="en-US" sz="1400" b="1" dirty="0">
                <a:solidFill>
                  <a:srgbClr val="56585C"/>
                </a:solidFill>
              </a:rPr>
              <a:t>Funding via LCFF is not equitable in schools whose EL enrollment exceeds the local district’s proportion of ELs</a:t>
            </a:r>
          </a:p>
          <a:p>
            <a:pPr marL="285750" marR="0" lvl="0" indent="-285750"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Myths, misinformation and distrust in the public domain influence the political climate: </a:t>
            </a:r>
            <a:r>
              <a:rPr kumimoji="0" lang="en-US" sz="1400" b="0" i="1" u="none" strike="noStrike" kern="1200" cap="none" spc="0" normalizeH="0" baseline="0" noProof="0" dirty="0">
                <a:ln>
                  <a:noFill/>
                </a:ln>
                <a:solidFill>
                  <a:srgbClr val="56585C"/>
                </a:solidFill>
                <a:effectLst/>
                <a:uLnTx/>
                <a:uFillTx/>
                <a:latin typeface="Calibri"/>
                <a:ea typeface="+mn-ea"/>
                <a:cs typeface="+mn-cs"/>
              </a:rPr>
              <a:t>“Charters are combating a lot of misinformation and misperception, like [that] charters are private, charters have admissions criteria, charters check immigration status…. Perception then becomes reality.”</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p>
          <a:p>
            <a:pPr marL="285750" marR="0" lvl="0" indent="-285750"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Access to supports: </a:t>
            </a:r>
            <a:r>
              <a:rPr kumimoji="0" lang="en-US" sz="1400" b="0" i="1" u="none" strike="noStrike" kern="1200" cap="none" spc="0" normalizeH="0" baseline="0" noProof="0" dirty="0">
                <a:ln>
                  <a:noFill/>
                </a:ln>
                <a:solidFill>
                  <a:srgbClr val="56585C"/>
                </a:solidFill>
                <a:effectLst/>
                <a:uLnTx/>
                <a:uFillTx/>
                <a:latin typeface="Calibri"/>
                <a:ea typeface="+mn-ea"/>
                <a:cs typeface="+mn-cs"/>
              </a:rPr>
              <a:t>“Charter schools are serving more ELs, but don’t have the benefit of a head-quarter office that [provides] centralized trainings like a district does for schools. Charter schools are on their own. They have to seek the resources and create PD on their own.”</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a:p>
            <a:pPr marL="285750" marR="0" lvl="0" indent="-285750"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Many of the same challenges facing traditional public schools </a:t>
            </a:r>
            <a:r>
              <a:rPr kumimoji="0" lang="en-US" sz="1400" b="0" i="0" u="none" strike="noStrike" kern="1200" cap="none" spc="0" normalizeH="0" baseline="0" noProof="0" dirty="0">
                <a:ln>
                  <a:noFill/>
                </a:ln>
                <a:solidFill>
                  <a:srgbClr val="56585C"/>
                </a:solidFill>
                <a:effectLst/>
                <a:uLnTx/>
                <a:uFillTx/>
                <a:latin typeface="Calibri"/>
                <a:ea typeface="+mn-ea"/>
                <a:cs typeface="+mn-cs"/>
              </a:rPr>
              <a:t>(e.g., reclassification policies, teacher shortage, state system of support, shift to new culture of continuous improvement)</a:t>
            </a:r>
          </a:p>
        </p:txBody>
      </p:sp>
      <p:sp>
        <p:nvSpPr>
          <p:cNvPr id="14" name="Rectangle 13"/>
          <p:cNvSpPr/>
          <p:nvPr/>
        </p:nvSpPr>
        <p:spPr>
          <a:xfrm>
            <a:off x="4814318" y="1612900"/>
            <a:ext cx="4069706" cy="3670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With ELs in charters outperforming non-ELs  overall, amplify and study charters’ ability to adapt to EL needs, and spread learnings to other schools</a:t>
            </a: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Share guidance with charter authorizers </a:t>
            </a:r>
            <a:r>
              <a:rPr kumimoji="0" lang="en-US" sz="1400" b="0" i="0" u="none" strike="noStrike" kern="1200" cap="none" spc="0" normalizeH="0" baseline="0" noProof="0" dirty="0">
                <a:ln>
                  <a:noFill/>
                </a:ln>
                <a:solidFill>
                  <a:srgbClr val="56585C"/>
                </a:solidFill>
                <a:effectLst/>
                <a:uLnTx/>
                <a:uFillTx/>
                <a:latin typeface="Calibri"/>
                <a:ea typeface="+mn-ea"/>
                <a:cs typeface="+mn-cs"/>
              </a:rPr>
              <a:t>(i.e., what authorizers could be doing to create an enabling environment that facilitates the success of charters, including strong outcomes for ELs)</a:t>
            </a:r>
            <a:r>
              <a:rPr kumimoji="0" lang="en-US" sz="1400" b="1" i="0" u="none" strike="noStrike" kern="1200" cap="none" spc="0" normalizeH="0" baseline="0" noProof="0" dirty="0">
                <a:ln>
                  <a:noFill/>
                </a:ln>
                <a:solidFill>
                  <a:srgbClr val="56585C"/>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Increase charters’ access to information, tools and other instructional resources to improve supports for ELs </a:t>
            </a:r>
            <a:r>
              <a:rPr kumimoji="0" lang="en-US" sz="1400" b="0" i="0" u="none" strike="noStrike" kern="1200" cap="none" spc="0" normalizeH="0" baseline="0" noProof="0" dirty="0">
                <a:ln>
                  <a:noFill/>
                </a:ln>
                <a:solidFill>
                  <a:srgbClr val="56585C"/>
                </a:solidFill>
                <a:effectLst/>
                <a:uLnTx/>
                <a:uFillTx/>
                <a:latin typeface="Calibri"/>
                <a:ea typeface="+mn-ea"/>
                <a:cs typeface="+mn-cs"/>
              </a:rPr>
              <a:t>(particularly for charters that are in less accessible areas of the state and others that have less-developed professional networks they can draw on for such resources)</a:t>
            </a:r>
            <a:endParaRPr kumimoji="0" lang="en-US" sz="1400" b="1" i="0" u="none" strike="noStrike" kern="1200" cap="none" spc="0" normalizeH="0" baseline="0" noProof="0" dirty="0">
              <a:ln>
                <a:noFill/>
              </a:ln>
              <a:solidFill>
                <a:srgbClr val="56585C"/>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Ensure the emerging state system of support develops robust mechanisms to also deliver needed assistance to charters </a:t>
            </a:r>
          </a:p>
        </p:txBody>
      </p:sp>
      <p:sp>
        <p:nvSpPr>
          <p:cNvPr id="7" name="Rectangle 6"/>
          <p:cNvSpPr/>
          <p:nvPr/>
        </p:nvSpPr>
        <p:spPr>
          <a:xfrm>
            <a:off x="4814318" y="5676391"/>
            <a:ext cx="4069706" cy="97979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As of May 2019, public reports suggest Governor Newsom is considering new policies that will broadly affect the charter sector, and these changes may affect ELs</a:t>
            </a:r>
            <a:r>
              <a:rPr kumimoji="0" lang="en-US" sz="1400" b="0" i="0" u="none" strike="noStrike" kern="1200" cap="none" spc="0" normalizeH="0" noProof="0" dirty="0">
                <a:ln>
                  <a:noFill/>
                </a:ln>
                <a:solidFill>
                  <a:srgbClr val="56585C"/>
                </a:solidFill>
                <a:effectLst/>
                <a:uLnTx/>
                <a:uFillTx/>
                <a:latin typeface="Calibri"/>
                <a:ea typeface="+mn-ea"/>
                <a:cs typeface="+mn-cs"/>
              </a:rPr>
              <a:t> in</a:t>
            </a:r>
            <a:r>
              <a:rPr kumimoji="0" lang="en-US" sz="1400" b="0" i="0" u="none" strike="noStrike" kern="1200" cap="none" spc="0" normalizeH="0" baseline="0" noProof="0" dirty="0">
                <a:ln>
                  <a:noFill/>
                </a:ln>
                <a:solidFill>
                  <a:srgbClr val="56585C"/>
                </a:solidFill>
                <a:effectLst/>
                <a:uLnTx/>
                <a:uFillTx/>
                <a:latin typeface="Calibri"/>
                <a:ea typeface="+mn-ea"/>
                <a:cs typeface="+mn-cs"/>
              </a:rPr>
              <a:t> charter schools</a:t>
            </a:r>
          </a:p>
        </p:txBody>
      </p:sp>
    </p:spTree>
    <p:extLst>
      <p:ext uri="{BB962C8B-B14F-4D97-AF65-F5344CB8AC3E}">
        <p14:creationId xmlns:p14="http://schemas.microsoft.com/office/powerpoint/2010/main" val="262765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a:xfrm>
            <a:off x="2211296" y="2800350"/>
            <a:ext cx="5910149" cy="1906330"/>
          </a:xfrm>
        </p:spPr>
        <p:txBody>
          <a:bodyPr/>
          <a:lstStyle/>
          <a:p>
            <a:r>
              <a:rPr lang="en-US" dirty="0"/>
              <a:t>State of the policy field for Dual language learners/ English learners</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6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fld id="{F1A25517-7F86-4871-894F-626326501892}" type="slidenum">
              <a:rPr lang="en-US" smtClean="0"/>
              <a:t>51</a:t>
            </a:fld>
            <a:endParaRPr lang="en-US" dirty="0"/>
          </a:p>
        </p:txBody>
      </p:sp>
    </p:spTree>
    <p:extLst>
      <p:ext uri="{BB962C8B-B14F-4D97-AF65-F5344CB8AC3E}">
        <p14:creationId xmlns:p14="http://schemas.microsoft.com/office/powerpoint/2010/main" val="1367624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4528028"/>
            <a:ext cx="9144000" cy="18967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34" name="Straight Connector 33"/>
          <p:cNvCxnSpPr>
            <a:cxnSpLocks/>
          </p:cNvCxnSpPr>
          <p:nvPr/>
        </p:nvCxnSpPr>
        <p:spPr>
          <a:xfrm>
            <a:off x="4667871" y="4128538"/>
            <a:ext cx="72243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p:cNvCxnSpPr>
          <p:nvPr/>
        </p:nvCxnSpPr>
        <p:spPr>
          <a:xfrm>
            <a:off x="3660326" y="3284202"/>
            <a:ext cx="70212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D9D65A6-2B23-4EBE-9F6A-36ACA8F70EBA}"/>
              </a:ext>
            </a:extLst>
          </p:cNvPr>
          <p:cNvCxnSpPr>
            <a:cxnSpLocks/>
          </p:cNvCxnSpPr>
          <p:nvPr/>
        </p:nvCxnSpPr>
        <p:spPr>
          <a:xfrm>
            <a:off x="2006371" y="5065803"/>
            <a:ext cx="2207074"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p:cNvCxnSpPr>
          <p:nvPr/>
        </p:nvCxnSpPr>
        <p:spPr>
          <a:xfrm>
            <a:off x="4333875" y="2114286"/>
            <a:ext cx="790575"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59977" y="201817"/>
            <a:ext cx="8624048" cy="895463"/>
          </a:xfrm>
        </p:spPr>
        <p:txBody>
          <a:bodyPr/>
          <a:lstStyle/>
          <a:p>
            <a:r>
              <a:rPr lang="en-US" dirty="0"/>
              <a:t>California’s communities of color have been advocating for a more equitable education system—and more bilingual education opportunities—since the 1960’s</a:t>
            </a:r>
          </a:p>
        </p:txBody>
      </p:sp>
      <p:cxnSp>
        <p:nvCxnSpPr>
          <p:cNvPr id="4" name="Straight Arrow Connector 3"/>
          <p:cNvCxnSpPr>
            <a:cxnSpLocks/>
          </p:cNvCxnSpPr>
          <p:nvPr/>
        </p:nvCxnSpPr>
        <p:spPr>
          <a:xfrm>
            <a:off x="4544323" y="1427394"/>
            <a:ext cx="9685" cy="5090354"/>
          </a:xfrm>
          <a:prstGeom prst="straightConnector1">
            <a:avLst/>
          </a:prstGeom>
          <a:ln>
            <a:headEnd type="arrow"/>
            <a:tailEnd type="arrow"/>
          </a:ln>
          <a:effectLst/>
        </p:spPr>
        <p:style>
          <a:lnRef idx="3">
            <a:schemeClr val="dk1"/>
          </a:lnRef>
          <a:fillRef idx="0">
            <a:schemeClr val="dk1"/>
          </a:fillRef>
          <a:effectRef idx="2">
            <a:schemeClr val="dk1"/>
          </a:effectRef>
          <a:fontRef idx="minor">
            <a:schemeClr val="tx1"/>
          </a:fontRef>
        </p:style>
      </p:cxnSp>
      <p:sp>
        <p:nvSpPr>
          <p:cNvPr id="10" name="Rectangular Callout 9"/>
          <p:cNvSpPr/>
          <p:nvPr/>
        </p:nvSpPr>
        <p:spPr>
          <a:xfrm>
            <a:off x="5047333" y="1709722"/>
            <a:ext cx="1026907" cy="857891"/>
          </a:xfrm>
          <a:prstGeom prst="wedgeRectCallout">
            <a:avLst>
              <a:gd name="adj1" fmla="val -21166"/>
              <a:gd name="adj2" fmla="val 8597"/>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Martin Luther King Delivers his </a:t>
            </a:r>
            <a:r>
              <a:rPr kumimoji="0" lang="en-US" sz="1050" b="1" i="0" u="none" strike="noStrike" kern="1200" cap="none" spc="0" normalizeH="0" baseline="0" noProof="0" dirty="0">
                <a:ln>
                  <a:noFill/>
                </a:ln>
                <a:solidFill>
                  <a:srgbClr val="56585C"/>
                </a:solidFill>
                <a:effectLst/>
                <a:uLnTx/>
                <a:uFillTx/>
                <a:latin typeface="Calibri"/>
                <a:ea typeface="+mn-ea"/>
                <a:cs typeface="+mn-cs"/>
              </a:rPr>
              <a:t>“I have a Dream” speech</a:t>
            </a:r>
          </a:p>
        </p:txBody>
      </p:sp>
      <p:sp>
        <p:nvSpPr>
          <p:cNvPr id="11" name="Rectangular Callout 10"/>
          <p:cNvSpPr/>
          <p:nvPr/>
        </p:nvSpPr>
        <p:spPr>
          <a:xfrm>
            <a:off x="5047333" y="3578129"/>
            <a:ext cx="1092918" cy="688925"/>
          </a:xfrm>
          <a:prstGeom prst="wedgeRectCallout">
            <a:avLst>
              <a:gd name="adj1" fmla="val -14821"/>
              <a:gd name="adj2" fmla="val 18184"/>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Vietnam War </a:t>
            </a:r>
            <a:r>
              <a:rPr kumimoji="0" lang="en-US" sz="1050" b="0" i="0" u="none" strike="noStrike" kern="1200" cap="none" spc="0" normalizeH="0" baseline="0" noProof="0" dirty="0">
                <a:ln>
                  <a:noFill/>
                </a:ln>
                <a:solidFill>
                  <a:srgbClr val="56585C"/>
                </a:solidFill>
                <a:effectLst/>
                <a:uLnTx/>
                <a:uFillTx/>
                <a:latin typeface="Calibri"/>
                <a:ea typeface="+mn-ea"/>
                <a:cs typeface="+mn-cs"/>
              </a:rPr>
              <a:t>and associated protests in full force</a:t>
            </a:r>
          </a:p>
        </p:txBody>
      </p:sp>
      <p:sp>
        <p:nvSpPr>
          <p:cNvPr id="14" name="Rectangular Callout 13"/>
          <p:cNvSpPr/>
          <p:nvPr/>
        </p:nvSpPr>
        <p:spPr>
          <a:xfrm>
            <a:off x="3262295" y="3002390"/>
            <a:ext cx="713458" cy="825330"/>
          </a:xfrm>
          <a:prstGeom prst="wedgeRectCallout">
            <a:avLst>
              <a:gd name="adj1" fmla="val -26501"/>
              <a:gd name="adj2" fmla="val 25808"/>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Voting Rights Act of 1965 Passed</a:t>
            </a:r>
          </a:p>
        </p:txBody>
      </p:sp>
      <p:sp>
        <p:nvSpPr>
          <p:cNvPr id="24" name="Rectangular Callout 23"/>
          <p:cNvSpPr/>
          <p:nvPr/>
        </p:nvSpPr>
        <p:spPr>
          <a:xfrm>
            <a:off x="6422450" y="1498742"/>
            <a:ext cx="2543940" cy="3095941"/>
          </a:xfrm>
          <a:prstGeom prst="wedgeRectCallout">
            <a:avLst>
              <a:gd name="adj1" fmla="val 44655"/>
              <a:gd name="adj2" fmla="val -25774"/>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56585C"/>
                </a:solidFill>
                <a:effectLst/>
                <a:uLnTx/>
                <a:uFillTx/>
                <a:latin typeface="Calibri"/>
                <a:ea typeface="+mn-ea"/>
                <a:cs typeface="+mn-cs"/>
              </a:rPr>
              <a:t>1974: Lau v. Nichols Supreme Court Case</a:t>
            </a:r>
            <a:endParaRPr kumimoji="0" lang="en-US" sz="1100" b="0" i="0" u="none" strike="noStrike" kern="1200" cap="none" spc="0" normalizeH="0" baseline="0" noProof="0" dirty="0">
              <a:ln>
                <a:noFill/>
              </a:ln>
              <a:solidFill>
                <a:srgbClr val="56585C"/>
              </a:solidFill>
              <a:effectLst/>
              <a:uLnTx/>
              <a:uFillTx/>
              <a:latin typeface="Calibri"/>
              <a:ea typeface="+mn-ea"/>
              <a:cs typeface="+mn-cs"/>
            </a:endParaRPr>
          </a:p>
          <a:p>
            <a:pPr lvl="0" algn="ctr">
              <a:spcAft>
                <a:spcPts val="600"/>
              </a:spcAft>
              <a:defRPr/>
            </a:pPr>
            <a:r>
              <a:rPr kumimoji="0" lang="en-US" sz="1100" b="0" i="0" u="none" strike="noStrike" kern="1200" cap="none" spc="0" normalizeH="0" baseline="0" noProof="0" dirty="0">
                <a:ln>
                  <a:noFill/>
                </a:ln>
                <a:solidFill>
                  <a:srgbClr val="56585C"/>
                </a:solidFill>
                <a:effectLst/>
                <a:uLnTx/>
                <a:uFillTx/>
                <a:latin typeface="Calibri"/>
                <a:ea typeface="+mn-ea"/>
                <a:cs typeface="+mn-cs"/>
              </a:rPr>
              <a:t>The U.S. Supreme Court ruled in 1974 to affirm the </a:t>
            </a:r>
            <a:r>
              <a:rPr kumimoji="0" lang="en-US" sz="1100" b="1" i="0" u="none" strike="noStrike" kern="1200" cap="none" spc="0" normalizeH="0" baseline="0" noProof="0" dirty="0">
                <a:ln>
                  <a:noFill/>
                </a:ln>
                <a:solidFill>
                  <a:srgbClr val="91A226"/>
                </a:solidFill>
                <a:effectLst/>
                <a:uLnTx/>
                <a:uFillTx/>
                <a:latin typeface="Calibri"/>
                <a:ea typeface="+mn-ea"/>
                <a:cs typeface="+mn-cs"/>
              </a:rPr>
              <a:t>rights of English learners to have equal access to a meaningful education</a:t>
            </a:r>
            <a:r>
              <a:rPr kumimoji="0" lang="en-US" sz="1100" b="0" i="0" u="none" strike="noStrike" kern="1200" cap="none" spc="0" normalizeH="0" baseline="0" noProof="0" dirty="0">
                <a:ln>
                  <a:noFill/>
                </a:ln>
                <a:solidFill>
                  <a:srgbClr val="56585C"/>
                </a:solidFill>
                <a:effectLst/>
                <a:uLnTx/>
                <a:uFillTx/>
                <a:latin typeface="Calibri"/>
                <a:ea typeface="+mn-ea"/>
                <a:cs typeface="+mn-cs"/>
              </a:rPr>
              <a:t>. The Court determined that the civil rights of the class of </a:t>
            </a:r>
            <a:r>
              <a:rPr lang="en-US" sz="1100" dirty="0">
                <a:solidFill>
                  <a:srgbClr val="56585C"/>
                </a:solidFill>
              </a:rPr>
              <a:t> Chinese-American students </a:t>
            </a:r>
            <a:r>
              <a:rPr kumimoji="0" lang="en-US" sz="1100" b="0" i="0" u="none" strike="noStrike" kern="1200" cap="none" spc="0" normalizeH="0" baseline="0" noProof="0" dirty="0">
                <a:ln>
                  <a:noFill/>
                </a:ln>
                <a:solidFill>
                  <a:srgbClr val="56585C"/>
                </a:solidFill>
                <a:effectLst/>
                <a:uLnTx/>
                <a:uFillTx/>
                <a:latin typeface="Calibri"/>
                <a:ea typeface="+mn-ea"/>
                <a:cs typeface="+mn-cs"/>
              </a:rPr>
              <a:t>Kinney Lau represented, who attended San Francisco Unified, were violated. English language development services were not available and the students did not have meaningful access to the curriculum. Equality in this case meant " a program appropriate and targeted to the needs of ELs, and not just the same as what is provided to native English speakers." </a:t>
            </a:r>
          </a:p>
        </p:txBody>
      </p:sp>
      <p:cxnSp>
        <p:nvCxnSpPr>
          <p:cNvPr id="38" name="Straight Connector 37">
            <a:extLst>
              <a:ext uri="{FF2B5EF4-FFF2-40B4-BE49-F238E27FC236}">
                <a16:creationId xmlns:a16="http://schemas.microsoft.com/office/drawing/2014/main" id="{CDC518DF-F8B7-4EAA-A9B4-0906A60A2331}"/>
              </a:ext>
            </a:extLst>
          </p:cNvPr>
          <p:cNvCxnSpPr>
            <a:cxnSpLocks/>
          </p:cNvCxnSpPr>
          <p:nvPr/>
        </p:nvCxnSpPr>
        <p:spPr>
          <a:xfrm flipV="1">
            <a:off x="1348448" y="3723716"/>
            <a:ext cx="0" cy="2076468"/>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8CFFF43-EBFA-4CD0-8E42-F7ABAA20F454}"/>
              </a:ext>
            </a:extLst>
          </p:cNvPr>
          <p:cNvSpPr txBox="1"/>
          <p:nvPr/>
        </p:nvSpPr>
        <p:spPr>
          <a:xfrm>
            <a:off x="2064481" y="6530586"/>
            <a:ext cx="6696748" cy="243288"/>
          </a:xfrm>
          <a:prstGeom prst="rect">
            <a:avLst/>
          </a:prstGeom>
          <a:noFill/>
        </p:spPr>
        <p:txBody>
          <a:bodyPr wrap="square" lIns="0" tIns="0" rIns="0" bIns="0" rtlCol="0" anchor="ctr">
            <a:noAutofit/>
          </a:bodyPr>
          <a:lstStyle/>
          <a:p>
            <a:pPr lvl="0" algn="r">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Note: Picture on the left is from the </a:t>
            </a:r>
            <a:r>
              <a:rPr lang="en-US" sz="900" dirty="0"/>
              <a:t>from the historical La Raza collection via the </a:t>
            </a:r>
            <a:r>
              <a:rPr lang="en-US" sz="900" u="sng" dirty="0">
                <a:hlinkClick r:id="rId3"/>
              </a:rPr>
              <a:t>UCLA Chicano Studies Research Center</a:t>
            </a:r>
            <a:r>
              <a:rPr lang="en-US" sz="900" dirty="0">
                <a:solidFill>
                  <a:srgbClr val="56585C"/>
                </a:solidFill>
                <a:latin typeface="Calibri"/>
              </a:rPr>
              <a:t> and the picture on the right is from the </a:t>
            </a:r>
            <a:r>
              <a:rPr lang="en-US" sz="900" dirty="0">
                <a:solidFill>
                  <a:srgbClr val="56585C"/>
                </a:solidFill>
                <a:latin typeface="Calibri"/>
                <a:hlinkClick r:id="rId4"/>
              </a:rPr>
              <a:t>San Francisco Public Press.</a:t>
            </a:r>
            <a:r>
              <a:rPr lang="en-US" sz="900" dirty="0">
                <a:solidFill>
                  <a:srgbClr val="56585C"/>
                </a:solidFill>
                <a:latin typeface="Calibri"/>
              </a:rPr>
              <a:t> Sources</a:t>
            </a:r>
            <a:r>
              <a:rPr kumimoji="0" lang="en-US" sz="900" b="0" i="0" u="none" strike="noStrike" kern="1200" cap="none" spc="0" normalizeH="0" baseline="0" noProof="0" dirty="0">
                <a:ln>
                  <a:noFill/>
                </a:ln>
                <a:solidFill>
                  <a:srgbClr val="56585C"/>
                </a:solidFill>
                <a:effectLst/>
                <a:uLnTx/>
                <a:uFillTx/>
                <a:latin typeface="Calibri"/>
                <a:ea typeface="+mn-ea"/>
                <a:cs typeface="+mn-cs"/>
              </a:rPr>
              <a:t>: California State Board of Education (2017); Kim and Winter (2016), United Way (2018).</a:t>
            </a:r>
          </a:p>
        </p:txBody>
      </p:sp>
      <p:sp>
        <p:nvSpPr>
          <p:cNvPr id="21" name="Slide Number Placeholder 3"/>
          <p:cNvSpPr txBox="1">
            <a:spLocks/>
          </p:cNvSpPr>
          <p:nvPr/>
        </p:nvSpPr>
        <p:spPr>
          <a:xfrm>
            <a:off x="8796670" y="6453317"/>
            <a:ext cx="347330" cy="265472"/>
          </a:xfrm>
          <a:prstGeom prst="rect">
            <a:avLst/>
          </a:prstGeom>
          <a:no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cxnSp>
        <p:nvCxnSpPr>
          <p:cNvPr id="41" name="Straight Connector 40">
            <a:extLst>
              <a:ext uri="{FF2B5EF4-FFF2-40B4-BE49-F238E27FC236}">
                <a16:creationId xmlns:a16="http://schemas.microsoft.com/office/drawing/2014/main" id="{01809E92-DDCC-4F3B-8881-DDBC16A3B74D}"/>
              </a:ext>
            </a:extLst>
          </p:cNvPr>
          <p:cNvCxnSpPr>
            <a:cxnSpLocks/>
          </p:cNvCxnSpPr>
          <p:nvPr/>
        </p:nvCxnSpPr>
        <p:spPr>
          <a:xfrm>
            <a:off x="4333875" y="5932578"/>
            <a:ext cx="2207074" cy="0"/>
          </a:xfrm>
          <a:prstGeom prst="line">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Table 5">
            <a:extLst>
              <a:ext uri="{FF2B5EF4-FFF2-40B4-BE49-F238E27FC236}">
                <a16:creationId xmlns:a16="http://schemas.microsoft.com/office/drawing/2014/main" id="{F0AD1F15-E9FE-4A8C-92AC-838D4A3172B9}"/>
              </a:ext>
            </a:extLst>
          </p:cNvPr>
          <p:cNvGraphicFramePr>
            <a:graphicFrameLocks noGrp="1"/>
          </p:cNvGraphicFramePr>
          <p:nvPr>
            <p:extLst>
              <p:ext uri="{D42A27DB-BD31-4B8C-83A1-F6EECF244321}">
                <p14:modId xmlns:p14="http://schemas.microsoft.com/office/powerpoint/2010/main" val="1821755403"/>
              </p:ext>
            </p:extLst>
          </p:nvPr>
        </p:nvGraphicFramePr>
        <p:xfrm>
          <a:off x="4212432" y="1722398"/>
          <a:ext cx="713458" cy="4513184"/>
        </p:xfrm>
        <a:graphic>
          <a:graphicData uri="http://schemas.openxmlformats.org/drawingml/2006/table">
            <a:tbl>
              <a:tblPr firstRow="1" bandRow="1">
                <a:tableStyleId>{2D5ABB26-0587-4C30-8999-92F81FD0307C}</a:tableStyleId>
              </a:tblPr>
              <a:tblGrid>
                <a:gridCol w="713458">
                  <a:extLst>
                    <a:ext uri="{9D8B030D-6E8A-4147-A177-3AD203B41FA5}">
                      <a16:colId xmlns:a16="http://schemas.microsoft.com/office/drawing/2014/main" val="3310943419"/>
                    </a:ext>
                  </a:extLst>
                </a:gridCol>
              </a:tblGrid>
              <a:tr h="564148">
                <a:tc>
                  <a:txBody>
                    <a:bodyPr/>
                    <a:lstStyle/>
                    <a:p>
                      <a:pPr algn="ctr"/>
                      <a:r>
                        <a:rPr lang="en-US" dirty="0"/>
                        <a:t>1963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4168933"/>
                  </a:ext>
                </a:extLst>
              </a:tr>
              <a:tr h="564148">
                <a:tc>
                  <a:txBody>
                    <a:bodyPr/>
                    <a:lstStyle/>
                    <a:p>
                      <a:pPr algn="ctr"/>
                      <a:r>
                        <a:rPr lang="en-US" dirty="0"/>
                        <a:t>1964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0553736"/>
                  </a:ext>
                </a:extLst>
              </a:tr>
              <a:tr h="564148">
                <a:tc>
                  <a:txBody>
                    <a:bodyPr/>
                    <a:lstStyle/>
                    <a:p>
                      <a:pPr algn="ctr"/>
                      <a:r>
                        <a:rPr lang="en-US" dirty="0"/>
                        <a:t>1965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7381666"/>
                  </a:ext>
                </a:extLst>
              </a:tr>
              <a:tr h="564148">
                <a:tc>
                  <a:txBody>
                    <a:bodyPr/>
                    <a:lstStyle/>
                    <a:p>
                      <a:pPr algn="ctr"/>
                      <a:r>
                        <a:rPr lang="en-US" dirty="0"/>
                        <a:t>1966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0635290"/>
                  </a:ext>
                </a:extLst>
              </a:tr>
              <a:tr h="564148">
                <a:tc>
                  <a:txBody>
                    <a:bodyPr/>
                    <a:lstStyle/>
                    <a:p>
                      <a:pPr algn="ctr"/>
                      <a:r>
                        <a:rPr lang="en-US" b="0" dirty="0">
                          <a:solidFill>
                            <a:schemeClr val="tx1"/>
                          </a:solidFill>
                        </a:rPr>
                        <a:t>1967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1349585"/>
                  </a:ext>
                </a:extLst>
              </a:tr>
              <a:tr h="56414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bg1"/>
                          </a:solidFill>
                        </a:rPr>
                        <a:t>1968</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41514319"/>
                  </a:ext>
                </a:extLst>
              </a:tr>
              <a:tr h="564148">
                <a:tc>
                  <a:txBody>
                    <a:bodyPr/>
                    <a:lstStyle/>
                    <a:p>
                      <a:pPr algn="ct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524121397"/>
                  </a:ext>
                </a:extLst>
              </a:tr>
              <a:tr h="564148">
                <a:tc>
                  <a:txBody>
                    <a:bodyPr/>
                    <a:lstStyle/>
                    <a:p>
                      <a:pPr algn="ctr"/>
                      <a:r>
                        <a:rPr lang="en-US" b="1" dirty="0">
                          <a:solidFill>
                            <a:schemeClr val="bg1"/>
                          </a:solidFill>
                        </a:rPr>
                        <a:t>1974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79483030"/>
                  </a:ext>
                </a:extLst>
              </a:tr>
            </a:tbl>
          </a:graphicData>
        </a:graphic>
      </p:graphicFrame>
      <p:pic>
        <p:nvPicPr>
          <p:cNvPr id="33" name="Picture 32" descr="Students holding walkout signs">
            <a:extLst>
              <a:ext uri="{FF2B5EF4-FFF2-40B4-BE49-F238E27FC236}">
                <a16:creationId xmlns:a16="http://schemas.microsoft.com/office/drawing/2014/main" id="{77E445B7-4CBD-410F-B1FF-1E40D184BAC9}"/>
              </a:ext>
            </a:extLst>
          </p:cNvPr>
          <p:cNvPicPr/>
          <p:nvPr/>
        </p:nvPicPr>
        <p:blipFill rotWithShape="1">
          <a:blip r:embed="rId5" cstate="print">
            <a:extLst>
              <a:ext uri="{28A0092B-C50C-407E-A947-70E740481C1C}">
                <a14:useLocalDpi xmlns:a14="http://schemas.microsoft.com/office/drawing/2010/main" val="0"/>
              </a:ext>
            </a:extLst>
          </a:blip>
          <a:srcRect t="6856" b="18336"/>
          <a:stretch/>
        </p:blipFill>
        <p:spPr bwMode="auto">
          <a:xfrm>
            <a:off x="199842" y="4927996"/>
            <a:ext cx="3536948" cy="1375891"/>
          </a:xfrm>
          <a:prstGeom prst="rect">
            <a:avLst/>
          </a:prstGeom>
          <a:noFill/>
          <a:ln>
            <a:noFill/>
          </a:ln>
        </p:spPr>
      </p:pic>
      <p:sp>
        <p:nvSpPr>
          <p:cNvPr id="12" name="Rectangular Callout 11"/>
          <p:cNvSpPr/>
          <p:nvPr/>
        </p:nvSpPr>
        <p:spPr>
          <a:xfrm>
            <a:off x="199842" y="1474231"/>
            <a:ext cx="2690571" cy="3332912"/>
          </a:xfrm>
          <a:prstGeom prst="wedgeRectCallout">
            <a:avLst>
              <a:gd name="adj1" fmla="val 22312"/>
              <a:gd name="adj2" fmla="val -45106"/>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56585C"/>
                </a:solidFill>
                <a:effectLst/>
                <a:uLnTx/>
                <a:uFillTx/>
                <a:latin typeface="Calibri"/>
                <a:ea typeface="+mn-ea"/>
                <a:cs typeface="+mn-cs"/>
              </a:rPr>
              <a:t>March 6, 1968: East LA walkouts </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56585C"/>
                </a:solidFill>
                <a:effectLst/>
                <a:uLnTx/>
                <a:uFillTx/>
                <a:latin typeface="Calibri"/>
                <a:ea typeface="+mn-ea"/>
                <a:cs typeface="+mn-cs"/>
              </a:rPr>
              <a:t>After six months of planning, an estimated 15,000 high school students walked out of class, protesting the inequities many Latinx students faced at seven different high schools in Los Angeles County.</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56585C"/>
                </a:solidFill>
                <a:effectLst/>
                <a:uLnTx/>
                <a:uFillTx/>
                <a:latin typeface="Calibri"/>
                <a:ea typeface="+mn-ea"/>
                <a:cs typeface="+mn-cs"/>
              </a:rPr>
              <a:t>Students filed 26 demands with the State Board of education, including a </a:t>
            </a:r>
            <a:r>
              <a:rPr kumimoji="0" lang="en-US" sz="1100" b="1" i="0" u="none" strike="noStrike" kern="1200" cap="none" spc="0" normalizeH="0" baseline="0" noProof="0" dirty="0">
                <a:ln>
                  <a:noFill/>
                </a:ln>
                <a:solidFill>
                  <a:srgbClr val="91A226"/>
                </a:solidFill>
                <a:effectLst/>
                <a:uLnTx/>
                <a:uFillTx/>
                <a:latin typeface="Calibri"/>
                <a:ea typeface="+mn-ea"/>
                <a:cs typeface="+mn-cs"/>
              </a:rPr>
              <a:t>demand for more bilingual and bicultural education opportunities </a:t>
            </a:r>
            <a:r>
              <a:rPr kumimoji="0" lang="en-US" sz="1100" b="0" i="0" u="none" strike="noStrike" kern="1200" cap="none" spc="0" normalizeH="0" baseline="0" noProof="0" dirty="0">
                <a:ln>
                  <a:noFill/>
                </a:ln>
                <a:solidFill>
                  <a:srgbClr val="56585C"/>
                </a:solidFill>
                <a:effectLst/>
                <a:uLnTx/>
                <a:uFillTx/>
                <a:latin typeface="Calibri"/>
                <a:ea typeface="+mn-ea"/>
                <a:cs typeface="+mn-cs"/>
              </a:rPr>
              <a:t>and a demand to fire prejudiced teachers and hire more teachers of color. </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56585C"/>
                </a:solidFill>
                <a:effectLst/>
                <a:uLnTx/>
                <a:uFillTx/>
                <a:latin typeface="Calibri"/>
                <a:ea typeface="+mn-ea"/>
                <a:cs typeface="+mn-cs"/>
              </a:rPr>
              <a:t>Although the State Board of Education denied students’ requests for change, the walk out sparked a movement: </a:t>
            </a:r>
            <a:r>
              <a:rPr kumimoji="0" lang="en-US" sz="1100" b="1" i="0" u="none" strike="noStrike" kern="1200" cap="none" spc="0" normalizeH="0" baseline="0" noProof="0" dirty="0">
                <a:ln>
                  <a:noFill/>
                </a:ln>
                <a:solidFill>
                  <a:srgbClr val="91A226"/>
                </a:solidFill>
                <a:effectLst/>
                <a:uLnTx/>
                <a:uFillTx/>
                <a:latin typeface="Calibri"/>
                <a:ea typeface="+mn-ea"/>
                <a:cs typeface="+mn-cs"/>
              </a:rPr>
              <a:t>community leaders and students have never stopped advocating for change</a:t>
            </a:r>
            <a:r>
              <a:rPr kumimoji="0" lang="en-US" sz="1100" b="1" i="1" u="none" strike="noStrike" kern="1200" cap="none" spc="0" normalizeH="0" baseline="0" noProof="0" dirty="0">
                <a:ln>
                  <a:noFill/>
                </a:ln>
                <a:solidFill>
                  <a:srgbClr val="56585C"/>
                </a:solidFill>
                <a:effectLst/>
                <a:uLnTx/>
                <a:uFillTx/>
                <a:latin typeface="Calibri"/>
                <a:ea typeface="+mn-ea"/>
                <a:cs typeface="+mn-cs"/>
              </a:rPr>
              <a:t>.</a:t>
            </a:r>
            <a:endParaRPr kumimoji="0" lang="en-US" sz="1050" b="0" i="0" u="none" strike="noStrike" kern="1200" cap="none" spc="0" normalizeH="0" baseline="0" noProof="0" dirty="0">
              <a:ln>
                <a:noFill/>
              </a:ln>
              <a:solidFill>
                <a:srgbClr val="56585C"/>
              </a:solidFill>
              <a:effectLst/>
              <a:uLnTx/>
              <a:uFillTx/>
              <a:latin typeface="Calibri"/>
              <a:ea typeface="+mn-ea"/>
              <a:cs typeface="+mn-cs"/>
            </a:endParaRPr>
          </a:p>
        </p:txBody>
      </p:sp>
      <p:cxnSp>
        <p:nvCxnSpPr>
          <p:cNvPr id="42" name="Connector: Elbow 41">
            <a:extLst>
              <a:ext uri="{FF2B5EF4-FFF2-40B4-BE49-F238E27FC236}">
                <a16:creationId xmlns:a16="http://schemas.microsoft.com/office/drawing/2014/main" id="{A5951B98-D9D5-4D5F-8271-53715B0404B1}"/>
              </a:ext>
            </a:extLst>
          </p:cNvPr>
          <p:cNvCxnSpPr>
            <a:cxnSpLocks/>
            <a:stCxn id="24" idx="2"/>
          </p:cNvCxnSpPr>
          <p:nvPr/>
        </p:nvCxnSpPr>
        <p:spPr>
          <a:xfrm rot="5400000">
            <a:off x="6357020" y="4990999"/>
            <a:ext cx="1733716" cy="941084"/>
          </a:xfrm>
          <a:prstGeom prst="bentConnector3">
            <a:avLst/>
          </a:prstGeom>
          <a:ln w="19050">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39" name="Picture 2" descr="http://sfpublicpress.org/files/1964.png">
            <a:extLst>
              <a:ext uri="{FF2B5EF4-FFF2-40B4-BE49-F238E27FC236}">
                <a16:creationId xmlns:a16="http://schemas.microsoft.com/office/drawing/2014/main" id="{B5D50463-9182-4BF1-8D46-39DFCA7BC33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3295" y="4687691"/>
            <a:ext cx="2174206" cy="167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06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3423"/>
            <a:ext cx="2611409" cy="5245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ular Callout 45"/>
          <p:cNvSpPr/>
          <p:nvPr/>
        </p:nvSpPr>
        <p:spPr>
          <a:xfrm>
            <a:off x="8253818" y="344844"/>
            <a:ext cx="890181" cy="306456"/>
          </a:xfrm>
          <a:prstGeom prst="wedgeRectCallout">
            <a:avLst>
              <a:gd name="adj1" fmla="val -20036"/>
              <a:gd name="adj2" fmla="val 49042"/>
            </a:avLst>
          </a:prstGeom>
          <a:solidFill>
            <a:schemeClr val="bg1"/>
          </a:solid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6585C"/>
                </a:solidFill>
                <a:effectLst/>
                <a:uLnTx/>
                <a:uFillTx/>
                <a:latin typeface="Calibri"/>
                <a:ea typeface="+mn-ea"/>
                <a:cs typeface="+mn-cs"/>
              </a:rPr>
              <a:t>CA K12 Policy</a:t>
            </a:r>
          </a:p>
        </p:txBody>
      </p:sp>
      <p:sp>
        <p:nvSpPr>
          <p:cNvPr id="47" name="Rectangular Callout 46"/>
          <p:cNvSpPr/>
          <p:nvPr/>
        </p:nvSpPr>
        <p:spPr>
          <a:xfrm>
            <a:off x="8253819" y="16204"/>
            <a:ext cx="890181" cy="302194"/>
          </a:xfrm>
          <a:prstGeom prst="wedgeRectCallout">
            <a:avLst>
              <a:gd name="adj1" fmla="val -20036"/>
              <a:gd name="adj2" fmla="val 49042"/>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6585C"/>
                </a:solidFill>
                <a:effectLst/>
                <a:uLnTx/>
                <a:uFillTx/>
                <a:latin typeface="Calibri"/>
                <a:ea typeface="+mn-ea"/>
                <a:cs typeface="+mn-cs"/>
              </a:rPr>
              <a:t>Federal Policy</a:t>
            </a:r>
          </a:p>
        </p:txBody>
      </p:sp>
      <p:sp>
        <p:nvSpPr>
          <p:cNvPr id="141" name="Rectangular Callout 140"/>
          <p:cNvSpPr/>
          <p:nvPr/>
        </p:nvSpPr>
        <p:spPr>
          <a:xfrm>
            <a:off x="8253818" y="679300"/>
            <a:ext cx="890181" cy="302194"/>
          </a:xfrm>
          <a:prstGeom prst="wedgeRectCallout">
            <a:avLst>
              <a:gd name="adj1" fmla="val -20036"/>
              <a:gd name="adj2" fmla="val 49042"/>
            </a:avLst>
          </a:prstGeom>
          <a:solidFill>
            <a:schemeClr val="bg1"/>
          </a:solid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6585C"/>
                </a:solidFill>
                <a:effectLst/>
                <a:uLnTx/>
                <a:uFillTx/>
                <a:latin typeface="Calibri"/>
                <a:ea typeface="+mn-ea"/>
                <a:cs typeface="+mn-cs"/>
              </a:rPr>
              <a:t>CA ECE Policy</a:t>
            </a:r>
          </a:p>
        </p:txBody>
      </p:sp>
      <p:cxnSp>
        <p:nvCxnSpPr>
          <p:cNvPr id="113" name="Straight Arrow Connector 112"/>
          <p:cNvCxnSpPr>
            <a:cxnSpLocks/>
          </p:cNvCxnSpPr>
          <p:nvPr/>
        </p:nvCxnSpPr>
        <p:spPr>
          <a:xfrm>
            <a:off x="1654952" y="4882240"/>
            <a:ext cx="0" cy="606025"/>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Rectangular Callout 51"/>
          <p:cNvSpPr/>
          <p:nvPr/>
        </p:nvSpPr>
        <p:spPr>
          <a:xfrm>
            <a:off x="4052511" y="5720378"/>
            <a:ext cx="1585065" cy="979505"/>
          </a:xfrm>
          <a:prstGeom prst="wedgeRectCallout">
            <a:avLst>
              <a:gd name="adj1" fmla="val 23359"/>
              <a:gd name="adj2" fmla="val -228591"/>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legislature authorizes $50 million for the </a:t>
            </a:r>
            <a:r>
              <a:rPr kumimoji="0" lang="en-US" sz="1050" b="1" i="0" u="none" strike="noStrike" kern="1200" cap="none" spc="0" normalizeH="0" baseline="0" noProof="0" dirty="0">
                <a:ln>
                  <a:noFill/>
                </a:ln>
                <a:solidFill>
                  <a:srgbClr val="56585C"/>
                </a:solidFill>
                <a:effectLst/>
                <a:uLnTx/>
                <a:uFillTx/>
                <a:latin typeface="Calibri"/>
                <a:ea typeface="+mn-ea"/>
                <a:cs typeface="+mn-cs"/>
              </a:rPr>
              <a:t>Quality Rating and Improvement System (QRIS) Block Grant</a:t>
            </a:r>
            <a:endParaRPr kumimoji="0" lang="en-US" sz="1050" b="0" i="0" u="none" strike="noStrike" kern="1200" cap="none" spc="0" normalizeH="0" baseline="0" noProof="0" dirty="0">
              <a:ln>
                <a:noFill/>
              </a:ln>
              <a:solidFill>
                <a:srgbClr val="56585C"/>
              </a:solidFill>
              <a:effectLst/>
              <a:uLnTx/>
              <a:uFillTx/>
              <a:latin typeface="Calibri"/>
              <a:ea typeface="+mn-ea"/>
              <a:cs typeface="+mn-cs"/>
            </a:endParaRPr>
          </a:p>
        </p:txBody>
      </p:sp>
      <p:sp>
        <p:nvSpPr>
          <p:cNvPr id="49" name="Rectangular Callout 48"/>
          <p:cNvSpPr/>
          <p:nvPr/>
        </p:nvSpPr>
        <p:spPr>
          <a:xfrm>
            <a:off x="7521175" y="5558714"/>
            <a:ext cx="1275496" cy="1204463"/>
          </a:xfrm>
          <a:prstGeom prst="wedgeRectCallout">
            <a:avLst>
              <a:gd name="adj1" fmla="val 21806"/>
              <a:gd name="adj2" fmla="val -184103"/>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Department of Education allocates $5 million to the </a:t>
            </a:r>
            <a:r>
              <a:rPr kumimoji="0" lang="en-US" sz="1050" b="1" i="0" u="none" strike="noStrike" kern="1200" cap="none" spc="0" normalizeH="0" baseline="0" noProof="0" dirty="0">
                <a:ln>
                  <a:noFill/>
                </a:ln>
                <a:solidFill>
                  <a:srgbClr val="56585C"/>
                </a:solidFill>
                <a:effectLst/>
                <a:uLnTx/>
                <a:uFillTx/>
                <a:latin typeface="Calibri"/>
                <a:ea typeface="+mn-ea"/>
                <a:cs typeface="+mn-cs"/>
              </a:rPr>
              <a:t>Dual Language Learners Professional Development Grant</a:t>
            </a:r>
            <a:endParaRPr kumimoji="0" lang="en-US" sz="1050" b="0" i="0" u="none" strike="noStrike" kern="1200" cap="none" spc="0" normalizeH="0" baseline="0" noProof="0" dirty="0">
              <a:ln>
                <a:noFill/>
              </a:ln>
              <a:solidFill>
                <a:srgbClr val="56585C"/>
              </a:solidFill>
              <a:effectLst/>
              <a:uLnTx/>
              <a:uFillTx/>
              <a:latin typeface="Calibri"/>
              <a:ea typeface="+mn-ea"/>
              <a:cs typeface="+mn-cs"/>
            </a:endParaRPr>
          </a:p>
        </p:txBody>
      </p:sp>
      <p:sp>
        <p:nvSpPr>
          <p:cNvPr id="145" name="Rectangle 144"/>
          <p:cNvSpPr/>
          <p:nvPr/>
        </p:nvSpPr>
        <p:spPr>
          <a:xfrm>
            <a:off x="-1295" y="2152582"/>
            <a:ext cx="9144000" cy="1354479"/>
          </a:xfrm>
          <a:prstGeom prst="rect">
            <a:avLst/>
          </a:prstGeom>
          <a:solidFill>
            <a:schemeClr val="bg2">
              <a:lumMod val="20000"/>
              <a:lumOff val="80000"/>
            </a:schemeClr>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9" name="Rectangular Callout 128"/>
          <p:cNvSpPr/>
          <p:nvPr/>
        </p:nvSpPr>
        <p:spPr>
          <a:xfrm>
            <a:off x="2699172" y="2389665"/>
            <a:ext cx="675186" cy="749452"/>
          </a:xfrm>
          <a:prstGeom prst="wedgeRectCallout">
            <a:avLst>
              <a:gd name="adj1" fmla="val 48437"/>
              <a:gd name="adj2" fmla="val 106398"/>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Common Core </a:t>
            </a:r>
            <a:r>
              <a:rPr kumimoji="0" lang="en-US" sz="1050" b="0" i="0" u="none" strike="noStrike" kern="1200" cap="none" spc="0" normalizeH="0" baseline="0" noProof="0" dirty="0">
                <a:ln>
                  <a:noFill/>
                </a:ln>
                <a:solidFill>
                  <a:srgbClr val="56585C"/>
                </a:solidFill>
                <a:effectLst/>
                <a:uLnTx/>
                <a:uFillTx/>
                <a:latin typeface="Calibri"/>
                <a:ea typeface="+mn-ea"/>
                <a:cs typeface="+mn-cs"/>
              </a:rPr>
              <a:t>standards adopted</a:t>
            </a:r>
          </a:p>
        </p:txBody>
      </p:sp>
      <p:sp>
        <p:nvSpPr>
          <p:cNvPr id="60" name="Rectangular Callout 59"/>
          <p:cNvSpPr/>
          <p:nvPr/>
        </p:nvSpPr>
        <p:spPr>
          <a:xfrm>
            <a:off x="1280537" y="5503642"/>
            <a:ext cx="923140" cy="1196241"/>
          </a:xfrm>
          <a:prstGeom prst="wedgeRectCallout">
            <a:avLst>
              <a:gd name="adj1" fmla="val 56124"/>
              <a:gd name="adj2" fmla="val -157090"/>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adopts a standards-based </a:t>
            </a:r>
            <a:r>
              <a:rPr kumimoji="0" lang="en-US" sz="1050" b="1" i="0" u="none" strike="noStrike" kern="1200" cap="none" spc="0" normalizeH="0" baseline="0" noProof="0" dirty="0">
                <a:ln>
                  <a:noFill/>
                </a:ln>
                <a:solidFill>
                  <a:srgbClr val="56585C"/>
                </a:solidFill>
                <a:effectLst/>
                <a:uLnTx/>
                <a:uFillTx/>
                <a:latin typeface="Calibri"/>
                <a:ea typeface="+mn-ea"/>
                <a:cs typeface="+mn-cs"/>
              </a:rPr>
              <a:t>English Language Development Assessment</a:t>
            </a:r>
          </a:p>
        </p:txBody>
      </p:sp>
      <p:sp>
        <p:nvSpPr>
          <p:cNvPr id="71" name="Rectangular Callout 70"/>
          <p:cNvSpPr/>
          <p:nvPr/>
        </p:nvSpPr>
        <p:spPr>
          <a:xfrm>
            <a:off x="5883041" y="5701470"/>
            <a:ext cx="1548819" cy="1017319"/>
          </a:xfrm>
          <a:prstGeom prst="wedgeRectCallout">
            <a:avLst>
              <a:gd name="adj1" fmla="val 36008"/>
              <a:gd name="adj2" fmla="val -218157"/>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First 5 California </a:t>
            </a:r>
            <a:r>
              <a:rPr kumimoji="0" lang="en-US" sz="1050" b="0" i="0" u="none" strike="noStrike" kern="1200" cap="none" spc="0" normalizeH="0" baseline="0" noProof="0" dirty="0">
                <a:ln>
                  <a:noFill/>
                </a:ln>
                <a:solidFill>
                  <a:srgbClr val="56585C"/>
                </a:solidFill>
                <a:effectLst/>
                <a:uLnTx/>
                <a:uFillTx/>
                <a:latin typeface="Calibri"/>
                <a:ea typeface="+mn-ea"/>
                <a:cs typeface="+mn-cs"/>
              </a:rPr>
              <a:t>invests $20 million for a study to evaluate the effectiveness of ECE strategies with young DLLs</a:t>
            </a:r>
          </a:p>
        </p:txBody>
      </p:sp>
      <p:sp>
        <p:nvSpPr>
          <p:cNvPr id="65" name="Rectangular Callout 64"/>
          <p:cNvSpPr/>
          <p:nvPr/>
        </p:nvSpPr>
        <p:spPr>
          <a:xfrm>
            <a:off x="7105277" y="4602313"/>
            <a:ext cx="653167" cy="774361"/>
          </a:xfrm>
          <a:prstGeom prst="wedgeRectCallout">
            <a:avLst>
              <a:gd name="adj1" fmla="val 58085"/>
              <a:gd name="adj2" fmla="val -132020"/>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Global California 2030 </a:t>
            </a:r>
            <a:r>
              <a:rPr kumimoji="0" lang="en-US" sz="1050" b="0" i="0" u="none" strike="noStrike" kern="1200" cap="none" spc="0" normalizeH="0" baseline="0" noProof="0" dirty="0">
                <a:ln>
                  <a:noFill/>
                </a:ln>
                <a:solidFill>
                  <a:srgbClr val="56585C"/>
                </a:solidFill>
                <a:effectLst/>
                <a:uLnTx/>
                <a:uFillTx/>
                <a:latin typeface="Calibri"/>
                <a:ea typeface="+mn-ea"/>
                <a:cs typeface="+mn-cs"/>
              </a:rPr>
              <a:t>is launched</a:t>
            </a:r>
            <a:endParaRPr kumimoji="0" lang="en-US" sz="1050" b="1" i="0" u="none" strike="noStrike" kern="1200" cap="none" spc="0" normalizeH="0" baseline="0" noProof="0" dirty="0">
              <a:ln>
                <a:noFill/>
              </a:ln>
              <a:solidFill>
                <a:srgbClr val="56585C"/>
              </a:solidFill>
              <a:effectLst/>
              <a:uLnTx/>
              <a:uFillTx/>
              <a:latin typeface="Calibri"/>
              <a:ea typeface="+mn-ea"/>
              <a:cs typeface="+mn-cs"/>
            </a:endParaRPr>
          </a:p>
        </p:txBody>
      </p:sp>
      <p:sp>
        <p:nvSpPr>
          <p:cNvPr id="56" name="Rectangular Callout 55"/>
          <p:cNvSpPr/>
          <p:nvPr/>
        </p:nvSpPr>
        <p:spPr>
          <a:xfrm>
            <a:off x="1287419" y="4174714"/>
            <a:ext cx="916258" cy="929217"/>
          </a:xfrm>
          <a:prstGeom prst="wedgeRectCallout">
            <a:avLst>
              <a:gd name="adj1" fmla="val -2382"/>
              <a:gd name="adj2" fmla="val -72613"/>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adopts </a:t>
            </a:r>
            <a:r>
              <a:rPr kumimoji="0" lang="en-US" sz="1050" b="1" i="0" u="none" strike="noStrike" kern="1200" cap="none" spc="0" normalizeH="0" baseline="0" noProof="0" dirty="0">
                <a:ln>
                  <a:noFill/>
                </a:ln>
                <a:solidFill>
                  <a:srgbClr val="56585C"/>
                </a:solidFill>
                <a:effectLst/>
                <a:uLnTx/>
                <a:uFillTx/>
                <a:latin typeface="Calibri"/>
                <a:ea typeface="+mn-ea"/>
                <a:cs typeface="+mn-cs"/>
              </a:rPr>
              <a:t>English Language Development Standards</a:t>
            </a:r>
          </a:p>
        </p:txBody>
      </p:sp>
      <p:sp>
        <p:nvSpPr>
          <p:cNvPr id="2" name="Title 1"/>
          <p:cNvSpPr>
            <a:spLocks noGrp="1"/>
          </p:cNvSpPr>
          <p:nvPr>
            <p:ph type="title"/>
          </p:nvPr>
        </p:nvSpPr>
        <p:spPr>
          <a:xfrm>
            <a:off x="259977" y="201817"/>
            <a:ext cx="8624048" cy="1305148"/>
          </a:xfrm>
        </p:spPr>
        <p:txBody>
          <a:bodyPr/>
          <a:lstStyle/>
          <a:p>
            <a:r>
              <a:rPr lang="en-US" dirty="0"/>
              <a:t>Since the 1968 walkouts, change has been slow and</a:t>
            </a:r>
            <a:br>
              <a:rPr lang="en-US" dirty="0"/>
            </a:br>
            <a:r>
              <a:rPr lang="en-US" dirty="0"/>
              <a:t>incremental; today, the state policy environment is </a:t>
            </a:r>
            <a:br>
              <a:rPr lang="en-US" dirty="0"/>
            </a:br>
            <a:r>
              <a:rPr lang="en-US" dirty="0"/>
              <a:t>more supportive of quality EL education than ever before </a:t>
            </a:r>
          </a:p>
        </p:txBody>
      </p:sp>
      <p:graphicFrame>
        <p:nvGraphicFramePr>
          <p:cNvPr id="32" name="Table 31"/>
          <p:cNvGraphicFramePr>
            <a:graphicFrameLocks noGrp="1"/>
          </p:cNvGraphicFramePr>
          <p:nvPr/>
        </p:nvGraphicFramePr>
        <p:xfrm>
          <a:off x="8" y="1747721"/>
          <a:ext cx="9143992" cy="335280"/>
        </p:xfrm>
        <a:graphic>
          <a:graphicData uri="http://schemas.openxmlformats.org/drawingml/2006/table">
            <a:tbl>
              <a:tblPr firstRow="1" bandRow="1">
                <a:tableStyleId>{2D5ABB26-0587-4C30-8999-92F81FD0307C}</a:tableStyleId>
              </a:tblPr>
              <a:tblGrid>
                <a:gridCol w="6523784">
                  <a:extLst>
                    <a:ext uri="{9D8B030D-6E8A-4147-A177-3AD203B41FA5}">
                      <a16:colId xmlns:a16="http://schemas.microsoft.com/office/drawing/2014/main" val="1058476178"/>
                    </a:ext>
                  </a:extLst>
                </a:gridCol>
                <a:gridCol w="2620208">
                  <a:extLst>
                    <a:ext uri="{9D8B030D-6E8A-4147-A177-3AD203B41FA5}">
                      <a16:colId xmlns:a16="http://schemas.microsoft.com/office/drawing/2014/main" val="87278815"/>
                    </a:ext>
                  </a:extLst>
                </a:gridCol>
              </a:tblGrid>
              <a:tr h="265899">
                <a:tc>
                  <a:txBody>
                    <a:bodyPr/>
                    <a:lstStyle/>
                    <a:p>
                      <a:pPr algn="ctr"/>
                      <a:r>
                        <a:rPr lang="en-US" sz="1600" b="1" dirty="0">
                          <a:solidFill>
                            <a:schemeClr val="bg1"/>
                          </a:solidFill>
                        </a:rPr>
                        <a:t>Proposition 227</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b="1" dirty="0">
                          <a:solidFill>
                            <a:schemeClr val="bg1"/>
                          </a:solidFill>
                        </a:rPr>
                        <a:t>Proposition 58</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5186339"/>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078830956"/>
              </p:ext>
            </p:extLst>
          </p:nvPr>
        </p:nvGraphicFramePr>
        <p:xfrm>
          <a:off x="1446830" y="1403803"/>
          <a:ext cx="7697170" cy="335280"/>
        </p:xfrm>
        <a:graphic>
          <a:graphicData uri="http://schemas.openxmlformats.org/drawingml/2006/table">
            <a:tbl>
              <a:tblPr firstRow="1" bandRow="1">
                <a:tableStyleId>{2D5ABB26-0587-4C30-8999-92F81FD0307C}</a:tableStyleId>
              </a:tblPr>
              <a:tblGrid>
                <a:gridCol w="4482158">
                  <a:extLst>
                    <a:ext uri="{9D8B030D-6E8A-4147-A177-3AD203B41FA5}">
                      <a16:colId xmlns:a16="http://schemas.microsoft.com/office/drawing/2014/main" val="1058476178"/>
                    </a:ext>
                  </a:extLst>
                </a:gridCol>
                <a:gridCol w="3215012">
                  <a:extLst>
                    <a:ext uri="{9D8B030D-6E8A-4147-A177-3AD203B41FA5}">
                      <a16:colId xmlns:a16="http://schemas.microsoft.com/office/drawing/2014/main" val="87278815"/>
                    </a:ext>
                  </a:extLst>
                </a:gridCol>
              </a:tblGrid>
              <a:tr h="265899">
                <a:tc>
                  <a:txBody>
                    <a:bodyPr/>
                    <a:lstStyle/>
                    <a:p>
                      <a:pPr algn="ctr"/>
                      <a:r>
                        <a:rPr lang="en-US" sz="1600" b="1" dirty="0">
                          <a:solidFill>
                            <a:schemeClr val="bg1"/>
                          </a:solidFill>
                        </a:rPr>
                        <a:t>No Child Left Behind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ESSA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85186339"/>
                  </a:ext>
                </a:extLst>
              </a:tr>
            </a:tbl>
          </a:graphicData>
        </a:graphic>
      </p:graphicFrame>
      <p:sp>
        <p:nvSpPr>
          <p:cNvPr id="54" name="Rectangular Callout 53"/>
          <p:cNvSpPr/>
          <p:nvPr/>
        </p:nvSpPr>
        <p:spPr>
          <a:xfrm>
            <a:off x="94130" y="4469221"/>
            <a:ext cx="1063268" cy="1632541"/>
          </a:xfrm>
          <a:prstGeom prst="wedgeRectCallout">
            <a:avLst>
              <a:gd name="adj1" fmla="val 40842"/>
              <a:gd name="adj2" fmla="val -80425"/>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Assembly Bill 1059 </a:t>
            </a:r>
            <a:r>
              <a:rPr kumimoji="0" lang="en-US" sz="1050" b="0" i="0" u="none" strike="noStrike" kern="1200" cap="none" spc="0" normalizeH="0" baseline="0" noProof="0" dirty="0">
                <a:ln>
                  <a:noFill/>
                </a:ln>
                <a:solidFill>
                  <a:srgbClr val="56585C"/>
                </a:solidFill>
                <a:effectLst/>
                <a:uLnTx/>
                <a:uFillTx/>
                <a:latin typeface="Calibri"/>
                <a:ea typeface="+mn-ea"/>
                <a:cs typeface="+mn-cs"/>
              </a:rPr>
              <a:t>requires all teacher preparation programs to infuse strategies for working with ELs into coursework</a:t>
            </a:r>
            <a:endParaRPr kumimoji="0" lang="en-US" sz="1050" b="1" i="0" u="none" strike="noStrike" kern="1200" cap="none" spc="0" normalizeH="0" baseline="0" noProof="0" dirty="0">
              <a:ln>
                <a:noFill/>
              </a:ln>
              <a:solidFill>
                <a:srgbClr val="56585C"/>
              </a:solidFill>
              <a:effectLst/>
              <a:uLnTx/>
              <a:uFillTx/>
              <a:latin typeface="Calibri"/>
              <a:ea typeface="+mn-ea"/>
              <a:cs typeface="+mn-cs"/>
            </a:endParaRPr>
          </a:p>
        </p:txBody>
      </p:sp>
      <p:sp>
        <p:nvSpPr>
          <p:cNvPr id="57" name="Rectangular Callout 56"/>
          <p:cNvSpPr/>
          <p:nvPr/>
        </p:nvSpPr>
        <p:spPr>
          <a:xfrm>
            <a:off x="110971" y="2249683"/>
            <a:ext cx="1334556" cy="1108418"/>
          </a:xfrm>
          <a:prstGeom prst="wedgeRectCallout">
            <a:avLst>
              <a:gd name="adj1" fmla="val -18847"/>
              <a:gd name="adj2" fmla="val 68951"/>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Proposition 227 </a:t>
            </a:r>
            <a:r>
              <a:rPr kumimoji="0" lang="en-US" sz="1050" b="0" i="0" u="none" strike="noStrike" kern="1200" cap="none" spc="0" normalizeH="0" baseline="0" noProof="0" dirty="0">
                <a:ln>
                  <a:noFill/>
                </a:ln>
                <a:solidFill>
                  <a:srgbClr val="56585C"/>
                </a:solidFill>
                <a:effectLst/>
                <a:uLnTx/>
                <a:uFillTx/>
                <a:latin typeface="Calibri"/>
                <a:ea typeface="+mn-ea"/>
                <a:cs typeface="+mn-cs"/>
              </a:rPr>
              <a:t>limits bilingual education environments and promotes English-only learning environments for all ELs in California</a:t>
            </a:r>
            <a:endParaRPr kumimoji="0" lang="en-US" sz="1050" b="1" i="0" u="none" strike="noStrike" kern="1200" cap="none" spc="0" normalizeH="0" baseline="0" noProof="0" dirty="0">
              <a:ln>
                <a:noFill/>
              </a:ln>
              <a:solidFill>
                <a:srgbClr val="56585C"/>
              </a:solidFill>
              <a:effectLst/>
              <a:uLnTx/>
              <a:uFillTx/>
              <a:latin typeface="Calibri"/>
              <a:ea typeface="+mn-ea"/>
              <a:cs typeface="+mn-cs"/>
            </a:endParaRPr>
          </a:p>
        </p:txBody>
      </p:sp>
      <p:cxnSp>
        <p:nvCxnSpPr>
          <p:cNvPr id="9" name="Straight Arrow Connector 8"/>
          <p:cNvCxnSpPr>
            <a:cxnSpLocks/>
            <a:stCxn id="56" idx="3"/>
          </p:cNvCxnSpPr>
          <p:nvPr/>
        </p:nvCxnSpPr>
        <p:spPr>
          <a:xfrm flipV="1">
            <a:off x="2203677" y="4631005"/>
            <a:ext cx="407732" cy="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Rectangular Callout 66"/>
          <p:cNvSpPr/>
          <p:nvPr/>
        </p:nvSpPr>
        <p:spPr>
          <a:xfrm>
            <a:off x="3503402" y="2244937"/>
            <a:ext cx="1774153" cy="1081330"/>
          </a:xfrm>
          <a:prstGeom prst="wedgeRectCallout">
            <a:avLst>
              <a:gd name="adj1" fmla="val 8649"/>
              <a:gd name="adj2" fmla="val 70066"/>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Local Control Funding Formula </a:t>
            </a:r>
            <a:r>
              <a:rPr kumimoji="0" lang="en-US" sz="1050" b="0" i="0" u="none" strike="noStrike" kern="1200" cap="none" spc="0" normalizeH="0" baseline="0" noProof="0" dirty="0">
                <a:ln>
                  <a:noFill/>
                </a:ln>
                <a:solidFill>
                  <a:srgbClr val="56585C"/>
                </a:solidFill>
                <a:effectLst/>
                <a:uLnTx/>
                <a:uFillTx/>
                <a:latin typeface="Calibri"/>
                <a:ea typeface="+mn-ea"/>
                <a:cs typeface="+mn-cs"/>
              </a:rPr>
              <a:t>passes, which provides additional flexible funding to school districts to address the needs of English learners (among other groups)</a:t>
            </a:r>
          </a:p>
        </p:txBody>
      </p:sp>
      <p:sp>
        <p:nvSpPr>
          <p:cNvPr id="70" name="Rectangular Callout 69"/>
          <p:cNvSpPr/>
          <p:nvPr/>
        </p:nvSpPr>
        <p:spPr>
          <a:xfrm>
            <a:off x="5431582" y="2278410"/>
            <a:ext cx="1544651" cy="949002"/>
          </a:xfrm>
          <a:prstGeom prst="wedgeRectCallout">
            <a:avLst>
              <a:gd name="adj1" fmla="val -21523"/>
              <a:gd name="adj2" fmla="val 88525"/>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Every student succeeds act </a:t>
            </a:r>
            <a:r>
              <a:rPr kumimoji="0" lang="en-US" sz="1050" b="0" i="0" u="none" strike="noStrike" kern="1200" cap="none" spc="0" normalizeH="0" baseline="0" noProof="0" dirty="0">
                <a:ln>
                  <a:noFill/>
                </a:ln>
                <a:solidFill>
                  <a:srgbClr val="56585C"/>
                </a:solidFill>
                <a:effectLst/>
                <a:uLnTx/>
                <a:uFillTx/>
                <a:latin typeface="Calibri"/>
                <a:ea typeface="+mn-ea"/>
                <a:cs typeface="+mn-cs"/>
              </a:rPr>
              <a:t>passes, which holds states accountable for EL progress and elevates the importance of ECE</a:t>
            </a:r>
          </a:p>
        </p:txBody>
      </p:sp>
      <p:sp>
        <p:nvSpPr>
          <p:cNvPr id="72" name="Rectangular Callout 71"/>
          <p:cNvSpPr/>
          <p:nvPr/>
        </p:nvSpPr>
        <p:spPr>
          <a:xfrm>
            <a:off x="5356666" y="5005673"/>
            <a:ext cx="1581867" cy="553041"/>
          </a:xfrm>
          <a:prstGeom prst="wedgeRectCallout">
            <a:avLst>
              <a:gd name="adj1" fmla="val -16959"/>
              <a:gd name="adj2" fmla="val -33504"/>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English Learner Roadmap </a:t>
            </a:r>
            <a:r>
              <a:rPr kumimoji="0" lang="en-US" sz="1050" b="0" i="0" u="none" strike="noStrike" kern="1200" cap="none" spc="0" normalizeH="0" baseline="0" noProof="0" dirty="0">
                <a:ln>
                  <a:noFill/>
                </a:ln>
                <a:solidFill>
                  <a:srgbClr val="56585C"/>
                </a:solidFill>
                <a:effectLst/>
                <a:uLnTx/>
                <a:uFillTx/>
                <a:latin typeface="Calibri"/>
                <a:ea typeface="+mn-ea"/>
                <a:cs typeface="+mn-cs"/>
              </a:rPr>
              <a:t>elevates the importance of ECE for DLLs</a:t>
            </a:r>
          </a:p>
        </p:txBody>
      </p:sp>
      <p:cxnSp>
        <p:nvCxnSpPr>
          <p:cNvPr id="73" name="Straight Arrow Connector 72"/>
          <p:cNvCxnSpPr>
            <a:cxnSpLocks/>
          </p:cNvCxnSpPr>
          <p:nvPr/>
        </p:nvCxnSpPr>
        <p:spPr>
          <a:xfrm>
            <a:off x="6147599" y="4568813"/>
            <a:ext cx="0" cy="454019"/>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Rectangular Callout 73"/>
          <p:cNvSpPr/>
          <p:nvPr/>
        </p:nvSpPr>
        <p:spPr>
          <a:xfrm>
            <a:off x="2340458" y="5905448"/>
            <a:ext cx="1575272" cy="794435"/>
          </a:xfrm>
          <a:prstGeom prst="wedgeRectCallout">
            <a:avLst>
              <a:gd name="adj1" fmla="val -16959"/>
              <a:gd name="adj2" fmla="val -33504"/>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Seal of Biliteracy </a:t>
            </a:r>
            <a:r>
              <a:rPr kumimoji="0" lang="en-US" sz="1050" b="0" i="0" u="none" strike="noStrike" kern="1200" cap="none" spc="0" normalizeH="0" baseline="0" noProof="0" dirty="0">
                <a:ln>
                  <a:noFill/>
                </a:ln>
                <a:solidFill>
                  <a:srgbClr val="56585C"/>
                </a:solidFill>
                <a:effectLst/>
                <a:uLnTx/>
                <a:uFillTx/>
                <a:latin typeface="Calibri"/>
                <a:ea typeface="+mn-ea"/>
                <a:cs typeface="+mn-cs"/>
              </a:rPr>
              <a:t>includes different awards schools and students can receive starting in ECE</a:t>
            </a:r>
          </a:p>
        </p:txBody>
      </p:sp>
      <p:cxnSp>
        <p:nvCxnSpPr>
          <p:cNvPr id="75" name="Straight Arrow Connector 74"/>
          <p:cNvCxnSpPr>
            <a:cxnSpLocks/>
            <a:stCxn id="62" idx="2"/>
          </p:cNvCxnSpPr>
          <p:nvPr/>
        </p:nvCxnSpPr>
        <p:spPr>
          <a:xfrm flipH="1">
            <a:off x="3123645" y="5615810"/>
            <a:ext cx="0" cy="27432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8" name="Rectangular Callout 127"/>
          <p:cNvSpPr/>
          <p:nvPr/>
        </p:nvSpPr>
        <p:spPr>
          <a:xfrm>
            <a:off x="1646313" y="2261473"/>
            <a:ext cx="923815" cy="1064794"/>
          </a:xfrm>
          <a:prstGeom prst="wedgeRectCallout">
            <a:avLst>
              <a:gd name="adj1" fmla="val 19701"/>
              <a:gd name="adj2" fmla="val 71811"/>
            </a:avLst>
          </a:prstGeom>
          <a:solidFill>
            <a:schemeClr val="bg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56585C"/>
                </a:solidFill>
                <a:effectLst/>
                <a:uLnTx/>
                <a:uFillTx/>
                <a:latin typeface="Calibri"/>
                <a:ea typeface="+mn-ea"/>
                <a:cs typeface="+mn-cs"/>
              </a:rPr>
              <a:t>No Child Left Behind </a:t>
            </a:r>
            <a:r>
              <a:rPr kumimoji="0" lang="en-US" sz="1050" b="0" i="0" u="none" strike="noStrike" kern="1200" cap="none" spc="0" normalizeH="0" baseline="0" noProof="0" dirty="0">
                <a:ln>
                  <a:noFill/>
                </a:ln>
                <a:solidFill>
                  <a:srgbClr val="56585C"/>
                </a:solidFill>
                <a:effectLst/>
                <a:uLnTx/>
                <a:uFillTx/>
                <a:latin typeface="Calibri"/>
                <a:ea typeface="+mn-ea"/>
                <a:cs typeface="+mn-cs"/>
              </a:rPr>
              <a:t>is enacted, which focuses on outcomes and accountability</a:t>
            </a:r>
            <a:endParaRPr kumimoji="0" lang="en-US" sz="1050" b="1" i="0" u="none" strike="noStrike" kern="1200" cap="none" spc="0" normalizeH="0" baseline="0" noProof="0" dirty="0">
              <a:ln>
                <a:noFill/>
              </a:ln>
              <a:solidFill>
                <a:srgbClr val="56585C"/>
              </a:solidFill>
              <a:effectLst/>
              <a:uLnTx/>
              <a:uFillTx/>
              <a:latin typeface="Calibri"/>
              <a:ea typeface="+mn-ea"/>
              <a:cs typeface="+mn-cs"/>
            </a:endParaRPr>
          </a:p>
        </p:txBody>
      </p:sp>
      <p:sp>
        <p:nvSpPr>
          <p:cNvPr id="131" name="Rectangular Callout 130"/>
          <p:cNvSpPr/>
          <p:nvPr/>
        </p:nvSpPr>
        <p:spPr>
          <a:xfrm>
            <a:off x="7105277" y="2275703"/>
            <a:ext cx="1908384" cy="954417"/>
          </a:xfrm>
          <a:prstGeom prst="wedgeRectCallout">
            <a:avLst>
              <a:gd name="adj1" fmla="val -78362"/>
              <a:gd name="adj2" fmla="val 85159"/>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residents vote yes on </a:t>
            </a:r>
            <a:r>
              <a:rPr kumimoji="0" lang="en-US" sz="1050" b="1" i="0" u="none" strike="noStrike" kern="1200" cap="none" spc="0" normalizeH="0" baseline="0" noProof="0" dirty="0">
                <a:ln>
                  <a:noFill/>
                </a:ln>
                <a:solidFill>
                  <a:srgbClr val="56585C"/>
                </a:solidFill>
                <a:effectLst/>
                <a:uLnTx/>
                <a:uFillTx/>
                <a:latin typeface="Calibri"/>
                <a:ea typeface="+mn-ea"/>
                <a:cs typeface="+mn-cs"/>
              </a:rPr>
              <a:t>Proposition 58</a:t>
            </a:r>
            <a:r>
              <a:rPr kumimoji="0" lang="en-US" sz="1050" b="0" i="0" u="none" strike="noStrike" kern="1200" cap="none" spc="0" normalizeH="0" baseline="0" noProof="0" dirty="0">
                <a:ln>
                  <a:noFill/>
                </a:ln>
                <a:solidFill>
                  <a:srgbClr val="56585C"/>
                </a:solidFill>
                <a:effectLst/>
                <a:uLnTx/>
                <a:uFillTx/>
                <a:latin typeface="Calibri"/>
                <a:ea typeface="+mn-ea"/>
                <a:cs typeface="+mn-cs"/>
              </a:rPr>
              <a:t>, repealing proposition 227 and lifting all limitations on bilingual education programs</a:t>
            </a:r>
            <a:endParaRPr kumimoji="0" lang="en-US" sz="1050" b="1" i="0" u="none" strike="noStrike" kern="1200" cap="none" spc="0" normalizeH="0" baseline="0" noProof="0" dirty="0">
              <a:ln>
                <a:noFill/>
              </a:ln>
              <a:solidFill>
                <a:srgbClr val="56585C"/>
              </a:solidFill>
              <a:effectLst/>
              <a:uLnTx/>
              <a:uFillTx/>
              <a:latin typeface="Calibri"/>
              <a:ea typeface="+mn-ea"/>
              <a:cs typeface="+mn-cs"/>
            </a:endParaRPr>
          </a:p>
        </p:txBody>
      </p:sp>
      <p:sp>
        <p:nvSpPr>
          <p:cNvPr id="142" name="Rectangular Callout 141"/>
          <p:cNvSpPr/>
          <p:nvPr/>
        </p:nvSpPr>
        <p:spPr>
          <a:xfrm>
            <a:off x="7546472" y="13086"/>
            <a:ext cx="683986" cy="968407"/>
          </a:xfrm>
          <a:prstGeom prst="wedgeRectCallout">
            <a:avLst>
              <a:gd name="adj1" fmla="val -20036"/>
              <a:gd name="adj2" fmla="val 49042"/>
            </a:avLst>
          </a:prstGeom>
          <a:solidFill>
            <a:schemeClr val="bg1">
              <a:lumMod val="95000"/>
            </a:schemeClr>
          </a:solidFill>
          <a:ln w="38100">
            <a:solidFill>
              <a:schemeClr val="bg2"/>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6585C"/>
                </a:solidFill>
                <a:effectLst/>
                <a:uLnTx/>
                <a:uFillTx/>
                <a:latin typeface="Calibri"/>
                <a:ea typeface="+mn-ea"/>
                <a:cs typeface="+mn-cs"/>
              </a:rPr>
              <a:t>Key shifts in state and federal landscape</a:t>
            </a:r>
          </a:p>
        </p:txBody>
      </p:sp>
      <p:cxnSp>
        <p:nvCxnSpPr>
          <p:cNvPr id="4" name="Straight Arrow Connector 3"/>
          <p:cNvCxnSpPr/>
          <p:nvPr/>
        </p:nvCxnSpPr>
        <p:spPr>
          <a:xfrm>
            <a:off x="-1295" y="3740633"/>
            <a:ext cx="91440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62" name="Rectangular Callout 61"/>
          <p:cNvSpPr/>
          <p:nvPr/>
        </p:nvSpPr>
        <p:spPr>
          <a:xfrm>
            <a:off x="2340458" y="5182049"/>
            <a:ext cx="1575272" cy="433761"/>
          </a:xfrm>
          <a:prstGeom prst="wedgeRectCallout">
            <a:avLst>
              <a:gd name="adj1" fmla="val 49854"/>
              <a:gd name="adj2" fmla="val -338976"/>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implements the </a:t>
            </a:r>
            <a:r>
              <a:rPr kumimoji="0" lang="en-US" sz="1050" b="1" i="0" u="none" strike="noStrike" kern="1200" cap="none" spc="0" normalizeH="0" baseline="0" noProof="0" dirty="0">
                <a:ln>
                  <a:noFill/>
                </a:ln>
                <a:solidFill>
                  <a:srgbClr val="56585C"/>
                </a:solidFill>
                <a:effectLst/>
                <a:uLnTx/>
                <a:uFillTx/>
                <a:latin typeface="Calibri"/>
                <a:ea typeface="+mn-ea"/>
                <a:cs typeface="+mn-cs"/>
              </a:rPr>
              <a:t>Seal of Biliteracy</a:t>
            </a:r>
          </a:p>
        </p:txBody>
      </p:sp>
      <p:sp>
        <p:nvSpPr>
          <p:cNvPr id="64" name="Rectangular Callout 63"/>
          <p:cNvSpPr/>
          <p:nvPr/>
        </p:nvSpPr>
        <p:spPr>
          <a:xfrm>
            <a:off x="5364410" y="4358968"/>
            <a:ext cx="1566378" cy="417833"/>
          </a:xfrm>
          <a:prstGeom prst="wedgeRectCallout">
            <a:avLst>
              <a:gd name="adj1" fmla="val 62615"/>
              <a:gd name="adj2" fmla="val -141981"/>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adopts the </a:t>
            </a:r>
            <a:r>
              <a:rPr kumimoji="0" lang="en-US" sz="1050" b="1" i="0" u="none" strike="noStrike" kern="1200" cap="none" spc="0" normalizeH="0" baseline="0" noProof="0" dirty="0">
                <a:ln>
                  <a:noFill/>
                </a:ln>
                <a:solidFill>
                  <a:srgbClr val="56585C"/>
                </a:solidFill>
                <a:effectLst/>
                <a:uLnTx/>
                <a:uFillTx/>
                <a:latin typeface="Calibri"/>
                <a:ea typeface="+mn-ea"/>
                <a:cs typeface="+mn-cs"/>
              </a:rPr>
              <a:t>English Learner Roadmap</a:t>
            </a:r>
          </a:p>
        </p:txBody>
      </p:sp>
      <p:sp>
        <p:nvSpPr>
          <p:cNvPr id="59" name="Rectangular Callout 58"/>
          <p:cNvSpPr/>
          <p:nvPr/>
        </p:nvSpPr>
        <p:spPr>
          <a:xfrm>
            <a:off x="2627259" y="4249966"/>
            <a:ext cx="1279983" cy="727187"/>
          </a:xfrm>
          <a:prstGeom prst="wedgeRectCallout">
            <a:avLst>
              <a:gd name="adj1" fmla="val 41519"/>
              <a:gd name="adj2" fmla="val -92606"/>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revises the </a:t>
            </a:r>
            <a:r>
              <a:rPr kumimoji="0" lang="en-US" sz="1050" b="1" i="0" u="none" strike="noStrike" kern="1200" cap="none" spc="0" normalizeH="0" baseline="0" noProof="0" dirty="0">
                <a:ln>
                  <a:noFill/>
                </a:ln>
                <a:solidFill>
                  <a:srgbClr val="56585C"/>
                </a:solidFill>
                <a:effectLst/>
                <a:uLnTx/>
                <a:uFillTx/>
                <a:latin typeface="Calibri"/>
                <a:ea typeface="+mn-ea"/>
                <a:cs typeface="+mn-cs"/>
              </a:rPr>
              <a:t>English Language Development Standards</a:t>
            </a:r>
          </a:p>
        </p:txBody>
      </p:sp>
      <p:graphicFrame>
        <p:nvGraphicFramePr>
          <p:cNvPr id="5" name="Table 4"/>
          <p:cNvGraphicFramePr>
            <a:graphicFrameLocks noGrp="1"/>
          </p:cNvGraphicFramePr>
          <p:nvPr/>
        </p:nvGraphicFramePr>
        <p:xfrm>
          <a:off x="2271637" y="3588233"/>
          <a:ext cx="1753620" cy="304800"/>
        </p:xfrm>
        <a:graphic>
          <a:graphicData uri="http://schemas.openxmlformats.org/drawingml/2006/table">
            <a:tbl>
              <a:tblPr firstRow="1" bandRow="1">
                <a:tableStyleId>{5C22544A-7EE6-4342-B048-85BDC9FD1C3A}</a:tableStyleId>
              </a:tblPr>
              <a:tblGrid>
                <a:gridCol w="584540">
                  <a:extLst>
                    <a:ext uri="{9D8B030D-6E8A-4147-A177-3AD203B41FA5}">
                      <a16:colId xmlns:a16="http://schemas.microsoft.com/office/drawing/2014/main" val="2748617205"/>
                    </a:ext>
                  </a:extLst>
                </a:gridCol>
                <a:gridCol w="584540">
                  <a:extLst>
                    <a:ext uri="{9D8B030D-6E8A-4147-A177-3AD203B41FA5}">
                      <a16:colId xmlns:a16="http://schemas.microsoft.com/office/drawing/2014/main" val="3751983850"/>
                    </a:ext>
                  </a:extLst>
                </a:gridCol>
                <a:gridCol w="584540">
                  <a:extLst>
                    <a:ext uri="{9D8B030D-6E8A-4147-A177-3AD203B41FA5}">
                      <a16:colId xmlns:a16="http://schemas.microsoft.com/office/drawing/2014/main" val="1313356984"/>
                    </a:ext>
                  </a:extLst>
                </a:gridCol>
              </a:tblGrid>
              <a:tr h="232227">
                <a:tc>
                  <a:txBody>
                    <a:bodyPr/>
                    <a:lstStyle/>
                    <a:p>
                      <a:pPr algn="ct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400"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75263228"/>
                  </a:ext>
                </a:extLst>
              </a:tr>
            </a:tbl>
          </a:graphicData>
        </a:graphic>
      </p:graphicFrame>
      <p:graphicFrame>
        <p:nvGraphicFramePr>
          <p:cNvPr id="6" name="Table 5"/>
          <p:cNvGraphicFramePr>
            <a:graphicFrameLocks noGrp="1"/>
          </p:cNvGraphicFramePr>
          <p:nvPr/>
        </p:nvGraphicFramePr>
        <p:xfrm>
          <a:off x="3528713" y="3588233"/>
          <a:ext cx="5380080" cy="304800"/>
        </p:xfrm>
        <a:graphic>
          <a:graphicData uri="http://schemas.openxmlformats.org/drawingml/2006/table">
            <a:tbl>
              <a:tblPr firstRow="1" bandRow="1">
                <a:tableStyleId>{5C22544A-7EE6-4342-B048-85BDC9FD1C3A}</a:tableStyleId>
              </a:tblPr>
              <a:tblGrid>
                <a:gridCol w="672510">
                  <a:extLst>
                    <a:ext uri="{9D8B030D-6E8A-4147-A177-3AD203B41FA5}">
                      <a16:colId xmlns:a16="http://schemas.microsoft.com/office/drawing/2014/main" val="271667400"/>
                    </a:ext>
                  </a:extLst>
                </a:gridCol>
                <a:gridCol w="672510">
                  <a:extLst>
                    <a:ext uri="{9D8B030D-6E8A-4147-A177-3AD203B41FA5}">
                      <a16:colId xmlns:a16="http://schemas.microsoft.com/office/drawing/2014/main" val="356017695"/>
                    </a:ext>
                  </a:extLst>
                </a:gridCol>
                <a:gridCol w="672510">
                  <a:extLst>
                    <a:ext uri="{9D8B030D-6E8A-4147-A177-3AD203B41FA5}">
                      <a16:colId xmlns:a16="http://schemas.microsoft.com/office/drawing/2014/main" val="3958105192"/>
                    </a:ext>
                  </a:extLst>
                </a:gridCol>
                <a:gridCol w="672510">
                  <a:extLst>
                    <a:ext uri="{9D8B030D-6E8A-4147-A177-3AD203B41FA5}">
                      <a16:colId xmlns:a16="http://schemas.microsoft.com/office/drawing/2014/main" val="2314631513"/>
                    </a:ext>
                  </a:extLst>
                </a:gridCol>
                <a:gridCol w="672510">
                  <a:extLst>
                    <a:ext uri="{9D8B030D-6E8A-4147-A177-3AD203B41FA5}">
                      <a16:colId xmlns:a16="http://schemas.microsoft.com/office/drawing/2014/main" val="1458655608"/>
                    </a:ext>
                  </a:extLst>
                </a:gridCol>
                <a:gridCol w="672510">
                  <a:extLst>
                    <a:ext uri="{9D8B030D-6E8A-4147-A177-3AD203B41FA5}">
                      <a16:colId xmlns:a16="http://schemas.microsoft.com/office/drawing/2014/main" val="1382456126"/>
                    </a:ext>
                  </a:extLst>
                </a:gridCol>
                <a:gridCol w="672510">
                  <a:extLst>
                    <a:ext uri="{9D8B030D-6E8A-4147-A177-3AD203B41FA5}">
                      <a16:colId xmlns:a16="http://schemas.microsoft.com/office/drawing/2014/main" val="3033069964"/>
                    </a:ext>
                  </a:extLst>
                </a:gridCol>
                <a:gridCol w="672510">
                  <a:extLst>
                    <a:ext uri="{9D8B030D-6E8A-4147-A177-3AD203B41FA5}">
                      <a16:colId xmlns:a16="http://schemas.microsoft.com/office/drawing/2014/main" val="2930787120"/>
                    </a:ext>
                  </a:extLst>
                </a:gridCol>
              </a:tblGrid>
              <a:tr h="232227">
                <a:tc>
                  <a:txBody>
                    <a:bodyPr/>
                    <a:lstStyle/>
                    <a:p>
                      <a:pPr algn="ctr"/>
                      <a:r>
                        <a:rPr lang="en-US" sz="1400" b="0"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8016625"/>
                  </a:ext>
                </a:extLst>
              </a:tr>
            </a:tbl>
          </a:graphicData>
        </a:graphic>
      </p:graphicFrame>
      <p:graphicFrame>
        <p:nvGraphicFramePr>
          <p:cNvPr id="7" name="Table 6"/>
          <p:cNvGraphicFramePr>
            <a:graphicFrameLocks noGrp="1"/>
          </p:cNvGraphicFramePr>
          <p:nvPr/>
        </p:nvGraphicFramePr>
        <p:xfrm>
          <a:off x="221955" y="3588233"/>
          <a:ext cx="2338160" cy="304800"/>
        </p:xfrm>
        <a:graphic>
          <a:graphicData uri="http://schemas.openxmlformats.org/drawingml/2006/table">
            <a:tbl>
              <a:tblPr firstRow="1" bandRow="1">
                <a:tableStyleId>{5C22544A-7EE6-4342-B048-85BDC9FD1C3A}</a:tableStyleId>
              </a:tblPr>
              <a:tblGrid>
                <a:gridCol w="584540">
                  <a:extLst>
                    <a:ext uri="{9D8B030D-6E8A-4147-A177-3AD203B41FA5}">
                      <a16:colId xmlns:a16="http://schemas.microsoft.com/office/drawing/2014/main" val="2897393884"/>
                    </a:ext>
                  </a:extLst>
                </a:gridCol>
                <a:gridCol w="584540">
                  <a:extLst>
                    <a:ext uri="{9D8B030D-6E8A-4147-A177-3AD203B41FA5}">
                      <a16:colId xmlns:a16="http://schemas.microsoft.com/office/drawing/2014/main" val="1472930284"/>
                    </a:ext>
                  </a:extLst>
                </a:gridCol>
                <a:gridCol w="584540">
                  <a:extLst>
                    <a:ext uri="{9D8B030D-6E8A-4147-A177-3AD203B41FA5}">
                      <a16:colId xmlns:a16="http://schemas.microsoft.com/office/drawing/2014/main" val="3982370015"/>
                    </a:ext>
                  </a:extLst>
                </a:gridCol>
                <a:gridCol w="584540">
                  <a:extLst>
                    <a:ext uri="{9D8B030D-6E8A-4147-A177-3AD203B41FA5}">
                      <a16:colId xmlns:a16="http://schemas.microsoft.com/office/drawing/2014/main" val="3810424850"/>
                    </a:ext>
                  </a:extLst>
                </a:gridCol>
              </a:tblGrid>
              <a:tr h="232227">
                <a:tc>
                  <a:txBody>
                    <a:bodyPr/>
                    <a:lstStyle/>
                    <a:p>
                      <a:pPr algn="ctr"/>
                      <a:r>
                        <a:rPr lang="en-US" sz="1400" b="0" dirty="0">
                          <a:solidFill>
                            <a:schemeClr val="tx1"/>
                          </a:solidFill>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0" dirty="0">
                          <a:solidFill>
                            <a:schemeClr val="tx1"/>
                          </a:solidFill>
                        </a:rPr>
                        <a:t>’01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3166471"/>
                  </a:ext>
                </a:extLst>
              </a:tr>
            </a:tbl>
          </a:graphicData>
        </a:graphic>
      </p:graphicFrame>
      <p:sp>
        <p:nvSpPr>
          <p:cNvPr id="63" name="Rectangular Callout 62"/>
          <p:cNvSpPr/>
          <p:nvPr/>
        </p:nvSpPr>
        <p:spPr>
          <a:xfrm>
            <a:off x="4005529" y="4249966"/>
            <a:ext cx="1137747" cy="1154783"/>
          </a:xfrm>
          <a:prstGeom prst="wedgeRectCallout">
            <a:avLst>
              <a:gd name="adj1" fmla="val 49079"/>
              <a:gd name="adj2" fmla="val -75550"/>
            </a:avLst>
          </a:prstGeom>
          <a:solidFill>
            <a:schemeClr val="bg1"/>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California adopts the </a:t>
            </a:r>
            <a:r>
              <a:rPr kumimoji="0" lang="en-US" sz="1050" b="1" i="0" u="none" strike="noStrike" kern="1200" cap="none" spc="0" normalizeH="0" baseline="0" noProof="0" dirty="0">
                <a:ln>
                  <a:noFill/>
                </a:ln>
                <a:solidFill>
                  <a:srgbClr val="56585C"/>
                </a:solidFill>
                <a:effectLst/>
                <a:uLnTx/>
                <a:uFillTx/>
                <a:latin typeface="Calibri"/>
                <a:ea typeface="+mn-ea"/>
                <a:cs typeface="+mn-cs"/>
              </a:rPr>
              <a:t>English Language Arts/English Language Development Framework</a:t>
            </a:r>
          </a:p>
        </p:txBody>
      </p:sp>
      <p:sp>
        <p:nvSpPr>
          <p:cNvPr id="53" name="Rectangular Callout 52"/>
          <p:cNvSpPr/>
          <p:nvPr/>
        </p:nvSpPr>
        <p:spPr>
          <a:xfrm>
            <a:off x="7888465" y="4437071"/>
            <a:ext cx="1125196" cy="939603"/>
          </a:xfrm>
          <a:prstGeom prst="wedgeRectCallout">
            <a:avLst>
              <a:gd name="adj1" fmla="val 8935"/>
              <a:gd name="adj2" fmla="val -101621"/>
            </a:avLst>
          </a:prstGeom>
          <a:solidFill>
            <a:schemeClr val="bg1"/>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45720" tIns="45720" r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56585C"/>
                </a:solidFill>
                <a:effectLst/>
                <a:uLnTx/>
                <a:uFillTx/>
                <a:latin typeface="Calibri"/>
                <a:ea typeface="+mn-ea"/>
                <a:cs typeface="+mn-cs"/>
              </a:rPr>
              <a:t>Governor Newsome takes office and </a:t>
            </a:r>
            <a:r>
              <a:rPr kumimoji="0" lang="en-US" sz="1050" b="1" i="0" u="none" strike="noStrike" kern="1200" cap="none" spc="0" normalizeH="0" baseline="0" noProof="0" dirty="0">
                <a:ln>
                  <a:noFill/>
                </a:ln>
                <a:solidFill>
                  <a:srgbClr val="56585C"/>
                </a:solidFill>
                <a:effectLst/>
                <a:uLnTx/>
                <a:uFillTx/>
                <a:latin typeface="Calibri"/>
                <a:ea typeface="+mn-ea"/>
                <a:cs typeface="+mn-cs"/>
              </a:rPr>
              <a:t>announces ECE as a priority area</a:t>
            </a:r>
          </a:p>
        </p:txBody>
      </p:sp>
      <p:sp>
        <p:nvSpPr>
          <p:cNvPr id="38" name="Slide Number Placeholder 3"/>
          <p:cNvSpPr txBox="1">
            <a:spLocks/>
          </p:cNvSpPr>
          <p:nvPr/>
        </p:nvSpPr>
        <p:spPr>
          <a:xfrm>
            <a:off x="8796670" y="6453317"/>
            <a:ext cx="347330" cy="265472"/>
          </a:xfrm>
          <a:prstGeom prst="rect">
            <a:avLst/>
          </a:prstGeom>
          <a:no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1A25517-7F86-4871-894F-626326501892}" type="slidenum">
              <a:rPr lang="en-US" sz="1200" smtClean="0">
                <a:solidFill>
                  <a:srgbClr val="A9A9A9"/>
                </a:solidFill>
                <a:latin typeface="Calibri"/>
              </a:rPr>
              <a:pPr algn="r">
                <a:defRPr/>
              </a:pPr>
              <a:t>53</a:t>
            </a:fld>
            <a:endParaRPr lang="en-US" sz="1200" dirty="0">
              <a:solidFill>
                <a:srgbClr val="A9A9A9"/>
              </a:solidFill>
              <a:latin typeface="Calibri"/>
            </a:endParaRPr>
          </a:p>
        </p:txBody>
      </p:sp>
    </p:spTree>
    <p:extLst>
      <p:ext uri="{BB962C8B-B14F-4D97-AF65-F5344CB8AC3E}">
        <p14:creationId xmlns:p14="http://schemas.microsoft.com/office/powerpoint/2010/main" val="976677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624048" cy="1357878"/>
          </a:xfrm>
        </p:spPr>
        <p:txBody>
          <a:bodyPr/>
          <a:lstStyle/>
          <a:p>
            <a:r>
              <a:rPr lang="en-US" dirty="0"/>
              <a:t>To examine the policy field in California, we conducted research in six broad areas and highlight key policies that support the education of DLLs in ECE and ELs in K12</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2640099269"/>
              </p:ext>
            </p:extLst>
          </p:nvPr>
        </p:nvGraphicFramePr>
        <p:xfrm>
          <a:off x="258805" y="1597025"/>
          <a:ext cx="8626390" cy="396240"/>
        </p:xfrm>
        <a:graphic>
          <a:graphicData uri="http://schemas.openxmlformats.org/drawingml/2006/table">
            <a:tbl>
              <a:tblPr firstRow="1" bandRow="1">
                <a:tableStyleId>{2D5ABB26-0587-4C30-8999-92F81FD0307C}</a:tableStyleId>
              </a:tblPr>
              <a:tblGrid>
                <a:gridCol w="8626390">
                  <a:extLst>
                    <a:ext uri="{9D8B030D-6E8A-4147-A177-3AD203B41FA5}">
                      <a16:colId xmlns:a16="http://schemas.microsoft.com/office/drawing/2014/main" val="20000"/>
                    </a:ext>
                  </a:extLst>
                </a:gridCol>
              </a:tblGrid>
              <a:tr h="370840">
                <a:tc>
                  <a:txBody>
                    <a:bodyPr/>
                    <a:lstStyle/>
                    <a:p>
                      <a:pPr algn="ctr"/>
                      <a:r>
                        <a:rPr lang="en-US" sz="2000" b="1" dirty="0">
                          <a:solidFill>
                            <a:schemeClr val="tx1"/>
                          </a:solidFill>
                        </a:rPr>
                        <a:t>Our research framework: Six policy areas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17" name="Group 16"/>
          <p:cNvGrpSpPr/>
          <p:nvPr/>
        </p:nvGrpSpPr>
        <p:grpSpPr>
          <a:xfrm>
            <a:off x="203548" y="2056362"/>
            <a:ext cx="8736904" cy="4064000"/>
            <a:chOff x="226680" y="2056362"/>
            <a:chExt cx="8736904" cy="4064000"/>
          </a:xfrm>
        </p:grpSpPr>
        <p:graphicFrame>
          <p:nvGraphicFramePr>
            <p:cNvPr id="23" name="Diagram 22">
              <a:extLst>
                <a:ext uri="{FF2B5EF4-FFF2-40B4-BE49-F238E27FC236}">
                  <a16:creationId xmlns:a16="http://schemas.microsoft.com/office/drawing/2014/main" id="{24EDD917-C4E2-4EDA-A1DE-CE747CC37ECD}"/>
                </a:ext>
              </a:extLst>
            </p:cNvPr>
            <p:cNvGraphicFramePr/>
            <p:nvPr>
              <p:extLst>
                <p:ext uri="{D42A27DB-BD31-4B8C-83A1-F6EECF244321}">
                  <p14:modId xmlns:p14="http://schemas.microsoft.com/office/powerpoint/2010/main" val="1990174767"/>
                </p:ext>
              </p:extLst>
            </p:nvPr>
          </p:nvGraphicFramePr>
          <p:xfrm>
            <a:off x="1547132" y="205636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p:nvPr/>
          </p:nvGrpSpPr>
          <p:grpSpPr>
            <a:xfrm>
              <a:off x="226680" y="2351374"/>
              <a:ext cx="8736904" cy="3473976"/>
              <a:chOff x="195845" y="2426289"/>
              <a:chExt cx="8736904" cy="3473976"/>
            </a:xfrm>
          </p:grpSpPr>
          <p:cxnSp>
            <p:nvCxnSpPr>
              <p:cNvPr id="16" name="Straight Connector 15"/>
              <p:cNvCxnSpPr/>
              <p:nvPr/>
            </p:nvCxnSpPr>
            <p:spPr>
              <a:xfrm>
                <a:off x="1770590" y="2796621"/>
                <a:ext cx="2217774" cy="343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721545" y="4240766"/>
                <a:ext cx="14509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3656A3D9-D4E0-4CAA-97F9-FB2A8E26AC0A}"/>
                  </a:ext>
                </a:extLst>
              </p:cNvPr>
              <p:cNvPicPr>
                <a:picLocks noChangeAspect="1"/>
              </p:cNvPicPr>
              <p:nvPr/>
            </p:nvPicPr>
            <p:blipFill rotWithShape="1">
              <a:blip r:embed="rId8"/>
              <a:srcRect l="40903" t="34938" r="33402" b="19259"/>
              <a:stretch/>
            </p:blipFill>
            <p:spPr>
              <a:xfrm>
                <a:off x="3939583" y="3654506"/>
                <a:ext cx="1185516" cy="1188720"/>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Rectangle 24">
                <a:extLst>
                  <a:ext uri="{FF2B5EF4-FFF2-40B4-BE49-F238E27FC236}">
                    <a16:creationId xmlns:a16="http://schemas.microsoft.com/office/drawing/2014/main" id="{523E909F-6FE1-408A-843E-C5F8E13B0B97}"/>
                  </a:ext>
                </a:extLst>
              </p:cNvPr>
              <p:cNvSpPr/>
              <p:nvPr/>
            </p:nvSpPr>
            <p:spPr>
              <a:xfrm>
                <a:off x="3313206" y="2655542"/>
                <a:ext cx="1190625" cy="1257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Vision</a:t>
                </a:r>
              </a:p>
            </p:txBody>
          </p:sp>
          <p:sp>
            <p:nvSpPr>
              <p:cNvPr id="27" name="Rectangle 26">
                <a:extLst>
                  <a:ext uri="{FF2B5EF4-FFF2-40B4-BE49-F238E27FC236}">
                    <a16:creationId xmlns:a16="http://schemas.microsoft.com/office/drawing/2014/main" id="{1A88AECF-1B0E-44BE-905A-7D2AF556433F}"/>
                  </a:ext>
                </a:extLst>
              </p:cNvPr>
              <p:cNvSpPr/>
              <p:nvPr/>
            </p:nvSpPr>
            <p:spPr>
              <a:xfrm>
                <a:off x="2821713" y="3650652"/>
                <a:ext cx="1221020" cy="12064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Technical assistance</a:t>
                </a:r>
              </a:p>
            </p:txBody>
          </p:sp>
          <p:sp>
            <p:nvSpPr>
              <p:cNvPr id="28" name="Rectangle 27">
                <a:extLst>
                  <a:ext uri="{FF2B5EF4-FFF2-40B4-BE49-F238E27FC236}">
                    <a16:creationId xmlns:a16="http://schemas.microsoft.com/office/drawing/2014/main" id="{EB6C8802-E6D2-45BE-97E1-787D0EC5F754}"/>
                  </a:ext>
                </a:extLst>
              </p:cNvPr>
              <p:cNvSpPr/>
              <p:nvPr/>
            </p:nvSpPr>
            <p:spPr>
              <a:xfrm>
                <a:off x="3309443" y="4641666"/>
                <a:ext cx="1290641" cy="11432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Funding</a:t>
                </a:r>
              </a:p>
            </p:txBody>
          </p:sp>
          <p:sp>
            <p:nvSpPr>
              <p:cNvPr id="29" name="Rectangle 28">
                <a:extLst>
                  <a:ext uri="{FF2B5EF4-FFF2-40B4-BE49-F238E27FC236}">
                    <a16:creationId xmlns:a16="http://schemas.microsoft.com/office/drawing/2014/main" id="{4CE6F297-15DC-4378-92F6-7BD41182B72E}"/>
                  </a:ext>
                </a:extLst>
              </p:cNvPr>
              <p:cNvSpPr/>
              <p:nvPr/>
            </p:nvSpPr>
            <p:spPr>
              <a:xfrm>
                <a:off x="5046017" y="3565677"/>
                <a:ext cx="1296355" cy="13764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Educator workforce</a:t>
                </a:r>
              </a:p>
            </p:txBody>
          </p:sp>
          <p:sp>
            <p:nvSpPr>
              <p:cNvPr id="30" name="Rectangle 29">
                <a:extLst>
                  <a:ext uri="{FF2B5EF4-FFF2-40B4-BE49-F238E27FC236}">
                    <a16:creationId xmlns:a16="http://schemas.microsoft.com/office/drawing/2014/main" id="{18D37503-5A33-4740-99F6-8515A92C6999}"/>
                  </a:ext>
                </a:extLst>
              </p:cNvPr>
              <p:cNvSpPr/>
              <p:nvPr/>
            </p:nvSpPr>
            <p:spPr>
              <a:xfrm>
                <a:off x="4487404" y="4632874"/>
                <a:ext cx="1422906" cy="11423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Accountability</a:t>
                </a:r>
              </a:p>
            </p:txBody>
          </p:sp>
          <p:sp>
            <p:nvSpPr>
              <p:cNvPr id="31" name="Rectangle 30">
                <a:extLst>
                  <a:ext uri="{FF2B5EF4-FFF2-40B4-BE49-F238E27FC236}">
                    <a16:creationId xmlns:a16="http://schemas.microsoft.com/office/drawing/2014/main" id="{694B3AE4-E31D-4496-B081-2304DD6FCAEB}"/>
                  </a:ext>
                </a:extLst>
              </p:cNvPr>
              <p:cNvSpPr/>
              <p:nvPr/>
            </p:nvSpPr>
            <p:spPr>
              <a:xfrm>
                <a:off x="4475141" y="2829059"/>
                <a:ext cx="1376364" cy="9102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Education experience</a:t>
                </a:r>
              </a:p>
            </p:txBody>
          </p:sp>
          <p:sp>
            <p:nvSpPr>
              <p:cNvPr id="8" name="TextBox 7"/>
              <p:cNvSpPr txBox="1"/>
              <p:nvPr/>
            </p:nvSpPr>
            <p:spPr>
              <a:xfrm>
                <a:off x="195845" y="2426289"/>
                <a:ext cx="2377440" cy="740664"/>
              </a:xfrm>
              <a:prstGeom prst="rect">
                <a:avLst/>
              </a:prstGeom>
              <a:solidFill>
                <a:schemeClr val="tx2">
                  <a:lumMod val="20000"/>
                  <a:lumOff val="80000"/>
                </a:schemeClr>
              </a:solidFill>
            </p:spPr>
            <p:txBody>
              <a:bodyPr wrap="square" rtlCol="0" anchor="ctr">
                <a:noAutofit/>
              </a:bodyPr>
              <a:lstStyle/>
              <a:p>
                <a:pPr marL="0" marR="0" lvl="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Arial"/>
                  </a:rPr>
                  <a:t>State vision for DLL/EL education</a:t>
                </a:r>
              </a:p>
            </p:txBody>
          </p:sp>
          <p:cxnSp>
            <p:nvCxnSpPr>
              <p:cNvPr id="12" name="Straight Connector 11"/>
              <p:cNvCxnSpPr/>
              <p:nvPr/>
            </p:nvCxnSpPr>
            <p:spPr>
              <a:xfrm flipH="1" flipV="1">
                <a:off x="2086512" y="5529933"/>
                <a:ext cx="18288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01408" y="2798337"/>
                <a:ext cx="129660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129841" y="4240766"/>
                <a:ext cx="113634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312913" y="5529933"/>
                <a:ext cx="182880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95845" y="3868718"/>
                <a:ext cx="2377440" cy="740664"/>
              </a:xfrm>
              <a:prstGeom prst="rect">
                <a:avLst/>
              </a:prstGeom>
              <a:solidFill>
                <a:schemeClr val="bg1">
                  <a:lumMod val="85000"/>
                </a:schemeClr>
              </a:solidFill>
            </p:spPr>
            <p:txBody>
              <a:bodyPr wrap="square" rtlCol="0">
                <a:noAutofit/>
              </a:bodyPr>
              <a:lstStyle/>
              <a:p>
                <a:pPr marL="0" marR="0" lvl="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Arial"/>
                  </a:rPr>
                  <a:t>Technical assistance from the state to improve DLL/EL outcomes</a:t>
                </a:r>
              </a:p>
            </p:txBody>
          </p:sp>
          <p:sp>
            <p:nvSpPr>
              <p:cNvPr id="53" name="TextBox 52"/>
              <p:cNvSpPr txBox="1"/>
              <p:nvPr/>
            </p:nvSpPr>
            <p:spPr>
              <a:xfrm>
                <a:off x="195845" y="5157885"/>
                <a:ext cx="2377440" cy="740664"/>
              </a:xfrm>
              <a:prstGeom prst="rect">
                <a:avLst/>
              </a:prstGeom>
              <a:solidFill>
                <a:schemeClr val="accent6">
                  <a:lumMod val="20000"/>
                  <a:lumOff val="80000"/>
                </a:schemeClr>
              </a:solidFill>
              <a:ln>
                <a:solidFill>
                  <a:schemeClr val="accent6">
                    <a:lumMod val="20000"/>
                    <a:lumOff val="80000"/>
                  </a:schemeClr>
                </a:solidFill>
              </a:ln>
            </p:spPr>
            <p:txBody>
              <a:bodyPr wrap="square" rtlCol="0" anchor="ctr">
                <a:noAutofit/>
              </a:bodyPr>
              <a:lstStyle/>
              <a:p>
                <a:pPr marL="0" marR="0" lvl="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Arial"/>
                  </a:rPr>
                  <a:t>State funding to </a:t>
                </a:r>
                <a:r>
                  <a:rPr lang="en-US" sz="1400" b="1" dirty="0">
                    <a:solidFill>
                      <a:srgbClr val="56585C"/>
                    </a:solidFill>
                    <a:latin typeface="Calibri"/>
                    <a:cs typeface="Arial"/>
                  </a:rPr>
                  <a:t>the ECE and K12 systems to deliver </a:t>
                </a:r>
                <a:r>
                  <a:rPr kumimoji="0" lang="en-US" sz="1400" b="1" i="0" u="none" strike="noStrike" kern="1200" cap="none" spc="0" normalizeH="0" baseline="0" noProof="0" dirty="0">
                    <a:ln>
                      <a:noFill/>
                    </a:ln>
                    <a:solidFill>
                      <a:srgbClr val="56585C"/>
                    </a:solidFill>
                    <a:effectLst/>
                    <a:uLnTx/>
                    <a:uFillTx/>
                    <a:latin typeface="Calibri"/>
                    <a:ea typeface="+mn-ea"/>
                    <a:cs typeface="Arial"/>
                  </a:rPr>
                  <a:t>supports to DLLs/ELs</a:t>
                </a:r>
              </a:p>
            </p:txBody>
          </p:sp>
          <p:sp>
            <p:nvSpPr>
              <p:cNvPr id="38" name="TextBox 37"/>
              <p:cNvSpPr txBox="1"/>
              <p:nvPr/>
            </p:nvSpPr>
            <p:spPr>
              <a:xfrm>
                <a:off x="6555309" y="5159601"/>
                <a:ext cx="2377440" cy="740664"/>
              </a:xfrm>
              <a:prstGeom prst="rect">
                <a:avLst/>
              </a:prstGeom>
              <a:solidFill>
                <a:schemeClr val="accent5">
                  <a:lumMod val="20000"/>
                  <a:lumOff val="80000"/>
                </a:schemeClr>
              </a:solidFill>
            </p:spPr>
            <p:txBody>
              <a:bodyPr wrap="square" rtlCol="0" anchor="ctr">
                <a:noAutofit/>
              </a:bodyPr>
              <a:lstStyle/>
              <a:p>
                <a:pPr marL="0" marR="0" lvl="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Arial"/>
                  </a:rPr>
                  <a:t>State systems to hold ECE and K12 accountable</a:t>
                </a:r>
                <a:r>
                  <a:rPr kumimoji="0" lang="en-US" sz="1400" b="1" i="0" u="none" strike="noStrike" kern="1200" cap="none" spc="0" normalizeH="0" noProof="0" dirty="0">
                    <a:ln>
                      <a:noFill/>
                    </a:ln>
                    <a:solidFill>
                      <a:srgbClr val="56585C"/>
                    </a:solidFill>
                    <a:effectLst/>
                    <a:uLnTx/>
                    <a:uFillTx/>
                    <a:latin typeface="Calibri"/>
                    <a:ea typeface="+mn-ea"/>
                    <a:cs typeface="Arial"/>
                  </a:rPr>
                  <a:t> for DLL/EL outcomes</a:t>
                </a:r>
                <a:endParaRPr kumimoji="0" lang="en-US" sz="1400" b="1" i="0" u="none" strike="noStrike" kern="1200" cap="none" spc="0" normalizeH="0" baseline="0" noProof="0" dirty="0">
                  <a:ln>
                    <a:noFill/>
                  </a:ln>
                  <a:solidFill>
                    <a:srgbClr val="56585C"/>
                  </a:solidFill>
                  <a:effectLst/>
                  <a:uLnTx/>
                  <a:uFillTx/>
                  <a:latin typeface="Calibri"/>
                  <a:ea typeface="+mn-ea"/>
                  <a:cs typeface="Arial"/>
                </a:endParaRPr>
              </a:p>
            </p:txBody>
          </p:sp>
          <p:sp>
            <p:nvSpPr>
              <p:cNvPr id="32" name="TextBox 31"/>
              <p:cNvSpPr txBox="1"/>
              <p:nvPr/>
            </p:nvSpPr>
            <p:spPr>
              <a:xfrm>
                <a:off x="6555309" y="3870434"/>
                <a:ext cx="2377440" cy="740664"/>
              </a:xfrm>
              <a:prstGeom prst="rect">
                <a:avLst/>
              </a:prstGeom>
              <a:solidFill>
                <a:schemeClr val="accent3">
                  <a:lumMod val="20000"/>
                  <a:lumOff val="80000"/>
                </a:schemeClr>
              </a:solidFill>
            </p:spPr>
            <p:txBody>
              <a:bodyPr wrap="square" rtlCol="0" anchor="ctr">
                <a:noAutofit/>
              </a:bodyPr>
              <a:lstStyle/>
              <a:p>
                <a:pPr marL="0" marR="0" lvl="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Arial"/>
                  </a:rPr>
                  <a:t>Educator training and supports to teach DLLs/ELs</a:t>
                </a:r>
              </a:p>
            </p:txBody>
          </p:sp>
          <p:sp>
            <p:nvSpPr>
              <p:cNvPr id="7" name="TextBox 6"/>
              <p:cNvSpPr txBox="1"/>
              <p:nvPr/>
            </p:nvSpPr>
            <p:spPr>
              <a:xfrm>
                <a:off x="6555309" y="2428005"/>
                <a:ext cx="2377440" cy="740664"/>
              </a:xfrm>
              <a:prstGeom prst="rect">
                <a:avLst/>
              </a:prstGeom>
              <a:solidFill>
                <a:schemeClr val="accent4">
                  <a:lumMod val="20000"/>
                  <a:lumOff val="80000"/>
                </a:schemeClr>
              </a:solidFill>
            </p:spPr>
            <p:txBody>
              <a:bodyPr wrap="square" rtlCol="0" anchor="ctr">
                <a:noAutofit/>
              </a:bodyPr>
              <a:lstStyle/>
              <a:p>
                <a:pPr marL="0" marR="0" lvl="0" indent="0" algn="l" defTabSz="457200" rtl="0" eaLnBrk="1" fontAlgn="auto" latinLnBrk="0" hangingPunct="1">
                  <a:lnSpc>
                    <a:spcPct val="100000"/>
                  </a:lnSpc>
                  <a:spcBef>
                    <a:spcPct val="20000"/>
                  </a:spcBef>
                  <a:spcAft>
                    <a:spcPts val="0"/>
                  </a:spcAft>
                  <a:buClr>
                    <a:srgbClr val="E7982E"/>
                  </a:buClr>
                  <a:buSzPct val="100000"/>
                  <a:buFont typeface="Wingdings" charset="2"/>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Arial"/>
                  </a:rPr>
                  <a:t>Educational experiences </a:t>
                </a:r>
                <a:r>
                  <a:rPr lang="en-US" sz="1400" b="1" dirty="0">
                    <a:solidFill>
                      <a:srgbClr val="56585C"/>
                    </a:solidFill>
                    <a:latin typeface="Calibri"/>
                    <a:cs typeface="Arial"/>
                  </a:rPr>
                  <a:t>of DLLs/ELs</a:t>
                </a:r>
                <a:endParaRPr kumimoji="0" lang="en-US" sz="1400" b="1" i="0" u="none" strike="noStrike" kern="1200" cap="none" spc="0" normalizeH="0" baseline="0" noProof="0" dirty="0">
                  <a:ln>
                    <a:noFill/>
                  </a:ln>
                  <a:solidFill>
                    <a:srgbClr val="56585C"/>
                  </a:solidFill>
                  <a:effectLst/>
                  <a:uLnTx/>
                  <a:uFillTx/>
                  <a:latin typeface="Calibri"/>
                  <a:ea typeface="+mn-ea"/>
                  <a:cs typeface="Arial"/>
                </a:endParaRPr>
              </a:p>
            </p:txBody>
          </p:sp>
        </p:grpSp>
      </p:grpSp>
    </p:spTree>
    <p:extLst>
      <p:ext uri="{BB962C8B-B14F-4D97-AF65-F5344CB8AC3E}">
        <p14:creationId xmlns:p14="http://schemas.microsoft.com/office/powerpoint/2010/main" val="1446770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624048" cy="1357878"/>
          </a:xfrm>
        </p:spPr>
        <p:txBody>
          <a:bodyPr/>
          <a:lstStyle/>
          <a:p>
            <a:r>
              <a:rPr lang="en-US" dirty="0"/>
              <a:t>In the next two sections, we offer an analysis of policies and systems in ECE and K12, including strengths and challenges facing the state in each area of our framework</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3263418256"/>
              </p:ext>
            </p:extLst>
          </p:nvPr>
        </p:nvGraphicFramePr>
        <p:xfrm>
          <a:off x="258805" y="1597025"/>
          <a:ext cx="8626390" cy="396240"/>
        </p:xfrm>
        <a:graphic>
          <a:graphicData uri="http://schemas.openxmlformats.org/drawingml/2006/table">
            <a:tbl>
              <a:tblPr firstRow="1" bandRow="1">
                <a:tableStyleId>{2D5ABB26-0587-4C30-8999-92F81FD0307C}</a:tableStyleId>
              </a:tblPr>
              <a:tblGrid>
                <a:gridCol w="8626390">
                  <a:extLst>
                    <a:ext uri="{9D8B030D-6E8A-4147-A177-3AD203B41FA5}">
                      <a16:colId xmlns:a16="http://schemas.microsoft.com/office/drawing/2014/main" val="20000"/>
                    </a:ext>
                  </a:extLst>
                </a:gridCol>
              </a:tblGrid>
              <a:tr h="370840">
                <a:tc>
                  <a:txBody>
                    <a:bodyPr/>
                    <a:lstStyle/>
                    <a:p>
                      <a:pPr algn="ctr"/>
                      <a:r>
                        <a:rPr lang="en-US" sz="2000" b="1" dirty="0">
                          <a:solidFill>
                            <a:schemeClr val="tx1"/>
                          </a:solidFill>
                        </a:rPr>
                        <a:t>Major policies and systems in our research</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3" name="Group 2"/>
          <p:cNvGrpSpPr/>
          <p:nvPr/>
        </p:nvGrpSpPr>
        <p:grpSpPr>
          <a:xfrm>
            <a:off x="203548" y="2219911"/>
            <a:ext cx="8736904" cy="3605439"/>
            <a:chOff x="195845" y="2294826"/>
            <a:chExt cx="8736904" cy="3605439"/>
          </a:xfrm>
        </p:grpSpPr>
        <p:cxnSp>
          <p:nvCxnSpPr>
            <p:cNvPr id="16" name="Straight Connector 15"/>
            <p:cNvCxnSpPr/>
            <p:nvPr/>
          </p:nvCxnSpPr>
          <p:spPr>
            <a:xfrm>
              <a:off x="1770590" y="2796621"/>
              <a:ext cx="2217774" cy="343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721545" y="4240766"/>
              <a:ext cx="14509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5845" y="2294826"/>
              <a:ext cx="2377440" cy="747562"/>
            </a:xfrm>
            <a:prstGeom prst="rect">
              <a:avLst/>
            </a:prstGeom>
            <a:solidFill>
              <a:schemeClr val="tx2">
                <a:lumMod val="20000"/>
                <a:lumOff val="80000"/>
              </a:schemeClr>
            </a:solidFill>
            <a:ln w="28575">
              <a:noFill/>
            </a:ln>
          </p:spPr>
          <p:txBody>
            <a:bodyPr wrap="square" rtlCol="0" anchor="ctr">
              <a:noAutofit/>
            </a:bodyPr>
            <a:lstStyle/>
            <a:p>
              <a:pPr marL="285750" indent="-285750" algn="ctr">
                <a:buClr>
                  <a:schemeClr val="accent4"/>
                </a:buClr>
                <a:buFont typeface="Wingdings" panose="05000000000000000000" pitchFamily="2" charset="2"/>
                <a:buChar char="§"/>
              </a:pPr>
              <a:r>
                <a:rPr lang="en-US" sz="1400" b="1" dirty="0"/>
                <a:t>English Learner Roadmap</a:t>
              </a:r>
            </a:p>
          </p:txBody>
        </p:sp>
        <p:cxnSp>
          <p:nvCxnSpPr>
            <p:cNvPr id="12" name="Straight Connector 11"/>
            <p:cNvCxnSpPr/>
            <p:nvPr/>
          </p:nvCxnSpPr>
          <p:spPr>
            <a:xfrm flipH="1" flipV="1">
              <a:off x="2086512" y="5529933"/>
              <a:ext cx="18288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01408" y="2798337"/>
              <a:ext cx="129660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129841" y="4240766"/>
              <a:ext cx="113634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312913" y="5529933"/>
              <a:ext cx="182880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95845" y="3114388"/>
              <a:ext cx="2377440" cy="1576708"/>
            </a:xfrm>
            <a:prstGeom prst="rect">
              <a:avLst/>
            </a:prstGeom>
            <a:solidFill>
              <a:schemeClr val="tx1">
                <a:lumMod val="20000"/>
                <a:lumOff val="80000"/>
              </a:schemeClr>
            </a:solidFill>
            <a:ln w="28575">
              <a:noFill/>
            </a:ln>
          </p:spPr>
          <p:txBody>
            <a:bodyPr wrap="square" rtlCol="0" anchor="ctr">
              <a:noAutofit/>
            </a:bodyPr>
            <a:lstStyle/>
            <a:p>
              <a:pPr marL="285750" lvl="0" indent="-285750" defTabSz="457200">
                <a:buClr>
                  <a:schemeClr val="accent4"/>
                </a:buClr>
                <a:buFont typeface="Wingdings" panose="05000000000000000000" pitchFamily="2" charset="2"/>
                <a:buChar char="§"/>
                <a:defRPr/>
              </a:pPr>
              <a:r>
                <a:rPr lang="en-US" sz="1400" b="1" dirty="0"/>
                <a:t>Technical assistance providers for the DLL Professional Development Grant</a:t>
              </a:r>
            </a:p>
            <a:p>
              <a:pPr marL="285750" indent="-285750" defTabSz="457200">
                <a:buClr>
                  <a:schemeClr val="accent4"/>
                </a:buClr>
                <a:buFont typeface="Wingdings" panose="05000000000000000000" pitchFamily="2" charset="2"/>
                <a:buChar char="§"/>
                <a:defRPr/>
              </a:pPr>
              <a:r>
                <a:rPr lang="en-US" sz="1400" b="1" dirty="0"/>
                <a:t>State System of Support</a:t>
              </a:r>
              <a:endParaRPr lang="en-US" sz="1400" dirty="0"/>
            </a:p>
          </p:txBody>
        </p:sp>
        <p:sp>
          <p:nvSpPr>
            <p:cNvPr id="53" name="TextBox 52"/>
            <p:cNvSpPr txBox="1"/>
            <p:nvPr/>
          </p:nvSpPr>
          <p:spPr>
            <a:xfrm>
              <a:off x="195845" y="4907881"/>
              <a:ext cx="2377440" cy="990668"/>
            </a:xfrm>
            <a:prstGeom prst="rect">
              <a:avLst/>
            </a:prstGeom>
            <a:solidFill>
              <a:schemeClr val="accent6">
                <a:lumMod val="20000"/>
                <a:lumOff val="80000"/>
              </a:schemeClr>
            </a:solidFill>
            <a:ln w="28575">
              <a:noFill/>
            </a:ln>
          </p:spPr>
          <p:txBody>
            <a:bodyPr wrap="square" rtlCol="0" anchor="ctr">
              <a:noAutofit/>
            </a:bodyPr>
            <a:lstStyle/>
            <a:p>
              <a:pPr marL="285750" indent="-285750">
                <a:buClr>
                  <a:schemeClr val="accent4"/>
                </a:buClr>
                <a:buFont typeface="Wingdings" panose="05000000000000000000" pitchFamily="2" charset="2"/>
                <a:buChar char="§"/>
              </a:pPr>
              <a:r>
                <a:rPr lang="en-US" sz="1400" b="1" dirty="0"/>
                <a:t>Disparate funding streams for ECE</a:t>
              </a:r>
            </a:p>
            <a:p>
              <a:pPr marL="285750" indent="-285750">
                <a:buClr>
                  <a:schemeClr val="accent4"/>
                </a:buClr>
                <a:buFont typeface="Wingdings" panose="05000000000000000000" pitchFamily="2" charset="2"/>
                <a:buChar char="§"/>
              </a:pPr>
              <a:r>
                <a:rPr lang="en-US" sz="1400" b="1" dirty="0"/>
                <a:t>Local Control Funding Formula </a:t>
              </a:r>
            </a:p>
          </p:txBody>
        </p:sp>
        <p:sp>
          <p:nvSpPr>
            <p:cNvPr id="38" name="TextBox 37"/>
            <p:cNvSpPr txBox="1"/>
            <p:nvPr/>
          </p:nvSpPr>
          <p:spPr>
            <a:xfrm>
              <a:off x="6555309" y="4981430"/>
              <a:ext cx="2377440" cy="918835"/>
            </a:xfrm>
            <a:prstGeom prst="rect">
              <a:avLst/>
            </a:prstGeom>
            <a:solidFill>
              <a:schemeClr val="accent5">
                <a:lumMod val="20000"/>
                <a:lumOff val="80000"/>
              </a:schemeClr>
            </a:solidFill>
            <a:ln w="28575">
              <a:noFill/>
            </a:ln>
          </p:spPr>
          <p:txBody>
            <a:bodyPr wrap="square" rtlCol="0" anchor="ctr">
              <a:noAutofit/>
            </a:bodyPr>
            <a:lstStyle/>
            <a:p>
              <a:pPr marL="285750" indent="-285750">
                <a:buClr>
                  <a:schemeClr val="accent4"/>
                </a:buClr>
                <a:buFont typeface="Wingdings" panose="05000000000000000000" pitchFamily="2" charset="2"/>
                <a:buChar char="§"/>
              </a:pPr>
              <a:r>
                <a:rPr lang="en-US" sz="1400" b="1" dirty="0"/>
                <a:t>ECE Quality Rating and Improvement System</a:t>
              </a:r>
            </a:p>
            <a:p>
              <a:pPr marL="285750" indent="-285750">
                <a:buClr>
                  <a:schemeClr val="accent4"/>
                </a:buClr>
                <a:buFont typeface="Wingdings" panose="05000000000000000000" pitchFamily="2" charset="2"/>
                <a:buChar char="§"/>
              </a:pPr>
              <a:r>
                <a:rPr lang="en-US" sz="1400" b="1" dirty="0"/>
                <a:t>State Accountability System</a:t>
              </a:r>
            </a:p>
          </p:txBody>
        </p:sp>
        <p:sp>
          <p:nvSpPr>
            <p:cNvPr id="32" name="TextBox 31"/>
            <p:cNvSpPr txBox="1"/>
            <p:nvPr/>
          </p:nvSpPr>
          <p:spPr>
            <a:xfrm>
              <a:off x="6555309" y="3605460"/>
              <a:ext cx="2377440" cy="1264257"/>
            </a:xfrm>
            <a:prstGeom prst="rect">
              <a:avLst/>
            </a:prstGeom>
            <a:solidFill>
              <a:schemeClr val="accent3">
                <a:lumMod val="20000"/>
                <a:lumOff val="80000"/>
              </a:schemeClr>
            </a:solidFill>
            <a:ln w="28575">
              <a:noFill/>
            </a:ln>
          </p:spPr>
          <p:txBody>
            <a:bodyPr wrap="square" rtlCol="0" anchor="ctr">
              <a:noAutofit/>
            </a:bodyPr>
            <a:lstStyle/>
            <a:p>
              <a:pPr marL="285750" indent="-285750">
                <a:buClr>
                  <a:schemeClr val="accent4"/>
                </a:buClr>
                <a:buFont typeface="Wingdings" panose="05000000000000000000" pitchFamily="2" charset="2"/>
                <a:buChar char="§"/>
              </a:pPr>
              <a:r>
                <a:rPr lang="en-US" sz="1400" b="1" dirty="0"/>
                <a:t>DLL Professional Development Grant</a:t>
              </a:r>
            </a:p>
            <a:p>
              <a:pPr marL="285750" indent="-285750">
                <a:buClr>
                  <a:schemeClr val="accent4"/>
                </a:buClr>
                <a:buFont typeface="Wingdings" panose="05000000000000000000" pitchFamily="2" charset="2"/>
                <a:buChar char="§"/>
              </a:pPr>
              <a:r>
                <a:rPr lang="en-US" sz="1400" b="1" dirty="0"/>
                <a:t>Pre-service and in-service educator professional development</a:t>
              </a:r>
            </a:p>
          </p:txBody>
        </p:sp>
        <p:sp>
          <p:nvSpPr>
            <p:cNvPr id="7" name="TextBox 6"/>
            <p:cNvSpPr txBox="1"/>
            <p:nvPr/>
          </p:nvSpPr>
          <p:spPr>
            <a:xfrm>
              <a:off x="6555309" y="2294826"/>
              <a:ext cx="2377440" cy="1142356"/>
            </a:xfrm>
            <a:prstGeom prst="rect">
              <a:avLst/>
            </a:prstGeom>
            <a:solidFill>
              <a:schemeClr val="accent4">
                <a:lumMod val="20000"/>
                <a:lumOff val="80000"/>
              </a:schemeClr>
            </a:solidFill>
            <a:ln w="28575">
              <a:noFill/>
            </a:ln>
          </p:spPr>
          <p:txBody>
            <a:bodyPr wrap="square" rtlCol="0" anchor="ctr">
              <a:noAutofit/>
            </a:bodyPr>
            <a:lstStyle/>
            <a:p>
              <a:pPr marL="285750" indent="-285750">
                <a:buClr>
                  <a:schemeClr val="accent4"/>
                </a:buClr>
                <a:buFont typeface="Wingdings" panose="05000000000000000000" pitchFamily="2" charset="2"/>
                <a:buChar char="§"/>
              </a:pPr>
              <a:r>
                <a:rPr lang="en-US" sz="1400" b="1" dirty="0"/>
                <a:t>Variability of educational programming across ECE environments</a:t>
              </a:r>
            </a:p>
            <a:p>
              <a:pPr marL="285750" indent="-285750">
                <a:buClr>
                  <a:schemeClr val="accent4"/>
                </a:buClr>
                <a:buFont typeface="Wingdings" panose="05000000000000000000" pitchFamily="2" charset="2"/>
                <a:buChar char="§"/>
              </a:pPr>
              <a:r>
                <a:rPr lang="en-US" sz="1400" b="1" dirty="0"/>
                <a:t>Proposition 58 </a:t>
              </a:r>
            </a:p>
            <a:p>
              <a:pPr marL="285750" indent="-285750">
                <a:buClr>
                  <a:schemeClr val="accent4"/>
                </a:buClr>
                <a:buFont typeface="Wingdings" panose="05000000000000000000" pitchFamily="2" charset="2"/>
                <a:buChar char="§"/>
              </a:pPr>
              <a:r>
                <a:rPr lang="en-US" sz="1400" b="1" dirty="0"/>
                <a:t>Reclassification in K12</a:t>
              </a:r>
            </a:p>
          </p:txBody>
        </p:sp>
      </p:grpSp>
      <p:sp>
        <p:nvSpPr>
          <p:cNvPr id="26" name="TextBox 25">
            <a:extLst>
              <a:ext uri="{FF2B5EF4-FFF2-40B4-BE49-F238E27FC236}">
                <a16:creationId xmlns:a16="http://schemas.microsoft.com/office/drawing/2014/main" id="{9667E14A-27E7-4C93-A036-DBF86EAD0ADA}"/>
              </a:ext>
            </a:extLst>
          </p:cNvPr>
          <p:cNvSpPr txBox="1"/>
          <p:nvPr/>
        </p:nvSpPr>
        <p:spPr>
          <a:xfrm>
            <a:off x="1995411" y="6441555"/>
            <a:ext cx="6827399" cy="411682"/>
          </a:xfrm>
          <a:prstGeom prst="rect">
            <a:avLst/>
          </a:prstGeom>
          <a:noFill/>
        </p:spPr>
        <p:txBody>
          <a:bodyPr wrap="square" lIns="0" tIns="0" rIns="0" bIns="0" rtlCol="0">
            <a:noAutofit/>
          </a:bodyPr>
          <a:lstStyle/>
          <a:p>
            <a:pPr algn="r" defTabSz="457200"/>
            <a:r>
              <a:rPr lang="en-US" sz="1000" dirty="0"/>
              <a:t>*In this graphic above and in the following sections, we highlight a set of major policies that emerged in our research as especially significant for the education of DLLs/ELs in California. This is not an exhaustive list of all policies affecting these students.</a:t>
            </a:r>
          </a:p>
        </p:txBody>
      </p:sp>
      <p:graphicFrame>
        <p:nvGraphicFramePr>
          <p:cNvPr id="33" name="Diagram 32">
            <a:extLst>
              <a:ext uri="{FF2B5EF4-FFF2-40B4-BE49-F238E27FC236}">
                <a16:creationId xmlns:a16="http://schemas.microsoft.com/office/drawing/2014/main" id="{8831617A-7C08-4FE7-ADE1-BA5AB5A1EF07}"/>
              </a:ext>
            </a:extLst>
          </p:cNvPr>
          <p:cNvGraphicFramePr/>
          <p:nvPr>
            <p:extLst>
              <p:ext uri="{D42A27DB-BD31-4B8C-83A1-F6EECF244321}">
                <p14:modId xmlns:p14="http://schemas.microsoft.com/office/powerpoint/2010/main" val="288391458"/>
              </p:ext>
            </p:extLst>
          </p:nvPr>
        </p:nvGraphicFramePr>
        <p:xfrm>
          <a:off x="1524000" y="205636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 name="Picture 34">
            <a:extLst>
              <a:ext uri="{FF2B5EF4-FFF2-40B4-BE49-F238E27FC236}">
                <a16:creationId xmlns:a16="http://schemas.microsoft.com/office/drawing/2014/main" id="{3C1DCEE2-54C0-4A11-963A-442105289ED0}"/>
              </a:ext>
            </a:extLst>
          </p:cNvPr>
          <p:cNvPicPr>
            <a:picLocks noChangeAspect="1"/>
          </p:cNvPicPr>
          <p:nvPr/>
        </p:nvPicPr>
        <p:blipFill rotWithShape="1">
          <a:blip r:embed="rId8"/>
          <a:srcRect l="40903" t="34938" r="33402" b="19259"/>
          <a:stretch/>
        </p:blipFill>
        <p:spPr>
          <a:xfrm>
            <a:off x="3947286" y="3579591"/>
            <a:ext cx="1185516" cy="1188720"/>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 name="Rectangle 35">
            <a:extLst>
              <a:ext uri="{FF2B5EF4-FFF2-40B4-BE49-F238E27FC236}">
                <a16:creationId xmlns:a16="http://schemas.microsoft.com/office/drawing/2014/main" id="{E77E9FD6-E06C-4C09-8D96-23730AD7B3D2}"/>
              </a:ext>
            </a:extLst>
          </p:cNvPr>
          <p:cNvSpPr/>
          <p:nvPr/>
        </p:nvSpPr>
        <p:spPr>
          <a:xfrm>
            <a:off x="3320909" y="2580627"/>
            <a:ext cx="1190625" cy="1257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Vision</a:t>
            </a:r>
          </a:p>
        </p:txBody>
      </p:sp>
      <p:sp>
        <p:nvSpPr>
          <p:cNvPr id="37" name="Rectangle 36">
            <a:extLst>
              <a:ext uri="{FF2B5EF4-FFF2-40B4-BE49-F238E27FC236}">
                <a16:creationId xmlns:a16="http://schemas.microsoft.com/office/drawing/2014/main" id="{5B4F0BC2-1C64-43A7-8B0D-711F1B9DD621}"/>
              </a:ext>
            </a:extLst>
          </p:cNvPr>
          <p:cNvSpPr/>
          <p:nvPr/>
        </p:nvSpPr>
        <p:spPr>
          <a:xfrm>
            <a:off x="2829416" y="3575737"/>
            <a:ext cx="1221020" cy="12064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Technical assistance</a:t>
            </a:r>
          </a:p>
        </p:txBody>
      </p:sp>
      <p:sp>
        <p:nvSpPr>
          <p:cNvPr id="39" name="Rectangle 38">
            <a:extLst>
              <a:ext uri="{FF2B5EF4-FFF2-40B4-BE49-F238E27FC236}">
                <a16:creationId xmlns:a16="http://schemas.microsoft.com/office/drawing/2014/main" id="{EC7CEE4E-701B-4D86-A327-9E00A0B46561}"/>
              </a:ext>
            </a:extLst>
          </p:cNvPr>
          <p:cNvSpPr/>
          <p:nvPr/>
        </p:nvSpPr>
        <p:spPr>
          <a:xfrm>
            <a:off x="3317146" y="4566751"/>
            <a:ext cx="1290641" cy="11432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Funding</a:t>
            </a:r>
          </a:p>
        </p:txBody>
      </p:sp>
      <p:sp>
        <p:nvSpPr>
          <p:cNvPr id="42" name="Rectangle 41">
            <a:extLst>
              <a:ext uri="{FF2B5EF4-FFF2-40B4-BE49-F238E27FC236}">
                <a16:creationId xmlns:a16="http://schemas.microsoft.com/office/drawing/2014/main" id="{84EE6C0F-A76A-4FB0-B305-B78917DA6C23}"/>
              </a:ext>
            </a:extLst>
          </p:cNvPr>
          <p:cNvSpPr/>
          <p:nvPr/>
        </p:nvSpPr>
        <p:spPr>
          <a:xfrm>
            <a:off x="5053720" y="3490762"/>
            <a:ext cx="1296355" cy="13764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Educator workforce</a:t>
            </a:r>
          </a:p>
        </p:txBody>
      </p:sp>
      <p:sp>
        <p:nvSpPr>
          <p:cNvPr id="44" name="Rectangle 43">
            <a:extLst>
              <a:ext uri="{FF2B5EF4-FFF2-40B4-BE49-F238E27FC236}">
                <a16:creationId xmlns:a16="http://schemas.microsoft.com/office/drawing/2014/main" id="{5EADE24F-108B-45ED-BC1D-9D85EB8DB72C}"/>
              </a:ext>
            </a:extLst>
          </p:cNvPr>
          <p:cNvSpPr/>
          <p:nvPr/>
        </p:nvSpPr>
        <p:spPr>
          <a:xfrm>
            <a:off x="4495107" y="4557959"/>
            <a:ext cx="1422906" cy="11423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Accountability</a:t>
            </a:r>
          </a:p>
        </p:txBody>
      </p:sp>
      <p:sp>
        <p:nvSpPr>
          <p:cNvPr id="45" name="Rectangle 44">
            <a:extLst>
              <a:ext uri="{FF2B5EF4-FFF2-40B4-BE49-F238E27FC236}">
                <a16:creationId xmlns:a16="http://schemas.microsoft.com/office/drawing/2014/main" id="{EEB9E85E-28F8-4DA8-9193-DB3DB5E6C042}"/>
              </a:ext>
            </a:extLst>
          </p:cNvPr>
          <p:cNvSpPr/>
          <p:nvPr/>
        </p:nvSpPr>
        <p:spPr>
          <a:xfrm>
            <a:off x="4482844" y="2754144"/>
            <a:ext cx="1376364" cy="9102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Education experience</a:t>
            </a:r>
          </a:p>
        </p:txBody>
      </p:sp>
    </p:spTree>
    <p:extLst>
      <p:ext uri="{BB962C8B-B14F-4D97-AF65-F5344CB8AC3E}">
        <p14:creationId xmlns:p14="http://schemas.microsoft.com/office/powerpoint/2010/main" val="2193105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a:xfrm>
            <a:off x="2211296" y="2800350"/>
            <a:ext cx="4770529" cy="1347443"/>
          </a:xfrm>
        </p:spPr>
        <p:txBody>
          <a:bodyPr/>
          <a:lstStyle/>
          <a:p>
            <a:r>
              <a:rPr lang="en-US" dirty="0"/>
              <a:t>Early childhood education system</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A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56749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E98E-3ED5-4A18-9BB1-9F44C95AEEAD}"/>
              </a:ext>
            </a:extLst>
          </p:cNvPr>
          <p:cNvSpPr>
            <a:spLocks noGrp="1"/>
          </p:cNvSpPr>
          <p:nvPr>
            <p:ph type="title"/>
          </p:nvPr>
        </p:nvSpPr>
        <p:spPr/>
        <p:txBody>
          <a:bodyPr/>
          <a:lstStyle/>
          <a:p>
            <a:r>
              <a:rPr lang="en-US" dirty="0"/>
              <a:t>While the EL Roadmap references the importance of early childhood, there is no central vision for the education of DLLs</a:t>
            </a:r>
          </a:p>
        </p:txBody>
      </p:sp>
      <p:sp>
        <p:nvSpPr>
          <p:cNvPr id="4" name="Slide Number Placeholder 3">
            <a:extLst>
              <a:ext uri="{FF2B5EF4-FFF2-40B4-BE49-F238E27FC236}">
                <a16:creationId xmlns:a16="http://schemas.microsoft.com/office/drawing/2014/main" id="{F5C78CEF-514B-49BC-8846-DB6CFE6545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13" name="Group 12"/>
          <p:cNvGrpSpPr/>
          <p:nvPr/>
        </p:nvGrpSpPr>
        <p:grpSpPr>
          <a:xfrm>
            <a:off x="8531351" y="0"/>
            <a:ext cx="612649" cy="499951"/>
            <a:chOff x="8531351" y="0"/>
            <a:chExt cx="612649" cy="499951"/>
          </a:xfrm>
        </p:grpSpPr>
        <p:sp>
          <p:nvSpPr>
            <p:cNvPr id="11" name="Rectangle 10"/>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2" descr="https://static.thenounproject.com/png/1574579-200.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9" name="Group 8">
            <a:extLst>
              <a:ext uri="{FF2B5EF4-FFF2-40B4-BE49-F238E27FC236}">
                <a16:creationId xmlns:a16="http://schemas.microsoft.com/office/drawing/2014/main" id="{AF923437-9E1E-40EB-8A1A-B9C19358CC9C}"/>
              </a:ext>
            </a:extLst>
          </p:cNvPr>
          <p:cNvGrpSpPr/>
          <p:nvPr/>
        </p:nvGrpSpPr>
        <p:grpSpPr>
          <a:xfrm>
            <a:off x="2483225" y="1131187"/>
            <a:ext cx="6400800" cy="3239511"/>
            <a:chOff x="192240" y="1467989"/>
            <a:chExt cx="8574632" cy="2411091"/>
          </a:xfrm>
        </p:grpSpPr>
        <p:sp>
          <p:nvSpPr>
            <p:cNvPr id="10" name="Rectangle 9">
              <a:extLst>
                <a:ext uri="{FF2B5EF4-FFF2-40B4-BE49-F238E27FC236}">
                  <a16:creationId xmlns:a16="http://schemas.microsoft.com/office/drawing/2014/main" id="{B7F980FB-B648-4A77-BA0F-9B913FF680B8}"/>
                </a:ext>
              </a:extLst>
            </p:cNvPr>
            <p:cNvSpPr/>
            <p:nvPr/>
          </p:nvSpPr>
          <p:spPr>
            <a:xfrm>
              <a:off x="192241" y="1808273"/>
              <a:ext cx="8574631" cy="2070807"/>
            </a:xfrm>
            <a:prstGeom prst="rect">
              <a:avLst/>
            </a:prstGeom>
            <a:solidFill>
              <a:schemeClr val="bg1">
                <a:lumMod val="95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a:t>
              </a:r>
              <a:r>
                <a:rPr kumimoji="0" lang="en-US" sz="1400" b="1" i="0" u="none" strike="noStrike" kern="1200" cap="none" spc="0" normalizeH="0" baseline="0" noProof="0" dirty="0">
                  <a:ln>
                    <a:noFill/>
                  </a:ln>
                  <a:solidFill>
                    <a:srgbClr val="324B8B"/>
                  </a:solidFill>
                  <a:effectLst/>
                  <a:uLnTx/>
                  <a:uFillTx/>
                  <a:latin typeface="Calibri"/>
                  <a:ea typeface="+mn-ea"/>
                  <a:cs typeface="+mn-cs"/>
                </a:rPr>
                <a:t>English Learner Roadmap, </a:t>
              </a:r>
              <a:r>
                <a:rPr kumimoji="0" lang="en-US" sz="1400" b="0" i="0" u="none" strike="noStrike" kern="1200" cap="none" spc="0" normalizeH="0" baseline="0" noProof="0" dirty="0">
                  <a:ln>
                    <a:noFill/>
                  </a:ln>
                  <a:solidFill>
                    <a:srgbClr val="56585C"/>
                  </a:solidFill>
                  <a:effectLst/>
                  <a:uLnTx/>
                  <a:uFillTx/>
                  <a:latin typeface="Calibri"/>
                  <a:ea typeface="+mn-ea"/>
                  <a:cs typeface="+mn-cs"/>
                </a:rPr>
                <a:t>adopted by the state in 2017, provides a vision for the education of ELs in California. </a:t>
              </a:r>
              <a:r>
                <a:rPr kumimoji="0" lang="en-US" sz="1400" b="0" i="0" u="none" strike="noStrike" kern="1200" cap="none" spc="0" normalizeH="0" baseline="0" noProof="0" dirty="0">
                  <a:ln>
                    <a:noFill/>
                  </a:ln>
                  <a:solidFill>
                    <a:schemeClr val="tx1"/>
                  </a:solidFill>
                  <a:effectLst/>
                  <a:uLnTx/>
                  <a:uFillTx/>
                  <a:latin typeface="Calibri"/>
                  <a:ea typeface="+mn-ea"/>
                  <a:cs typeface="+mn-cs"/>
                </a:rPr>
                <a:t>The Roadmap mentions the importance</a:t>
              </a:r>
              <a:r>
                <a:rPr kumimoji="0" lang="en-US" sz="1400" b="0" i="0" u="none" strike="noStrike" kern="1200" cap="none" spc="0" normalizeH="0" noProof="0" dirty="0">
                  <a:ln>
                    <a:noFill/>
                  </a:ln>
                  <a:solidFill>
                    <a:schemeClr val="tx1"/>
                  </a:solidFill>
                  <a:effectLst/>
                  <a:uLnTx/>
                  <a:uFillTx/>
                  <a:latin typeface="Calibri"/>
                  <a:ea typeface="+mn-ea"/>
                  <a:cs typeface="+mn-cs"/>
                </a:rPr>
                <a:t> of dual-language development early on in a child’s life and calls for </a:t>
              </a:r>
              <a:r>
                <a:rPr lang="en-US" sz="1400" dirty="0">
                  <a:solidFill>
                    <a:schemeClr val="tx1"/>
                  </a:solidFill>
                </a:rPr>
                <a:t>an aligned set of practices and pathways beginning with a strong foundation in ECE. </a:t>
              </a:r>
              <a:r>
                <a:rPr kumimoji="0" lang="en-US" sz="1400" b="0" i="0" u="none" strike="noStrike" kern="1200" cap="none" spc="0" normalizeH="0" baseline="0" noProof="0" dirty="0">
                  <a:ln>
                    <a:noFill/>
                  </a:ln>
                  <a:solidFill>
                    <a:schemeClr val="tx1"/>
                  </a:solidFill>
                  <a:effectLst/>
                  <a:uLnTx/>
                  <a:uFillTx/>
                  <a:latin typeface="Calibri"/>
                  <a:ea typeface="+mn-ea"/>
                  <a:cs typeface="+mn-cs"/>
                </a:rPr>
                <a:t>However, the policy’s primary focus is to guide the </a:t>
              </a:r>
              <a:r>
                <a:rPr lang="en-US" sz="1400" dirty="0">
                  <a:solidFill>
                    <a:schemeClr val="tx1"/>
                  </a:solidFill>
                  <a:latin typeface="Calibri"/>
                </a:rPr>
                <a:t>K12 system’s efforts to serve </a:t>
              </a:r>
              <a:r>
                <a:rPr kumimoji="0" lang="en-US" sz="1400" b="0" i="0" u="none" strike="noStrike" kern="1200" cap="none" spc="0" normalizeH="0" baseline="0" noProof="0" dirty="0">
                  <a:ln>
                    <a:noFill/>
                  </a:ln>
                  <a:solidFill>
                    <a:schemeClr val="tx1"/>
                  </a:solidFill>
                  <a:effectLst/>
                  <a:uLnTx/>
                  <a:uFillTx/>
                  <a:latin typeface="Calibri"/>
                  <a:ea typeface="+mn-ea"/>
                  <a:cs typeface="+mn-cs"/>
                </a:rPr>
                <a:t>ELs</a:t>
              </a:r>
              <a:r>
                <a:rPr kumimoji="0" lang="en-US" sz="1400" b="0" i="0" u="none" strike="noStrike" kern="1200" cap="none" spc="0" normalizeH="0" noProof="0" dirty="0">
                  <a:ln>
                    <a:noFill/>
                  </a:ln>
                  <a:solidFill>
                    <a:schemeClr val="tx1"/>
                  </a:solidFill>
                  <a:effectLst/>
                  <a:uLnTx/>
                  <a:uFillTx/>
                  <a:latin typeface="Calibri"/>
                  <a:ea typeface="+mn-ea"/>
                  <a:cs typeface="+mn-cs"/>
                </a:rPr>
                <a:t>. </a:t>
              </a:r>
              <a:r>
                <a:rPr lang="en-US" sz="1400" noProof="0" dirty="0">
                  <a:solidFill>
                    <a:schemeClr val="tx1"/>
                  </a:solidFill>
                  <a:latin typeface="Calibri"/>
                </a:rPr>
                <a:t>T</a:t>
              </a:r>
              <a:r>
                <a:rPr lang="en-US" sz="1400" dirty="0">
                  <a:solidFill>
                    <a:schemeClr val="tx1"/>
                  </a:solidFill>
                  <a:latin typeface="Calibri"/>
                </a:rPr>
                <a:t>he Roadmap does not set the vision for how the ECE system should ensure all DLLs, regardless of program or provider, are given the opportunity for dual-language development</a:t>
              </a:r>
              <a:r>
                <a:rPr kumimoji="0" lang="en-US" sz="1400" b="0" i="0" u="none" strike="noStrike" kern="1200" cap="none" spc="0" normalizeH="0" noProof="0" dirty="0">
                  <a:ln>
                    <a:noFill/>
                  </a:ln>
                  <a:solidFill>
                    <a:schemeClr val="tx1"/>
                  </a:solidFill>
                  <a:effectLst/>
                  <a:uLnTx/>
                  <a:uFillTx/>
                  <a:latin typeface="Calibri"/>
                  <a:ea typeface="+mn-ea"/>
                  <a:cs typeface="+mn-cs"/>
                </a:rPr>
                <a:t>. </a:t>
              </a:r>
              <a:r>
                <a:rPr lang="en-US" sz="1400" b="1" i="1" dirty="0">
                  <a:solidFill>
                    <a:schemeClr val="tx1"/>
                  </a:solidFill>
                  <a:latin typeface="Calibri"/>
                </a:rPr>
                <a:t>Thus, </a:t>
              </a:r>
              <a:r>
                <a:rPr kumimoji="0" lang="en-US" sz="1400" b="1" i="1" u="none" strike="noStrike" kern="1200" cap="none" spc="0" normalizeH="0" noProof="0" dirty="0">
                  <a:ln>
                    <a:noFill/>
                  </a:ln>
                  <a:solidFill>
                    <a:schemeClr val="tx1"/>
                  </a:solidFill>
                  <a:effectLst/>
                  <a:uLnTx/>
                  <a:uFillTx/>
                  <a:latin typeface="Calibri"/>
                </a:rPr>
                <a:t>while the Roadmap can serve as a “North </a:t>
              </a:r>
              <a:r>
                <a:rPr lang="en-US" sz="1400" b="1" i="1" dirty="0">
                  <a:solidFill>
                    <a:schemeClr val="tx1"/>
                  </a:solidFill>
                  <a:latin typeface="Calibri"/>
                </a:rPr>
                <a:t>S</a:t>
              </a:r>
              <a:r>
                <a:rPr kumimoji="0" lang="en-US" sz="1400" b="1" i="1" u="none" strike="noStrike" kern="1200" cap="none" spc="0" normalizeH="0" noProof="0" dirty="0">
                  <a:ln>
                    <a:noFill/>
                  </a:ln>
                  <a:solidFill>
                    <a:schemeClr val="tx1"/>
                  </a:solidFill>
                  <a:effectLst/>
                  <a:uLnTx/>
                  <a:uFillTx/>
                  <a:latin typeface="Calibri"/>
                </a:rPr>
                <a:t>tar” for ECE, there </a:t>
              </a:r>
              <a:r>
                <a:rPr lang="en-US" sz="1400" b="1" i="1" dirty="0">
                  <a:solidFill>
                    <a:schemeClr val="tx1"/>
                  </a:solidFill>
                  <a:latin typeface="Calibri"/>
                </a:rPr>
                <a:t>is still a need for a unified vision to guide DLL education across ECE programs and providers in California. </a:t>
              </a:r>
            </a:p>
            <a:p>
              <a:pPr lvl="0" algn="ctr" defTabSz="457200">
                <a:defRPr/>
              </a:pPr>
              <a:endParaRPr kumimoji="0" lang="en-US" sz="600" b="1" i="1" u="none" strike="noStrike" kern="1200" cap="none" spc="0" normalizeH="0" baseline="0" noProof="0" dirty="0">
                <a:ln>
                  <a:noFill/>
                </a:ln>
                <a:solidFill>
                  <a:schemeClr val="tx1"/>
                </a:solidFill>
                <a:effectLst/>
                <a:uLnTx/>
                <a:uFillTx/>
                <a:latin typeface="Calibri"/>
              </a:endParaRPr>
            </a:p>
            <a:p>
              <a:pPr lvl="0" algn="ctr" defTabSz="457200">
                <a:defRPr/>
              </a:pPr>
              <a:r>
                <a:rPr kumimoji="0" lang="en-US" sz="1400" u="none" strike="noStrike" kern="1200" cap="none" spc="0" normalizeH="0" baseline="0" noProof="0" dirty="0">
                  <a:ln>
                    <a:noFill/>
                  </a:ln>
                  <a:solidFill>
                    <a:schemeClr val="tx1"/>
                  </a:solidFill>
                  <a:effectLst/>
                  <a:uLnTx/>
                  <a:uFillTx/>
                  <a:latin typeface="Calibri"/>
                </a:rPr>
                <a:t>Governor Newsom,</a:t>
              </a:r>
              <a:r>
                <a:rPr kumimoji="0" lang="en-US" sz="1400" u="none" strike="noStrike" kern="1200" cap="none" spc="0" normalizeH="0" noProof="0" dirty="0">
                  <a:ln>
                    <a:noFill/>
                  </a:ln>
                  <a:solidFill>
                    <a:schemeClr val="tx1"/>
                  </a:solidFill>
                  <a:effectLst/>
                  <a:uLnTx/>
                  <a:uFillTx/>
                  <a:latin typeface="Calibri"/>
                </a:rPr>
                <a:t> in his current 2019-20 state budget, proposed a significant increase in ECE funding, including facilities and teacher training. The budget, however, does not explicitly include funding or other resources to support DLLs.</a:t>
              </a:r>
              <a:endParaRPr kumimoji="0" lang="en-US" sz="1400" u="none" strike="noStrike" kern="1200" cap="none" spc="0" normalizeH="0" baseline="0" noProof="0" dirty="0">
                <a:ln>
                  <a:noFill/>
                </a:ln>
                <a:solidFill>
                  <a:schemeClr val="tx1"/>
                </a:solidFill>
                <a:effectLst/>
                <a:uLnTx/>
                <a:uFillTx/>
                <a:latin typeface="Calibri"/>
              </a:endParaRPr>
            </a:p>
          </p:txBody>
        </p:sp>
        <p:sp>
          <p:nvSpPr>
            <p:cNvPr id="12" name="Rectangle 11">
              <a:extLst>
                <a:ext uri="{FF2B5EF4-FFF2-40B4-BE49-F238E27FC236}">
                  <a16:creationId xmlns:a16="http://schemas.microsoft.com/office/drawing/2014/main" id="{E3109ED7-071A-4F48-BA0B-80C96C22719C}"/>
                </a:ext>
              </a:extLst>
            </p:cNvPr>
            <p:cNvSpPr/>
            <p:nvPr/>
          </p:nvSpPr>
          <p:spPr>
            <a:xfrm>
              <a:off x="192240" y="1467989"/>
              <a:ext cx="8574631" cy="340283"/>
            </a:xfrm>
            <a:prstGeom prst="rect">
              <a:avLst/>
            </a:prstGeom>
            <a:solidFill>
              <a:schemeClr val="accent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VISION</a:t>
              </a:r>
            </a:p>
          </p:txBody>
        </p:sp>
      </p:grpSp>
      <p:grpSp>
        <p:nvGrpSpPr>
          <p:cNvPr id="14" name="Group 13">
            <a:extLst>
              <a:ext uri="{FF2B5EF4-FFF2-40B4-BE49-F238E27FC236}">
                <a16:creationId xmlns:a16="http://schemas.microsoft.com/office/drawing/2014/main" id="{30A5854A-F495-4CE6-9259-7BA973D2F976}"/>
              </a:ext>
            </a:extLst>
          </p:cNvPr>
          <p:cNvGrpSpPr/>
          <p:nvPr/>
        </p:nvGrpSpPr>
        <p:grpSpPr>
          <a:xfrm>
            <a:off x="278776" y="4463714"/>
            <a:ext cx="8605249" cy="1864064"/>
            <a:chOff x="192242" y="4141507"/>
            <a:chExt cx="8605249" cy="1864064"/>
          </a:xfrm>
          <a:solidFill>
            <a:schemeClr val="tx2">
              <a:lumMod val="20000"/>
              <a:lumOff val="80000"/>
            </a:schemeClr>
          </a:solidFill>
        </p:grpSpPr>
        <p:sp>
          <p:nvSpPr>
            <p:cNvPr id="15" name="Rectangle 14">
              <a:extLst>
                <a:ext uri="{FF2B5EF4-FFF2-40B4-BE49-F238E27FC236}">
                  <a16:creationId xmlns:a16="http://schemas.microsoft.com/office/drawing/2014/main" id="{3BF0D885-D1A0-45BC-9AE5-777678C359EA}"/>
                </a:ext>
              </a:extLst>
            </p:cNvPr>
            <p:cNvSpPr/>
            <p:nvPr/>
          </p:nvSpPr>
          <p:spPr>
            <a:xfrm>
              <a:off x="192242" y="4141507"/>
              <a:ext cx="8605249" cy="1864064"/>
            </a:xfrm>
            <a:prstGeom prst="rect">
              <a:avLst/>
            </a:prstGeom>
            <a:grp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81C6A1F2-2027-4FB9-9DE8-A3A872C0CE63}"/>
                </a:ext>
              </a:extLst>
            </p:cNvPr>
            <p:cNvGrpSpPr/>
            <p:nvPr/>
          </p:nvGrpSpPr>
          <p:grpSpPr>
            <a:xfrm>
              <a:off x="495568" y="4342987"/>
              <a:ext cx="7998595" cy="1368088"/>
              <a:chOff x="495568" y="4342987"/>
              <a:chExt cx="7998595" cy="1368088"/>
            </a:xfrm>
            <a:grpFill/>
          </p:grpSpPr>
          <p:sp>
            <p:nvSpPr>
              <p:cNvPr id="17" name="Speech Bubble: Rectangle 8">
                <a:extLst>
                  <a:ext uri="{FF2B5EF4-FFF2-40B4-BE49-F238E27FC236}">
                    <a16:creationId xmlns:a16="http://schemas.microsoft.com/office/drawing/2014/main" id="{456B0F1E-1FFB-4A77-8762-6D9259D416C4}"/>
                  </a:ext>
                </a:extLst>
              </p:cNvPr>
              <p:cNvSpPr/>
              <p:nvPr/>
            </p:nvSpPr>
            <p:spPr>
              <a:xfrm>
                <a:off x="495568" y="4342987"/>
                <a:ext cx="4704021" cy="1368088"/>
              </a:xfrm>
              <a:prstGeom prst="wedgeRectCallout">
                <a:avLst>
                  <a:gd name="adj1" fmla="val 17987"/>
                  <a:gd name="adj2" fmla="val 59821"/>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“There is a need to </a:t>
                </a:r>
                <a:r>
                  <a:rPr kumimoji="0" lang="en-US" sz="1400" b="1" i="1" u="none" strike="noStrike" kern="1200" cap="none" spc="0" normalizeH="0" baseline="0" noProof="0" dirty="0">
                    <a:ln>
                      <a:noFill/>
                    </a:ln>
                    <a:solidFill>
                      <a:srgbClr val="56585C"/>
                    </a:solidFill>
                    <a:effectLst/>
                    <a:uLnTx/>
                    <a:uFillTx/>
                    <a:latin typeface="Calibri"/>
                    <a:ea typeface="+mn-ea"/>
                    <a:cs typeface="+mn-cs"/>
                  </a:rPr>
                  <a:t>address existing DLL efforts [in] all existing policies </a:t>
                </a:r>
                <a:r>
                  <a:rPr kumimoji="0" lang="en-US" sz="1400" b="0" i="1" u="none" strike="noStrike" kern="1200" cap="none" spc="0" normalizeH="0" baseline="0" noProof="0" dirty="0">
                    <a:ln>
                      <a:noFill/>
                    </a:ln>
                    <a:solidFill>
                      <a:srgbClr val="56585C"/>
                    </a:solidFill>
                    <a:effectLst/>
                    <a:uLnTx/>
                    <a:uFillTx/>
                    <a:latin typeface="Calibri"/>
                    <a:ea typeface="+mn-ea"/>
                    <a:cs typeface="+mn-cs"/>
                  </a:rPr>
                  <a:t>such as the EL Roadmap and Proposition 58. We </a:t>
                </a:r>
                <a:r>
                  <a:rPr kumimoji="0" lang="en-US" sz="1400" b="1" i="1" u="none" strike="noStrike" kern="1200" cap="none" spc="0" normalizeH="0" baseline="0" noProof="0" dirty="0">
                    <a:ln>
                      <a:noFill/>
                    </a:ln>
                    <a:solidFill>
                      <a:srgbClr val="56585C"/>
                    </a:solidFill>
                    <a:effectLst/>
                    <a:uLnTx/>
                    <a:uFillTx/>
                    <a:latin typeface="Calibri"/>
                    <a:ea typeface="+mn-ea"/>
                    <a:cs typeface="+mn-cs"/>
                  </a:rPr>
                  <a:t>need to capitalize on the current momentum</a:t>
                </a:r>
                <a:r>
                  <a:rPr kumimoji="0" lang="en-US" sz="1400" b="0" i="1" u="none" strike="noStrike" kern="1200" cap="none" spc="0" normalizeH="0" baseline="0" noProof="0" dirty="0">
                    <a:ln>
                      <a:noFill/>
                    </a:ln>
                    <a:solidFill>
                      <a:srgbClr val="56585C"/>
                    </a:solidFill>
                    <a:effectLst/>
                    <a:uLnTx/>
                    <a:uFillTx/>
                    <a:latin typeface="Calibri"/>
                    <a:ea typeface="+mn-ea"/>
                    <a:cs typeface="+mn-cs"/>
                  </a:rPr>
                  <a:t> and buy-in from the administration and figure out the best way to develop and improve the current ECE system.”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8" name="Speech Bubble: Rectangle 8">
                <a:extLst>
                  <a:ext uri="{FF2B5EF4-FFF2-40B4-BE49-F238E27FC236}">
                    <a16:creationId xmlns:a16="http://schemas.microsoft.com/office/drawing/2014/main" id="{999DFDD3-B389-4AEB-8D5A-98E14B95F7B4}"/>
                  </a:ext>
                </a:extLst>
              </p:cNvPr>
              <p:cNvSpPr/>
              <p:nvPr/>
            </p:nvSpPr>
            <p:spPr>
              <a:xfrm>
                <a:off x="5313890" y="4342987"/>
                <a:ext cx="3180273" cy="1368088"/>
              </a:xfrm>
              <a:prstGeom prst="wedgeRectCallout">
                <a:avLst>
                  <a:gd name="adj1" fmla="val 13149"/>
                  <a:gd name="adj2" fmla="val 57754"/>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“[There has been an </a:t>
                </a:r>
                <a:r>
                  <a:rPr kumimoji="0" lang="en-US" sz="1400" b="1" i="1" u="none" strike="noStrike" kern="1200" cap="none" spc="0" normalizeH="0" baseline="0" noProof="0" dirty="0">
                    <a:ln>
                      <a:noFill/>
                    </a:ln>
                    <a:solidFill>
                      <a:srgbClr val="56585C"/>
                    </a:solidFill>
                    <a:effectLst/>
                    <a:uLnTx/>
                    <a:uFillTx/>
                    <a:latin typeface="Calibri"/>
                    <a:ea typeface="+mn-ea"/>
                    <a:cs typeface="+mn-cs"/>
                  </a:rPr>
                  <a:t>absence of vision</a:t>
                </a:r>
                <a:r>
                  <a:rPr kumimoji="0" lang="en-US" sz="1400" b="0" i="1" u="none" strike="noStrike" kern="1200" cap="none" spc="0" normalizeH="0" baseline="0" noProof="0" dirty="0">
                    <a:ln>
                      <a:noFill/>
                    </a:ln>
                    <a:solidFill>
                      <a:srgbClr val="56585C"/>
                    </a:solidFill>
                    <a:effectLst/>
                    <a:uLnTx/>
                    <a:uFillTx/>
                    <a:latin typeface="Calibri"/>
                    <a:ea typeface="+mn-ea"/>
                    <a:cs typeface="+mn-cs"/>
                  </a:rPr>
                  <a:t>] in prioritizing DLLs as a major group of early learners—</a:t>
                </a:r>
                <a:r>
                  <a:rPr kumimoji="0" lang="en-US" sz="1400" b="1" i="1" u="none" strike="noStrike" kern="1200" cap="none" spc="0" normalizeH="0" baseline="0" noProof="0" dirty="0">
                    <a:ln>
                      <a:noFill/>
                    </a:ln>
                    <a:solidFill>
                      <a:srgbClr val="56585C"/>
                    </a:solidFill>
                    <a:effectLst/>
                    <a:uLnTx/>
                    <a:uFillTx/>
                    <a:latin typeface="Calibri"/>
                    <a:ea typeface="+mn-ea"/>
                    <a:cs typeface="+mn-cs"/>
                  </a:rPr>
                  <a:t>without this explicit recognition, all of these other systems won’t follow suit</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grpSp>
      </p:grpSp>
      <p:sp>
        <p:nvSpPr>
          <p:cNvPr id="19" name="TextBox 18">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EdSource</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EdSource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5"/>
              </a:rPr>
              <a:t>Melnick, Meloy, Gardner, Wechsler, and Maier</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Education First Interviews (2019).</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72" y="1359794"/>
            <a:ext cx="2745945" cy="1828800"/>
          </a:xfrm>
          <a:prstGeom prst="rect">
            <a:avLst/>
          </a:prstGeom>
        </p:spPr>
      </p:pic>
    </p:spTree>
    <p:extLst>
      <p:ext uri="{BB962C8B-B14F-4D97-AF65-F5344CB8AC3E}">
        <p14:creationId xmlns:p14="http://schemas.microsoft.com/office/powerpoint/2010/main" val="2961492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E98E-3ED5-4A18-9BB1-9F44C95AEEAD}"/>
              </a:ext>
            </a:extLst>
          </p:cNvPr>
          <p:cNvSpPr>
            <a:spLocks noGrp="1"/>
          </p:cNvSpPr>
          <p:nvPr>
            <p:ph type="title"/>
          </p:nvPr>
        </p:nvSpPr>
        <p:spPr>
          <a:xfrm>
            <a:off x="259977" y="201817"/>
            <a:ext cx="8349098" cy="533401"/>
          </a:xfrm>
        </p:spPr>
        <p:txBody>
          <a:bodyPr/>
          <a:lstStyle/>
          <a:p>
            <a:r>
              <a:rPr lang="en-US" dirty="0"/>
              <a:t>The field has greater awareness about the importance of </a:t>
            </a:r>
            <a:br>
              <a:rPr lang="en-US" dirty="0"/>
            </a:br>
            <a:r>
              <a:rPr lang="en-US" dirty="0"/>
              <a:t>ECE in the cognitive development of DLLs, but fragmentation inhibits the creation of a comprehensive vision and goals</a:t>
            </a:r>
          </a:p>
        </p:txBody>
      </p:sp>
      <p:sp>
        <p:nvSpPr>
          <p:cNvPr id="4" name="Slide Number Placeholder 3">
            <a:extLst>
              <a:ext uri="{FF2B5EF4-FFF2-40B4-BE49-F238E27FC236}">
                <a16:creationId xmlns:a16="http://schemas.microsoft.com/office/drawing/2014/main" id="{F5C78CEF-514B-49BC-8846-DB6CFE6545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9" name="Group 8"/>
          <p:cNvGrpSpPr/>
          <p:nvPr/>
        </p:nvGrpSpPr>
        <p:grpSpPr>
          <a:xfrm>
            <a:off x="8531351" y="0"/>
            <a:ext cx="612649" cy="499951"/>
            <a:chOff x="8531351" y="0"/>
            <a:chExt cx="612649" cy="499951"/>
          </a:xfrm>
        </p:grpSpPr>
        <p:sp>
          <p:nvSpPr>
            <p:cNvPr id="10" name="Rectangle 9"/>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2" descr="https://static.thenounproject.com/png/1574579-200.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aphicFrame>
        <p:nvGraphicFramePr>
          <p:cNvPr id="8" name="Table 7">
            <a:extLst>
              <a:ext uri="{FF2B5EF4-FFF2-40B4-BE49-F238E27FC236}">
                <a16:creationId xmlns:a16="http://schemas.microsoft.com/office/drawing/2014/main" id="{470DBFE2-BB45-4A25-B576-F9A731D03C2E}"/>
              </a:ext>
            </a:extLst>
          </p:cNvPr>
          <p:cNvGraphicFramePr>
            <a:graphicFrameLocks noGrp="1"/>
          </p:cNvGraphicFramePr>
          <p:nvPr>
            <p:extLst>
              <p:ext uri="{D42A27DB-BD31-4B8C-83A1-F6EECF244321}">
                <p14:modId xmlns:p14="http://schemas.microsoft.com/office/powerpoint/2010/main" val="1248704432"/>
              </p:ext>
            </p:extLst>
          </p:nvPr>
        </p:nvGraphicFramePr>
        <p:xfrm>
          <a:off x="457200" y="1948915"/>
          <a:ext cx="8229600" cy="3962400"/>
        </p:xfrm>
        <a:graphic>
          <a:graphicData uri="http://schemas.openxmlformats.org/drawingml/2006/table">
            <a:tbl>
              <a:tblPr firstRow="1" bandRow="1">
                <a:tableStyleId>{5C22544A-7EE6-4342-B048-85BDC9FD1C3A}</a:tableStyleId>
              </a:tblPr>
              <a:tblGrid>
                <a:gridCol w="4138012">
                  <a:extLst>
                    <a:ext uri="{9D8B030D-6E8A-4147-A177-3AD203B41FA5}">
                      <a16:colId xmlns:a16="http://schemas.microsoft.com/office/drawing/2014/main" val="3968246911"/>
                    </a:ext>
                  </a:extLst>
                </a:gridCol>
                <a:gridCol w="4091588">
                  <a:extLst>
                    <a:ext uri="{9D8B030D-6E8A-4147-A177-3AD203B41FA5}">
                      <a16:colId xmlns:a16="http://schemas.microsoft.com/office/drawing/2014/main" val="3322725689"/>
                    </a:ext>
                  </a:extLst>
                </a:gridCol>
              </a:tblGrid>
              <a:tr h="457200">
                <a:tc>
                  <a:txBody>
                    <a:bodyPr/>
                    <a:lstStyle/>
                    <a:p>
                      <a:pPr algn="ctr"/>
                      <a:r>
                        <a:rPr lang="en-US" sz="1600" cap="all" baseline="0" dirty="0">
                          <a:solidFill>
                            <a:schemeClr val="bg1"/>
                          </a:solidFill>
                        </a:rPr>
                        <a:t>Strengths in the Field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09372981"/>
                  </a:ext>
                </a:extLst>
              </a:tr>
              <a:tr h="3388493">
                <a:tc>
                  <a:txBody>
                    <a:bodyPr/>
                    <a:lstStyle/>
                    <a:p>
                      <a:pPr marL="285750" indent="-285750">
                        <a:spcAft>
                          <a:spcPts val="0"/>
                        </a:spcAft>
                        <a:buClr>
                          <a:schemeClr val="accent4"/>
                        </a:buClr>
                        <a:buFont typeface="Wingdings" panose="05000000000000000000" pitchFamily="2" charset="2"/>
                        <a:buChar char="§"/>
                      </a:pPr>
                      <a:endParaRPr lang="en-US" sz="1400" b="1" dirty="0">
                        <a:solidFill>
                          <a:schemeClr val="tx1"/>
                        </a:solidFill>
                      </a:endParaRPr>
                    </a:p>
                    <a:p>
                      <a:pPr marL="285750" indent="-285750">
                        <a:spcAft>
                          <a:spcPts val="0"/>
                        </a:spcAft>
                        <a:buClr>
                          <a:schemeClr val="accent4"/>
                        </a:buClr>
                        <a:buFont typeface="Wingdings" panose="05000000000000000000" pitchFamily="2" charset="2"/>
                        <a:buChar char="§"/>
                      </a:pPr>
                      <a:r>
                        <a:rPr lang="en-US" sz="1400" b="1" dirty="0">
                          <a:solidFill>
                            <a:schemeClr val="tx1"/>
                          </a:solidFill>
                        </a:rPr>
                        <a:t>Increased attention to brain development research: </a:t>
                      </a:r>
                      <a:r>
                        <a:rPr lang="en-US" sz="1400" b="0" dirty="0">
                          <a:solidFill>
                            <a:schemeClr val="tx1"/>
                          </a:solidFill>
                        </a:rPr>
                        <a:t>The EL Roadmap highlights</a:t>
                      </a:r>
                      <a:r>
                        <a:rPr lang="en-US" sz="1400" dirty="0"/>
                        <a:t> the cognitive benefits of bilingualism, and reinforces the period from birth through early childhood as a crucial time for DLLs to develop their bilingual capabilities</a:t>
                      </a:r>
                    </a:p>
                    <a:p>
                      <a:pPr marL="285750" indent="-285750">
                        <a:spcAft>
                          <a:spcPts val="0"/>
                        </a:spcAft>
                        <a:buClr>
                          <a:schemeClr val="accent4"/>
                        </a:buClr>
                        <a:buFont typeface="Wingdings" panose="05000000000000000000" pitchFamily="2" charset="2"/>
                        <a:buChar char="§"/>
                      </a:pPr>
                      <a:endParaRPr lang="en-US" sz="1400" b="1" dirty="0">
                        <a:solidFill>
                          <a:schemeClr val="tx1"/>
                        </a:solidFill>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solidFill>
                            <a:schemeClr val="tx1"/>
                          </a:solidFill>
                        </a:rPr>
                        <a:t>Governor</a:t>
                      </a:r>
                      <a:r>
                        <a:rPr lang="en-US" sz="1400" b="1" baseline="0" dirty="0">
                          <a:solidFill>
                            <a:schemeClr val="tx1"/>
                          </a:solidFill>
                        </a:rPr>
                        <a:t> signals ECE to be a priority: </a:t>
                      </a:r>
                      <a:r>
                        <a:rPr lang="en-US" sz="1400" b="0" baseline="0" dirty="0">
                          <a:solidFill>
                            <a:schemeClr val="tx1"/>
                          </a:solidFill>
                        </a:rPr>
                        <a:t>There is potential for a stronger vision and programs that highlight </a:t>
                      </a:r>
                      <a:r>
                        <a:rPr lang="en-US" sz="1400" b="0" dirty="0">
                          <a:solidFill>
                            <a:schemeClr val="tx1"/>
                          </a:solidFill>
                        </a:rPr>
                        <a:t>and build off the EL Roadmap</a:t>
                      </a:r>
                      <a:r>
                        <a:rPr lang="en-US" sz="1400" b="0" baseline="0" dirty="0">
                          <a:solidFill>
                            <a:schemeClr val="tx1"/>
                          </a:solidFill>
                        </a:rPr>
                        <a:t> and</a:t>
                      </a:r>
                      <a:r>
                        <a:rPr lang="en-US" sz="1400" b="0" dirty="0">
                          <a:solidFill>
                            <a:schemeClr val="tx1"/>
                          </a:solidFill>
                        </a:rPr>
                        <a:t> the dual-language assets of children. Governor</a:t>
                      </a:r>
                      <a:r>
                        <a:rPr lang="en-US" sz="1400" b="0" baseline="0" dirty="0">
                          <a:solidFill>
                            <a:schemeClr val="tx1"/>
                          </a:solidFill>
                        </a:rPr>
                        <a:t> Newsom also is first governor to create a position </a:t>
                      </a:r>
                      <a:r>
                        <a:rPr lang="en-US" sz="1400" b="0" dirty="0">
                          <a:solidFill>
                            <a:schemeClr val="tx1"/>
                          </a:solidFill>
                        </a:rPr>
                        <a:t>focused on early education, the</a:t>
                      </a:r>
                      <a:r>
                        <a:rPr lang="en-US" sz="1400" b="0" baseline="0" dirty="0">
                          <a:solidFill>
                            <a:schemeClr val="tx1"/>
                          </a:solidFill>
                        </a:rPr>
                        <a:t> Senior Policy Advisor for Early Childhood.</a:t>
                      </a:r>
                      <a:r>
                        <a:rPr lang="en-US" sz="1400" b="0" dirty="0">
                          <a:solidFill>
                            <a:schemeClr val="tx1"/>
                          </a:solidFill>
                        </a:rPr>
                        <a:t>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buClr>
                          <a:schemeClr val="accent4"/>
                        </a:buClr>
                        <a:buFont typeface="Wingdings" panose="05000000000000000000" pitchFamily="2" charset="2"/>
                        <a:buChar char="§"/>
                      </a:pPr>
                      <a:endParaRPr lang="en-US" sz="1400" b="0" dirty="0">
                        <a:solidFill>
                          <a:schemeClr val="tx1"/>
                        </a:solidFill>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solidFill>
                            <a:schemeClr val="tx1"/>
                          </a:solidFill>
                        </a:rPr>
                        <a:t>Fragmentation of the ECE field makes it difficult to create a unifying vision: </a:t>
                      </a:r>
                      <a:r>
                        <a:rPr lang="en-US" sz="1400" dirty="0">
                          <a:solidFill>
                            <a:schemeClr val="tx1"/>
                          </a:solidFill>
                        </a:rPr>
                        <a:t>ECE programs are funded by and accountable to several agencies at the county, state and federal levels that lack coordination with each other; and agencies administering programs at the county level lack the funding and authority to coordinate ECE effectively</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dirty="0">
                        <a:solidFill>
                          <a:srgbClr val="56585C"/>
                        </a:solidFill>
                      </a:endParaRPr>
                    </a:p>
                    <a:p>
                      <a:pPr marL="285750" indent="-285750">
                        <a:buClr>
                          <a:schemeClr val="accent4"/>
                        </a:buClr>
                        <a:buFont typeface="Wingdings" panose="05000000000000000000" pitchFamily="2" charset="2"/>
                        <a:buChar char="§"/>
                      </a:pPr>
                      <a:r>
                        <a:rPr lang="en-US" sz="1400" b="1" dirty="0">
                          <a:solidFill>
                            <a:schemeClr val="tx1"/>
                          </a:solidFill>
                        </a:rPr>
                        <a:t>There is no comprehensive vision for the ECE</a:t>
                      </a:r>
                      <a:r>
                        <a:rPr lang="en-US" sz="1400" b="1" baseline="0" dirty="0">
                          <a:solidFill>
                            <a:schemeClr val="tx1"/>
                          </a:solidFill>
                        </a:rPr>
                        <a:t> field for supporting DLLs: </a:t>
                      </a:r>
                      <a:r>
                        <a:rPr lang="en-US" sz="1400" b="0" dirty="0">
                          <a:solidFill>
                            <a:schemeClr val="tx1"/>
                          </a:solidFill>
                        </a:rPr>
                        <a:t>The EL Roadmap is not inclusive of DLLs nor sufficient for DLLs. The online resource provides guidelines for school districts but it’s implementation is not mandatory and does not take into account early learners.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2" name="TextBox 11">
            <a:extLst>
              <a:ext uri="{FF2B5EF4-FFF2-40B4-BE49-F238E27FC236}">
                <a16:creationId xmlns:a16="http://schemas.microsoft.com/office/drawing/2014/main" id="{B42616EA-4F2A-4FDD-8BFD-AF72942EEA88}"/>
              </a:ext>
            </a:extLst>
          </p:cNvPr>
          <p:cNvSpPr txBox="1"/>
          <p:nvPr/>
        </p:nvSpPr>
        <p:spPr>
          <a:xfrm>
            <a:off x="414938" y="65442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EdSource</a:t>
            </a:r>
            <a:r>
              <a:rPr kumimoji="0" lang="en-US" sz="900" b="0" i="0" u="none" strike="noStrike" kern="1200" cap="none" spc="0" normalizeH="0" baseline="0" noProof="0" dirty="0">
                <a:ln>
                  <a:noFill/>
                </a:ln>
                <a:solidFill>
                  <a:srgbClr val="56585C"/>
                </a:solidFill>
                <a:effectLst/>
                <a:uLnTx/>
                <a:uFillTx/>
                <a:latin typeface="Calibri"/>
                <a:ea typeface="+mn-ea"/>
                <a:cs typeface="+mn-cs"/>
              </a:rPr>
              <a:t>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Melnick, Meloy, Gardner, Wechsler, and Maier</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Education First Interviews (2019).</a:t>
            </a:r>
          </a:p>
        </p:txBody>
      </p:sp>
    </p:spTree>
    <p:extLst>
      <p:ext uri="{BB962C8B-B14F-4D97-AF65-F5344CB8AC3E}">
        <p14:creationId xmlns:p14="http://schemas.microsoft.com/office/powerpoint/2010/main" val="2258003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9977" y="4113178"/>
            <a:ext cx="8605250" cy="2318761"/>
          </a:xfrm>
          <a:prstGeom prst="rect">
            <a:avLst/>
          </a:prstGeom>
          <a:solidFill>
            <a:schemeClr val="accent4">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6" y="201817"/>
            <a:ext cx="8701144" cy="1333098"/>
          </a:xfrm>
        </p:spPr>
        <p:txBody>
          <a:bodyPr/>
          <a:lstStyle/>
          <a:p>
            <a:r>
              <a:rPr lang="en-US" dirty="0"/>
              <a:t>The educational experiences of DLLs vary because ECE programs differ in their approach to dual language instruction</a:t>
            </a:r>
          </a:p>
        </p:txBody>
      </p:sp>
      <p:grpSp>
        <p:nvGrpSpPr>
          <p:cNvPr id="3" name="Group 2"/>
          <p:cNvGrpSpPr/>
          <p:nvPr/>
        </p:nvGrpSpPr>
        <p:grpSpPr>
          <a:xfrm>
            <a:off x="2464426" y="1187575"/>
            <a:ext cx="6400800" cy="2771603"/>
            <a:chOff x="192243" y="1182004"/>
            <a:chExt cx="8502487" cy="2886044"/>
          </a:xfrm>
        </p:grpSpPr>
        <p:sp>
          <p:nvSpPr>
            <p:cNvPr id="9" name="Rectangle 8"/>
            <p:cNvSpPr/>
            <p:nvPr/>
          </p:nvSpPr>
          <p:spPr>
            <a:xfrm>
              <a:off x="192243" y="1762393"/>
              <a:ext cx="8502487" cy="2305655"/>
            </a:xfrm>
            <a:prstGeom prst="rect">
              <a:avLst/>
            </a:prstGeom>
            <a:solidFill>
              <a:schemeClr val="bg1">
                <a:lumMod val="95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lang="en-US" sz="1400" dirty="0">
                  <a:solidFill>
                    <a:srgbClr val="56585C"/>
                  </a:solidFill>
                </a:rPr>
                <a:t>Over the last couple of decades, California’s early childhood education system has evolved incrementally, resulting in a complex assortment of program types (see </a:t>
              </a:r>
              <a:r>
                <a:rPr lang="en-US" sz="1400" dirty="0">
                  <a:solidFill>
                    <a:srgbClr val="56585C"/>
                  </a:solidFill>
                  <a:hlinkClick r:id="rId3" action="ppaction://hlinksldjump"/>
                </a:rPr>
                <a:t>slide 60 </a:t>
              </a:r>
              <a:r>
                <a:rPr lang="en-US" sz="1400" dirty="0">
                  <a:solidFill>
                    <a:srgbClr val="56585C"/>
                  </a:solidFill>
                </a:rPr>
                <a:t>for more information). </a:t>
              </a:r>
              <a:endParaRPr lang="en-US" sz="1400" dirty="0">
                <a:solidFill>
                  <a:srgbClr val="56585C"/>
                </a:solidFill>
                <a:latin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lvl="0" algn="ctr" defTabSz="457200">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In 2016, California residents voted yes on </a:t>
              </a:r>
              <a:r>
                <a:rPr kumimoji="0" lang="en-US" sz="1400" b="1" i="0" u="none" strike="noStrike" kern="1200" cap="none" spc="0" normalizeH="0" baseline="0" noProof="0" dirty="0">
                  <a:ln>
                    <a:noFill/>
                  </a:ln>
                  <a:solidFill>
                    <a:srgbClr val="91A226"/>
                  </a:solidFill>
                  <a:effectLst/>
                  <a:uLnTx/>
                  <a:uFillTx/>
                  <a:latin typeface="Calibri"/>
                  <a:ea typeface="+mn-ea"/>
                  <a:cs typeface="+mn-cs"/>
                </a:rPr>
                <a:t>Proposition 58,</a:t>
              </a:r>
              <a:r>
                <a:rPr kumimoji="0" lang="en-US" sz="1400" b="0" i="0" u="none" strike="noStrike" kern="1200" cap="none" spc="0" normalizeH="0" baseline="0" noProof="0" dirty="0">
                  <a:ln>
                    <a:noFill/>
                  </a:ln>
                  <a:solidFill>
                    <a:srgbClr val="56585C"/>
                  </a:solidFill>
                  <a:effectLst/>
                  <a:uLnTx/>
                  <a:uFillTx/>
                  <a:latin typeface="Calibri"/>
                  <a:ea typeface="+mn-ea"/>
                  <a:cs typeface="+mn-cs"/>
                </a:rPr>
                <a:t> repealing the 18-year ban on bilingual education. </a:t>
              </a:r>
              <a:r>
                <a:rPr kumimoji="0" lang="en-US" sz="1400" b="1" i="1" u="none" strike="noStrike" kern="1200" cap="none" spc="0" normalizeH="0" baseline="0" noProof="0" dirty="0">
                  <a:ln>
                    <a:noFill/>
                  </a:ln>
                  <a:solidFill>
                    <a:srgbClr val="56585C"/>
                  </a:solidFill>
                  <a:effectLst/>
                  <a:uLnTx/>
                  <a:uFillTx/>
                  <a:latin typeface="Calibri"/>
                  <a:ea typeface="+mn-ea"/>
                  <a:cs typeface="+mn-cs"/>
                </a:rPr>
                <a:t>The passage of this bill created a tidal wave of support for bilingual education, </a:t>
              </a:r>
              <a:r>
                <a:rPr lang="en-US" sz="1400" b="1" i="1" dirty="0">
                  <a:solidFill>
                    <a:srgbClr val="56585C"/>
                  </a:solidFill>
                </a:rPr>
                <a:t>and while it focuses on “bilingualism for all” it does not ensure access to bilingual programs for DLLs. T</a:t>
              </a:r>
              <a:r>
                <a:rPr kumimoji="0" lang="en-US" sz="1400" b="1" i="1" u="none" strike="noStrike" kern="1200" cap="none" spc="0" normalizeH="0" baseline="0" noProof="0" dirty="0">
                  <a:ln>
                    <a:noFill/>
                  </a:ln>
                  <a:solidFill>
                    <a:srgbClr val="56585C"/>
                  </a:solidFill>
                  <a:effectLst/>
                  <a:uLnTx/>
                  <a:uFillTx/>
                  <a:latin typeface="Calibri"/>
                  <a:ea typeface="+mn-ea"/>
                  <a:cs typeface="+mn-cs"/>
                </a:rPr>
                <a:t>here are no statewide standards or framework for early childhood bilingual or dual language education programs. </a:t>
              </a:r>
            </a:p>
          </p:txBody>
        </p:sp>
        <p:sp>
          <p:nvSpPr>
            <p:cNvPr id="8" name="Rectangle 7"/>
            <p:cNvSpPr/>
            <p:nvPr/>
          </p:nvSpPr>
          <p:spPr>
            <a:xfrm>
              <a:off x="192243" y="1182004"/>
              <a:ext cx="8502487" cy="571832"/>
            </a:xfrm>
            <a:prstGeom prst="rect">
              <a:avLst/>
            </a:prstGeom>
            <a:solidFill>
              <a:schemeClr val="accent4"/>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EDUCATIONAL PROGRAM</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4" name="Group 3"/>
          <p:cNvGrpSpPr/>
          <p:nvPr/>
        </p:nvGrpSpPr>
        <p:grpSpPr>
          <a:xfrm>
            <a:off x="503509" y="4198276"/>
            <a:ext cx="8118187" cy="1994565"/>
            <a:chOff x="505236" y="4697592"/>
            <a:chExt cx="8118187" cy="1512590"/>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505236" y="4697592"/>
              <a:ext cx="4598267" cy="1512590"/>
            </a:xfrm>
            <a:prstGeom prst="wedgeRectCallout">
              <a:avLst>
                <a:gd name="adj1" fmla="val -20709"/>
                <a:gd name="adj2" fmla="val 60141"/>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default approach to </a:t>
              </a:r>
              <a:r>
                <a:rPr lang="en-US" sz="1400" i="1" dirty="0">
                  <a:solidFill>
                    <a:srgbClr val="56585C"/>
                  </a:solidFill>
                  <a:latin typeface="Calibri"/>
                </a:rPr>
                <a:t>dual language development</a:t>
              </a:r>
              <a:r>
                <a:rPr kumimoji="0" lang="en-US" sz="1400" b="0" i="1" u="none" strike="noStrike" kern="1200" cap="none" spc="0" normalizeH="0" baseline="0" noProof="0" dirty="0">
                  <a:ln>
                    <a:noFill/>
                  </a:ln>
                  <a:solidFill>
                    <a:srgbClr val="56585C"/>
                  </a:solidFill>
                  <a:effectLst/>
                  <a:uLnTx/>
                  <a:uFillTx/>
                  <a:latin typeface="Calibri"/>
                  <a:ea typeface="+mn-ea"/>
                  <a:cs typeface="+mn-cs"/>
                </a:rPr>
                <a:t> in ECE is to keep ‘what works,’ basically the K12 system, and then to ‘flavor it’ with dual-language as an add-on. I think that is a fundamental problem since </a:t>
              </a:r>
              <a:r>
                <a:rPr kumimoji="0" lang="en-US" sz="1400" b="1" i="1" u="none" strike="noStrike" kern="1200" cap="none" spc="0" normalizeH="0" baseline="0" noProof="0" dirty="0">
                  <a:ln>
                    <a:noFill/>
                  </a:ln>
                  <a:solidFill>
                    <a:srgbClr val="56585C"/>
                  </a:solidFill>
                  <a:effectLst/>
                  <a:uLnTx/>
                  <a:uFillTx/>
                  <a:latin typeface="Calibri"/>
                  <a:ea typeface="+mn-ea"/>
                  <a:cs typeface="+mn-cs"/>
                </a:rPr>
                <a:t>K12 is still using the standards established under the English-only system</a:t>
              </a:r>
              <a:r>
                <a:rPr kumimoji="0" lang="en-US" sz="1400" b="0" i="1" u="none" strike="noStrike" kern="1200" cap="none" spc="0" normalizeH="0" baseline="0" noProof="0" dirty="0">
                  <a:ln>
                    <a:noFill/>
                  </a:ln>
                  <a:solidFill>
                    <a:srgbClr val="56585C"/>
                  </a:solidFill>
                  <a:effectLst/>
                  <a:uLnTx/>
                  <a:uFillTx/>
                  <a:latin typeface="Calibri"/>
                  <a:ea typeface="+mn-ea"/>
                  <a:cs typeface="+mn-cs"/>
                </a:rPr>
                <a:t>. We need to change to all children having the opportunity to be literate in more than more language--and therefore </a:t>
              </a:r>
              <a:r>
                <a:rPr kumimoji="0" lang="en-US" sz="1400" b="1" i="1" u="none" strike="noStrike" kern="1200" cap="none" spc="0" normalizeH="0" baseline="0" noProof="0" dirty="0">
                  <a:ln>
                    <a:noFill/>
                  </a:ln>
                  <a:solidFill>
                    <a:srgbClr val="56585C"/>
                  </a:solidFill>
                  <a:effectLst/>
                  <a:uLnTx/>
                  <a:uFillTx/>
                  <a:latin typeface="Calibri"/>
                  <a:ea typeface="+mn-ea"/>
                  <a:cs typeface="+mn-cs"/>
                </a:rPr>
                <a:t>establish standards in more than once language</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Thought Leader</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5226428" y="4697592"/>
              <a:ext cx="3396995" cy="1512590"/>
            </a:xfrm>
            <a:prstGeom prst="wedgeRectCallout">
              <a:avLst>
                <a:gd name="adj1" fmla="val 18891"/>
                <a:gd name="adj2" fmla="val 61529"/>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“If </a:t>
              </a:r>
              <a:r>
                <a:rPr lang="en-US" sz="1400" i="1" dirty="0">
                  <a:solidFill>
                    <a:srgbClr val="56585C"/>
                  </a:solidFill>
                  <a:latin typeface="Calibri"/>
                </a:rPr>
                <a:t>dual language</a:t>
              </a:r>
              <a:r>
                <a:rPr kumimoji="0" lang="en-US" sz="1400" b="0" i="1" u="none" strike="noStrike" kern="1200" cap="none" spc="0" normalizeH="0" baseline="0" noProof="0" dirty="0">
                  <a:ln>
                    <a:noFill/>
                  </a:ln>
                  <a:solidFill>
                    <a:srgbClr val="56585C"/>
                  </a:solidFill>
                  <a:effectLst/>
                  <a:uLnTx/>
                  <a:uFillTx/>
                  <a:latin typeface="Calibri"/>
                  <a:ea typeface="+mn-ea"/>
                  <a:cs typeface="+mn-cs"/>
                </a:rPr>
                <a:t> is the ideal model, then </a:t>
              </a:r>
              <a:r>
                <a:rPr kumimoji="0" lang="en-US" sz="1400" b="1" i="1" u="none" strike="noStrike" kern="1200" cap="none" spc="0" normalizeH="0" baseline="0" noProof="0" dirty="0">
                  <a:ln>
                    <a:noFill/>
                  </a:ln>
                  <a:solidFill>
                    <a:srgbClr val="56585C"/>
                  </a:solidFill>
                  <a:effectLst/>
                  <a:uLnTx/>
                  <a:uFillTx/>
                  <a:latin typeface="Calibri"/>
                  <a:ea typeface="+mn-ea"/>
                  <a:cs typeface="+mn-cs"/>
                </a:rPr>
                <a:t>what do you teach? How do you teach?</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kumimoji="0" lang="en-US" sz="1400" b="1" i="1" u="none" strike="noStrike" kern="1200" cap="none" spc="0" normalizeH="0" baseline="0" noProof="0" dirty="0">
                  <a:ln>
                    <a:noFill/>
                  </a:ln>
                  <a:solidFill>
                    <a:srgbClr val="56585C"/>
                  </a:solidFill>
                  <a:effectLst/>
                  <a:uLnTx/>
                  <a:uFillTx/>
                  <a:latin typeface="Calibri"/>
                  <a:ea typeface="+mn-ea"/>
                  <a:cs typeface="+mn-cs"/>
                </a:rPr>
                <a:t>[There is]</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lang="en-US" sz="1400" b="1" i="1" dirty="0">
                  <a:solidFill>
                    <a:srgbClr val="56585C"/>
                  </a:solidFill>
                  <a:latin typeface="Calibri"/>
                </a:rPr>
                <a:t>not </a:t>
              </a:r>
              <a:r>
                <a:rPr kumimoji="0" lang="en-US" sz="1400" b="1" i="1" u="none" strike="noStrike" kern="1200" cap="none" spc="0" normalizeH="0" baseline="0" noProof="0" dirty="0">
                  <a:ln>
                    <a:noFill/>
                  </a:ln>
                  <a:solidFill>
                    <a:srgbClr val="56585C"/>
                  </a:solidFill>
                  <a:effectLst/>
                  <a:uLnTx/>
                  <a:uFillTx/>
                  <a:latin typeface="Calibri"/>
                  <a:ea typeface="+mn-ea"/>
                  <a:cs typeface="+mn-cs"/>
                </a:rPr>
                <a:t>a lot of research to guide that</a:t>
              </a:r>
              <a:r>
                <a:rPr kumimoji="0" lang="en-US" sz="1400" b="0" i="1" u="none" strike="noStrike" kern="1200" cap="none" spc="0" normalizeH="0" baseline="0" noProof="0" dirty="0">
                  <a:ln>
                    <a:noFill/>
                  </a:ln>
                  <a:solidFill>
                    <a:srgbClr val="56585C"/>
                  </a:solidFill>
                  <a:effectLst/>
                  <a:uLnTx/>
                  <a:uFillTx/>
                  <a:latin typeface="Calibri"/>
                  <a:ea typeface="+mn-ea"/>
                  <a:cs typeface="+mn-cs"/>
                </a:rPr>
                <a:t>. What [programs] are doing is translating everything from English to home language. Whatever they find from the internet is what they are using. That’s not high-quality teaching.”</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Thought Leader</a:t>
              </a:r>
            </a:p>
          </p:txBody>
        </p:sp>
      </p:grpSp>
      <p:grpSp>
        <p:nvGrpSpPr>
          <p:cNvPr id="17" name="Group 16"/>
          <p:cNvGrpSpPr/>
          <p:nvPr/>
        </p:nvGrpSpPr>
        <p:grpSpPr>
          <a:xfrm>
            <a:off x="8531351" y="0"/>
            <a:ext cx="612649" cy="499951"/>
            <a:chOff x="8531351" y="0"/>
            <a:chExt cx="612649" cy="499951"/>
          </a:xfrm>
        </p:grpSpPr>
        <p:sp>
          <p:nvSpPr>
            <p:cNvPr id="18" name="Rectangle 17"/>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9" name="Picture 2" descr="https://static.thenounproject.com/png/1574579-200.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83" y="1364325"/>
            <a:ext cx="2745946" cy="1828800"/>
          </a:xfrm>
          <a:prstGeom prst="rect">
            <a:avLst/>
          </a:prstGeom>
        </p:spPr>
      </p:pic>
      <p:sp>
        <p:nvSpPr>
          <p:cNvPr id="16" name="TextBox 15">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Tree>
    <p:extLst>
      <p:ext uri="{BB962C8B-B14F-4D97-AF65-F5344CB8AC3E}">
        <p14:creationId xmlns:p14="http://schemas.microsoft.com/office/powerpoint/2010/main" val="1194516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624048" cy="1357878"/>
          </a:xfrm>
        </p:spPr>
        <p:txBody>
          <a:bodyPr/>
          <a:lstStyle/>
          <a:p>
            <a:r>
              <a:rPr lang="en-US" dirty="0"/>
              <a:t>We analyze ECE and K12 policies and systems to understand their strengths and challenges as they relate to DLLs/ELs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21" name="Table 20"/>
          <p:cNvGraphicFramePr>
            <a:graphicFrameLocks noGrp="1"/>
          </p:cNvGraphicFramePr>
          <p:nvPr>
            <p:extLst>
              <p:ext uri="{D42A27DB-BD31-4B8C-83A1-F6EECF244321}">
                <p14:modId xmlns:p14="http://schemas.microsoft.com/office/powerpoint/2010/main" val="2259691312"/>
              </p:ext>
            </p:extLst>
          </p:nvPr>
        </p:nvGraphicFramePr>
        <p:xfrm>
          <a:off x="258805" y="1283159"/>
          <a:ext cx="8626390" cy="396240"/>
        </p:xfrm>
        <a:graphic>
          <a:graphicData uri="http://schemas.openxmlformats.org/drawingml/2006/table">
            <a:tbl>
              <a:tblPr firstRow="1" bandRow="1">
                <a:tableStyleId>{2D5ABB26-0587-4C30-8999-92F81FD0307C}</a:tableStyleId>
              </a:tblPr>
              <a:tblGrid>
                <a:gridCol w="8626390">
                  <a:extLst>
                    <a:ext uri="{9D8B030D-6E8A-4147-A177-3AD203B41FA5}">
                      <a16:colId xmlns:a16="http://schemas.microsoft.com/office/drawing/2014/main" val="20000"/>
                    </a:ext>
                  </a:extLst>
                </a:gridCol>
              </a:tblGrid>
              <a:tr h="370840">
                <a:tc>
                  <a:txBody>
                    <a:bodyPr/>
                    <a:lstStyle/>
                    <a:p>
                      <a:pPr algn="ctr"/>
                      <a:r>
                        <a:rPr lang="en-US" sz="2000" b="1" dirty="0">
                          <a:solidFill>
                            <a:schemeClr val="tx1"/>
                          </a:solidFill>
                        </a:rPr>
                        <a:t>Major policies and systems in our research</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3" name="Group 2"/>
          <p:cNvGrpSpPr/>
          <p:nvPr/>
        </p:nvGrpSpPr>
        <p:grpSpPr>
          <a:xfrm>
            <a:off x="203548" y="1934921"/>
            <a:ext cx="8736904" cy="3605439"/>
            <a:chOff x="195845" y="2294826"/>
            <a:chExt cx="8736904" cy="3605439"/>
          </a:xfrm>
        </p:grpSpPr>
        <p:cxnSp>
          <p:nvCxnSpPr>
            <p:cNvPr id="16" name="Straight Connector 15"/>
            <p:cNvCxnSpPr/>
            <p:nvPr/>
          </p:nvCxnSpPr>
          <p:spPr>
            <a:xfrm>
              <a:off x="1770590" y="2796621"/>
              <a:ext cx="2217774" cy="343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721545" y="4240766"/>
              <a:ext cx="14509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5845" y="2294826"/>
              <a:ext cx="2377440" cy="747562"/>
            </a:xfrm>
            <a:prstGeom prst="rect">
              <a:avLst/>
            </a:prstGeom>
            <a:solidFill>
              <a:schemeClr val="tx2">
                <a:lumMod val="20000"/>
                <a:lumOff val="80000"/>
              </a:schemeClr>
            </a:solidFill>
            <a:ln w="28575">
              <a:noFill/>
            </a:ln>
          </p:spPr>
          <p:txBody>
            <a:bodyPr wrap="square" rtlCol="0" anchor="ctr">
              <a:noAutofit/>
            </a:bodyPr>
            <a:lstStyle/>
            <a:p>
              <a:pPr marL="285750" indent="-285750" algn="ctr">
                <a:buFont typeface="Wingdings" panose="05000000000000000000" pitchFamily="2" charset="2"/>
                <a:buChar char="§"/>
              </a:pPr>
              <a:r>
                <a:rPr lang="en-US" sz="1400" b="1" dirty="0"/>
                <a:t>English Learner Roadmap</a:t>
              </a:r>
            </a:p>
          </p:txBody>
        </p:sp>
        <p:cxnSp>
          <p:nvCxnSpPr>
            <p:cNvPr id="12" name="Straight Connector 11"/>
            <p:cNvCxnSpPr/>
            <p:nvPr/>
          </p:nvCxnSpPr>
          <p:spPr>
            <a:xfrm flipH="1" flipV="1">
              <a:off x="2086512" y="5529933"/>
              <a:ext cx="1828800"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01408" y="2798337"/>
              <a:ext cx="1296607"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129841" y="4240766"/>
              <a:ext cx="1136348"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312913" y="5529933"/>
              <a:ext cx="1828800"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95845" y="3114388"/>
              <a:ext cx="2377440" cy="1576708"/>
            </a:xfrm>
            <a:prstGeom prst="rect">
              <a:avLst/>
            </a:prstGeom>
            <a:solidFill>
              <a:schemeClr val="tx1">
                <a:lumMod val="20000"/>
                <a:lumOff val="80000"/>
              </a:schemeClr>
            </a:solidFill>
            <a:ln w="28575">
              <a:noFill/>
            </a:ln>
          </p:spPr>
          <p:txBody>
            <a:bodyPr wrap="square" rtlCol="0" anchor="ctr">
              <a:noAutofit/>
            </a:bodyPr>
            <a:lstStyle/>
            <a:p>
              <a:pPr marL="285750" lvl="0" indent="-285750" defTabSz="457200">
                <a:buFont typeface="Wingdings" panose="05000000000000000000" pitchFamily="2" charset="2"/>
                <a:buChar char="§"/>
                <a:defRPr/>
              </a:pPr>
              <a:r>
                <a:rPr lang="en-US" sz="1400" b="1" dirty="0"/>
                <a:t>Technical assistance providers for the DLL Professional Development Grant</a:t>
              </a:r>
            </a:p>
            <a:p>
              <a:pPr marL="285750" indent="-285750" defTabSz="457200">
                <a:buFont typeface="Wingdings" panose="05000000000000000000" pitchFamily="2" charset="2"/>
                <a:buChar char="§"/>
                <a:defRPr/>
              </a:pPr>
              <a:r>
                <a:rPr lang="en-US" sz="1400" b="1" dirty="0"/>
                <a:t>State System of Support</a:t>
              </a:r>
              <a:endParaRPr lang="en-US" sz="1400" dirty="0"/>
            </a:p>
          </p:txBody>
        </p:sp>
        <p:sp>
          <p:nvSpPr>
            <p:cNvPr id="53" name="TextBox 52"/>
            <p:cNvSpPr txBox="1"/>
            <p:nvPr/>
          </p:nvSpPr>
          <p:spPr>
            <a:xfrm>
              <a:off x="195845" y="4907881"/>
              <a:ext cx="2377440" cy="990668"/>
            </a:xfrm>
            <a:prstGeom prst="rect">
              <a:avLst/>
            </a:prstGeom>
            <a:solidFill>
              <a:schemeClr val="accent6">
                <a:lumMod val="20000"/>
                <a:lumOff val="80000"/>
              </a:schemeClr>
            </a:solidFill>
            <a:ln w="28575">
              <a:noFill/>
            </a:ln>
          </p:spPr>
          <p:txBody>
            <a:bodyPr wrap="square" rtlCol="0" anchor="ctr">
              <a:noAutofit/>
            </a:bodyPr>
            <a:lstStyle/>
            <a:p>
              <a:pPr marL="285750" indent="-285750">
                <a:buFont typeface="Wingdings" panose="05000000000000000000" pitchFamily="2" charset="2"/>
                <a:buChar char="§"/>
              </a:pPr>
              <a:r>
                <a:rPr lang="en-US" sz="1400" b="1" dirty="0"/>
                <a:t>Disparate funding streams for ECE</a:t>
              </a:r>
            </a:p>
            <a:p>
              <a:pPr marL="285750" indent="-285750">
                <a:buFont typeface="Wingdings" panose="05000000000000000000" pitchFamily="2" charset="2"/>
                <a:buChar char="§"/>
              </a:pPr>
              <a:r>
                <a:rPr lang="en-US" sz="1400" b="1" dirty="0"/>
                <a:t>Local Control Funding Formula </a:t>
              </a:r>
            </a:p>
          </p:txBody>
        </p:sp>
        <p:sp>
          <p:nvSpPr>
            <p:cNvPr id="38" name="TextBox 37"/>
            <p:cNvSpPr txBox="1"/>
            <p:nvPr/>
          </p:nvSpPr>
          <p:spPr>
            <a:xfrm>
              <a:off x="6555309" y="4981430"/>
              <a:ext cx="2377440" cy="918835"/>
            </a:xfrm>
            <a:prstGeom prst="rect">
              <a:avLst/>
            </a:prstGeom>
            <a:solidFill>
              <a:schemeClr val="accent5">
                <a:lumMod val="20000"/>
                <a:lumOff val="80000"/>
              </a:schemeClr>
            </a:solidFill>
            <a:ln w="28575">
              <a:noFill/>
            </a:ln>
          </p:spPr>
          <p:txBody>
            <a:bodyPr wrap="square" rtlCol="0" anchor="ctr">
              <a:noAutofit/>
            </a:bodyPr>
            <a:lstStyle/>
            <a:p>
              <a:pPr marL="285750" indent="-285750">
                <a:buFont typeface="Wingdings" panose="05000000000000000000" pitchFamily="2" charset="2"/>
                <a:buChar char="§"/>
              </a:pPr>
              <a:r>
                <a:rPr lang="en-US" sz="1400" b="1" dirty="0"/>
                <a:t>ECE Quality Rating and Improvement System</a:t>
              </a:r>
            </a:p>
            <a:p>
              <a:pPr marL="285750" indent="-285750">
                <a:buFont typeface="Wingdings" panose="05000000000000000000" pitchFamily="2" charset="2"/>
                <a:buChar char="§"/>
              </a:pPr>
              <a:r>
                <a:rPr lang="en-US" sz="1400" b="1" dirty="0"/>
                <a:t>State Accountability System</a:t>
              </a:r>
            </a:p>
          </p:txBody>
        </p:sp>
        <p:sp>
          <p:nvSpPr>
            <p:cNvPr id="32" name="TextBox 31"/>
            <p:cNvSpPr txBox="1"/>
            <p:nvPr/>
          </p:nvSpPr>
          <p:spPr>
            <a:xfrm>
              <a:off x="6555309" y="3605460"/>
              <a:ext cx="2377440" cy="1264257"/>
            </a:xfrm>
            <a:prstGeom prst="rect">
              <a:avLst/>
            </a:prstGeom>
            <a:solidFill>
              <a:schemeClr val="accent3">
                <a:lumMod val="20000"/>
                <a:lumOff val="80000"/>
              </a:schemeClr>
            </a:solidFill>
            <a:ln w="28575">
              <a:noFill/>
            </a:ln>
          </p:spPr>
          <p:txBody>
            <a:bodyPr wrap="square" rtlCol="0" anchor="ctr">
              <a:noAutofit/>
            </a:bodyPr>
            <a:lstStyle/>
            <a:p>
              <a:pPr marL="285750" indent="-285750">
                <a:buFont typeface="Wingdings" panose="05000000000000000000" pitchFamily="2" charset="2"/>
                <a:buChar char="§"/>
              </a:pPr>
              <a:r>
                <a:rPr lang="en-US" sz="1400" b="1" dirty="0"/>
                <a:t>DLL Professional Development Grant</a:t>
              </a:r>
            </a:p>
            <a:p>
              <a:pPr marL="285750" indent="-285750">
                <a:buFont typeface="Wingdings" panose="05000000000000000000" pitchFamily="2" charset="2"/>
                <a:buChar char="§"/>
              </a:pPr>
              <a:r>
                <a:rPr lang="en-US" sz="1400" b="1" dirty="0"/>
                <a:t>Pre-service and in-service educator professional development</a:t>
              </a:r>
            </a:p>
          </p:txBody>
        </p:sp>
        <p:sp>
          <p:nvSpPr>
            <p:cNvPr id="7" name="TextBox 6"/>
            <p:cNvSpPr txBox="1"/>
            <p:nvPr/>
          </p:nvSpPr>
          <p:spPr>
            <a:xfrm>
              <a:off x="6555309" y="2294826"/>
              <a:ext cx="2377440" cy="1142356"/>
            </a:xfrm>
            <a:prstGeom prst="rect">
              <a:avLst/>
            </a:prstGeom>
            <a:solidFill>
              <a:schemeClr val="accent4">
                <a:lumMod val="20000"/>
                <a:lumOff val="80000"/>
              </a:schemeClr>
            </a:solidFill>
            <a:ln w="28575">
              <a:noFill/>
            </a:ln>
          </p:spPr>
          <p:txBody>
            <a:bodyPr wrap="square" rtlCol="0" anchor="ctr">
              <a:noAutofit/>
            </a:bodyPr>
            <a:lstStyle/>
            <a:p>
              <a:pPr marL="285750" indent="-285750">
                <a:buFont typeface="Wingdings" panose="05000000000000000000" pitchFamily="2" charset="2"/>
                <a:buChar char="§"/>
              </a:pPr>
              <a:r>
                <a:rPr lang="en-US" sz="1400" b="1" dirty="0"/>
                <a:t>Variability of educational programming across ECE environments</a:t>
              </a:r>
            </a:p>
            <a:p>
              <a:pPr marL="285750" indent="-285750">
                <a:buFont typeface="Wingdings" panose="05000000000000000000" pitchFamily="2" charset="2"/>
                <a:buChar char="§"/>
              </a:pPr>
              <a:r>
                <a:rPr lang="en-US" sz="1400" b="1" dirty="0"/>
                <a:t>Proposition 58 </a:t>
              </a:r>
            </a:p>
            <a:p>
              <a:pPr marL="285750" indent="-285750">
                <a:buFont typeface="Wingdings" panose="05000000000000000000" pitchFamily="2" charset="2"/>
                <a:buChar char="§"/>
              </a:pPr>
              <a:r>
                <a:rPr lang="en-US" sz="1400" b="1" dirty="0"/>
                <a:t>Reclassification in K12</a:t>
              </a:r>
            </a:p>
          </p:txBody>
        </p:sp>
      </p:grpSp>
      <p:sp>
        <p:nvSpPr>
          <p:cNvPr id="26" name="TextBox 25">
            <a:extLst>
              <a:ext uri="{FF2B5EF4-FFF2-40B4-BE49-F238E27FC236}">
                <a16:creationId xmlns:a16="http://schemas.microsoft.com/office/drawing/2014/main" id="{9667E14A-27E7-4C93-A036-DBF86EAD0ADA}"/>
              </a:ext>
            </a:extLst>
          </p:cNvPr>
          <p:cNvSpPr txBox="1"/>
          <p:nvPr/>
        </p:nvSpPr>
        <p:spPr>
          <a:xfrm>
            <a:off x="4206240" y="6279630"/>
            <a:ext cx="4583309" cy="321857"/>
          </a:xfrm>
          <a:prstGeom prst="rect">
            <a:avLst/>
          </a:prstGeom>
          <a:noFill/>
        </p:spPr>
        <p:txBody>
          <a:bodyPr wrap="square" lIns="0" tIns="0" rIns="0" bIns="0" rtlCol="0">
            <a:noAutofit/>
          </a:bodyPr>
          <a:lstStyle/>
          <a:p>
            <a:pPr algn="r" defTabSz="457200"/>
            <a:r>
              <a:rPr lang="en-US" sz="1000" dirty="0"/>
              <a:t>*In this graphic above and in the following sections, we highlight a set of major policies that emerged in our research as especially significant for the education of DLLs/ELs in California. This is not an exhaustive list of all policies affecting these students.</a:t>
            </a:r>
          </a:p>
        </p:txBody>
      </p:sp>
      <p:graphicFrame>
        <p:nvGraphicFramePr>
          <p:cNvPr id="33" name="Diagram 32">
            <a:extLst>
              <a:ext uri="{FF2B5EF4-FFF2-40B4-BE49-F238E27FC236}">
                <a16:creationId xmlns:a16="http://schemas.microsoft.com/office/drawing/2014/main" id="{8831617A-7C08-4FE7-ADE1-BA5AB5A1EF07}"/>
              </a:ext>
            </a:extLst>
          </p:cNvPr>
          <p:cNvGraphicFramePr/>
          <p:nvPr>
            <p:extLst>
              <p:ext uri="{D42A27DB-BD31-4B8C-83A1-F6EECF244321}">
                <p14:modId xmlns:p14="http://schemas.microsoft.com/office/powerpoint/2010/main" val="3694165222"/>
              </p:ext>
            </p:extLst>
          </p:nvPr>
        </p:nvGraphicFramePr>
        <p:xfrm>
          <a:off x="1524000" y="17713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 name="Picture 34">
            <a:extLst>
              <a:ext uri="{FF2B5EF4-FFF2-40B4-BE49-F238E27FC236}">
                <a16:creationId xmlns:a16="http://schemas.microsoft.com/office/drawing/2014/main" id="{3C1DCEE2-54C0-4A11-963A-442105289ED0}"/>
              </a:ext>
            </a:extLst>
          </p:cNvPr>
          <p:cNvPicPr>
            <a:picLocks noChangeAspect="1"/>
          </p:cNvPicPr>
          <p:nvPr/>
        </p:nvPicPr>
        <p:blipFill rotWithShape="1">
          <a:blip r:embed="rId8"/>
          <a:srcRect l="40903" t="34938" r="33402" b="19259"/>
          <a:stretch/>
        </p:blipFill>
        <p:spPr>
          <a:xfrm>
            <a:off x="3947286" y="3294601"/>
            <a:ext cx="1185516" cy="1188720"/>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 name="Rectangle 35">
            <a:extLst>
              <a:ext uri="{FF2B5EF4-FFF2-40B4-BE49-F238E27FC236}">
                <a16:creationId xmlns:a16="http://schemas.microsoft.com/office/drawing/2014/main" id="{E77E9FD6-E06C-4C09-8D96-23730AD7B3D2}"/>
              </a:ext>
            </a:extLst>
          </p:cNvPr>
          <p:cNvSpPr/>
          <p:nvPr/>
        </p:nvSpPr>
        <p:spPr>
          <a:xfrm>
            <a:off x="3320909" y="2295637"/>
            <a:ext cx="1190625" cy="12573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Vision</a:t>
            </a:r>
          </a:p>
        </p:txBody>
      </p:sp>
      <p:sp>
        <p:nvSpPr>
          <p:cNvPr id="37" name="Rectangle 36">
            <a:extLst>
              <a:ext uri="{FF2B5EF4-FFF2-40B4-BE49-F238E27FC236}">
                <a16:creationId xmlns:a16="http://schemas.microsoft.com/office/drawing/2014/main" id="{5B4F0BC2-1C64-43A7-8B0D-711F1B9DD621}"/>
              </a:ext>
            </a:extLst>
          </p:cNvPr>
          <p:cNvSpPr/>
          <p:nvPr/>
        </p:nvSpPr>
        <p:spPr>
          <a:xfrm>
            <a:off x="2829416" y="3290747"/>
            <a:ext cx="1221020" cy="12064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Technical assistance</a:t>
            </a:r>
          </a:p>
        </p:txBody>
      </p:sp>
      <p:sp>
        <p:nvSpPr>
          <p:cNvPr id="39" name="Rectangle 38">
            <a:extLst>
              <a:ext uri="{FF2B5EF4-FFF2-40B4-BE49-F238E27FC236}">
                <a16:creationId xmlns:a16="http://schemas.microsoft.com/office/drawing/2014/main" id="{EC7CEE4E-701B-4D86-A327-9E00A0B46561}"/>
              </a:ext>
            </a:extLst>
          </p:cNvPr>
          <p:cNvSpPr/>
          <p:nvPr/>
        </p:nvSpPr>
        <p:spPr>
          <a:xfrm>
            <a:off x="3317146" y="4281761"/>
            <a:ext cx="1290641" cy="11432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Funding</a:t>
            </a:r>
          </a:p>
        </p:txBody>
      </p:sp>
      <p:sp>
        <p:nvSpPr>
          <p:cNvPr id="42" name="Rectangle 41">
            <a:extLst>
              <a:ext uri="{FF2B5EF4-FFF2-40B4-BE49-F238E27FC236}">
                <a16:creationId xmlns:a16="http://schemas.microsoft.com/office/drawing/2014/main" id="{84EE6C0F-A76A-4FB0-B305-B78917DA6C23}"/>
              </a:ext>
            </a:extLst>
          </p:cNvPr>
          <p:cNvSpPr/>
          <p:nvPr/>
        </p:nvSpPr>
        <p:spPr>
          <a:xfrm>
            <a:off x="5053720" y="3205772"/>
            <a:ext cx="1296355" cy="13764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Educator workforce</a:t>
            </a:r>
          </a:p>
        </p:txBody>
      </p:sp>
      <p:sp>
        <p:nvSpPr>
          <p:cNvPr id="44" name="Rectangle 43">
            <a:extLst>
              <a:ext uri="{FF2B5EF4-FFF2-40B4-BE49-F238E27FC236}">
                <a16:creationId xmlns:a16="http://schemas.microsoft.com/office/drawing/2014/main" id="{5EADE24F-108B-45ED-BC1D-9D85EB8DB72C}"/>
              </a:ext>
            </a:extLst>
          </p:cNvPr>
          <p:cNvSpPr/>
          <p:nvPr/>
        </p:nvSpPr>
        <p:spPr>
          <a:xfrm>
            <a:off x="4495107" y="4272969"/>
            <a:ext cx="1422906" cy="11423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Accountability</a:t>
            </a:r>
          </a:p>
        </p:txBody>
      </p:sp>
      <p:sp>
        <p:nvSpPr>
          <p:cNvPr id="45" name="Rectangle 44">
            <a:extLst>
              <a:ext uri="{FF2B5EF4-FFF2-40B4-BE49-F238E27FC236}">
                <a16:creationId xmlns:a16="http://schemas.microsoft.com/office/drawing/2014/main" id="{EEB9E85E-28F8-4DA8-9193-DB3DB5E6C042}"/>
              </a:ext>
            </a:extLst>
          </p:cNvPr>
          <p:cNvSpPr/>
          <p:nvPr/>
        </p:nvSpPr>
        <p:spPr>
          <a:xfrm>
            <a:off x="4482844" y="2469154"/>
            <a:ext cx="1376364" cy="9102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Education experience</a:t>
            </a:r>
          </a:p>
        </p:txBody>
      </p:sp>
    </p:spTree>
    <p:extLst>
      <p:ext uri="{BB962C8B-B14F-4D97-AF65-F5344CB8AC3E}">
        <p14:creationId xmlns:p14="http://schemas.microsoft.com/office/powerpoint/2010/main" val="2192077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8958813"/>
              </p:ext>
            </p:extLst>
          </p:nvPr>
        </p:nvGraphicFramePr>
        <p:xfrm>
          <a:off x="0" y="2588312"/>
          <a:ext cx="9143999" cy="3807680"/>
        </p:xfrm>
        <a:graphic>
          <a:graphicData uri="http://schemas.openxmlformats.org/drawingml/2006/table">
            <a:tbl>
              <a:tblPr firstRow="1" bandRow="1">
                <a:tableStyleId>{2D5ABB26-0587-4C30-8999-92F81FD0307C}</a:tableStyleId>
              </a:tblPr>
              <a:tblGrid>
                <a:gridCol w="2183158">
                  <a:extLst>
                    <a:ext uri="{9D8B030D-6E8A-4147-A177-3AD203B41FA5}">
                      <a16:colId xmlns:a16="http://schemas.microsoft.com/office/drawing/2014/main" val="3263313047"/>
                    </a:ext>
                  </a:extLst>
                </a:gridCol>
                <a:gridCol w="6960841">
                  <a:extLst>
                    <a:ext uri="{9D8B030D-6E8A-4147-A177-3AD203B41FA5}">
                      <a16:colId xmlns:a16="http://schemas.microsoft.com/office/drawing/2014/main" val="2142601727"/>
                    </a:ext>
                  </a:extLst>
                </a:gridCol>
              </a:tblGrid>
              <a:tr h="423103">
                <a:tc>
                  <a:txBody>
                    <a:bodyPr/>
                    <a:lstStyle/>
                    <a:p>
                      <a:pPr algn="ctr"/>
                      <a:r>
                        <a:rPr lang="en-US" sz="1600" b="1" dirty="0">
                          <a:solidFill>
                            <a:schemeClr val="bg1"/>
                          </a:solidFill>
                        </a:rPr>
                        <a:t>ECE</a:t>
                      </a:r>
                      <a:r>
                        <a:rPr lang="en-US" sz="1600" b="1" baseline="0" dirty="0">
                          <a:solidFill>
                            <a:schemeClr val="bg1"/>
                          </a:solidFill>
                        </a:rPr>
                        <a:t> Structure</a:t>
                      </a:r>
                      <a:endParaRPr lang="en-US" sz="1600" b="1" dirty="0">
                        <a:solidFill>
                          <a:schemeClr val="bg1"/>
                        </a:solidFill>
                      </a:endParaRPr>
                    </a:p>
                  </a:txBody>
                  <a:tcPr anchor="ctr">
                    <a:lnL w="12700" cap="flat" cmpd="sng" algn="ctr">
                      <a:solidFill>
                        <a:schemeClr val="accent4"/>
                      </a:solidFill>
                      <a:prstDash val="solid"/>
                      <a:round/>
                      <a:headEnd type="none" w="med" len="med"/>
                      <a:tailEnd type="none" w="med" len="med"/>
                    </a:lnL>
                    <a:lnT w="12700" cap="flat" cmpd="sng" algn="ctr">
                      <a:solidFill>
                        <a:schemeClr val="accent4"/>
                      </a:solidFill>
                      <a:prstDash val="solid"/>
                      <a:round/>
                      <a:headEnd type="none" w="med" len="med"/>
                      <a:tailEnd type="none" w="med" len="med"/>
                    </a:lnT>
                    <a:solidFill>
                      <a:schemeClr val="accent4"/>
                    </a:solidFill>
                  </a:tcPr>
                </a:tc>
                <a:tc>
                  <a:txBody>
                    <a:bodyPr/>
                    <a:lstStyle/>
                    <a:p>
                      <a:pPr algn="ctr"/>
                      <a:r>
                        <a:rPr lang="en-US" sz="1600" b="1" dirty="0">
                          <a:solidFill>
                            <a:schemeClr val="bg1"/>
                          </a:solidFill>
                        </a:rPr>
                        <a:t>Program</a:t>
                      </a:r>
                      <a:r>
                        <a:rPr lang="en-US" sz="1600" b="1" baseline="0" dirty="0">
                          <a:solidFill>
                            <a:schemeClr val="bg1"/>
                          </a:solidFill>
                        </a:rPr>
                        <a:t> Type</a:t>
                      </a:r>
                      <a:endParaRPr lang="en-US" sz="1600" b="1" dirty="0">
                        <a:solidFill>
                          <a:schemeClr val="bg1"/>
                        </a:solidFill>
                      </a:endParaRPr>
                    </a:p>
                  </a:txBody>
                  <a:tcPr anchor="ctr">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solidFill>
                      <a:schemeClr val="accent4"/>
                    </a:solidFill>
                  </a:tcPr>
                </a:tc>
                <a:extLst>
                  <a:ext uri="{0D108BD9-81ED-4DB2-BD59-A6C34878D82A}">
                    <a16:rowId xmlns:a16="http://schemas.microsoft.com/office/drawing/2014/main" val="2539999168"/>
                  </a:ext>
                </a:extLst>
              </a:tr>
              <a:tr h="1452238">
                <a:tc>
                  <a:txBody>
                    <a:bodyPr/>
                    <a:lstStyle/>
                    <a:p>
                      <a:pPr algn="ctr"/>
                      <a:r>
                        <a:rPr lang="en-US" sz="1600" b="1" dirty="0">
                          <a:solidFill>
                            <a:schemeClr val="tx1"/>
                          </a:solidFill>
                        </a:rPr>
                        <a:t>General school readiness programs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ysDash"/>
                      <a:round/>
                      <a:headEnd type="none" w="med" len="med"/>
                      <a:tailEnd type="none" w="med" len="med"/>
                    </a:lnR>
                    <a:solidFill>
                      <a:schemeClr val="bg1">
                        <a:lumMod val="95000"/>
                      </a:schemeClr>
                    </a:solidFill>
                  </a:tcPr>
                </a:tc>
                <a:tc>
                  <a:txBody>
                    <a:bodyPr/>
                    <a:lstStyle/>
                    <a:p>
                      <a:pPr marL="285750" indent="-285750">
                        <a:buClr>
                          <a:schemeClr val="accent4"/>
                        </a:buClr>
                        <a:buFont typeface="Wingdings" panose="05000000000000000000" pitchFamily="2" charset="2"/>
                        <a:buChar char="§"/>
                      </a:pPr>
                      <a:r>
                        <a:rPr lang="en-US" sz="1400" dirty="0"/>
                        <a:t>California state preschool programs </a:t>
                      </a:r>
                    </a:p>
                    <a:p>
                      <a:pPr marL="285750" indent="-285750">
                        <a:buClr>
                          <a:schemeClr val="accent4"/>
                        </a:buClr>
                        <a:buFont typeface="Wingdings" panose="05000000000000000000" pitchFamily="2" charset="2"/>
                        <a:buChar char="§"/>
                      </a:pPr>
                      <a:r>
                        <a:rPr lang="en-US" sz="1400" dirty="0"/>
                        <a:t>Early start programs (federal program) </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dirty="0"/>
                        <a:t>Head start programs (for low-income students)</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dirty="0"/>
                        <a:t>District-based preschool</a:t>
                      </a:r>
                      <a:r>
                        <a:rPr lang="en-US" sz="1400" baseline="0" dirty="0"/>
                        <a:t> programs</a:t>
                      </a:r>
                      <a:r>
                        <a:rPr lang="en-US" sz="1400" dirty="0"/>
                        <a:t> (funded</a:t>
                      </a:r>
                      <a:r>
                        <a:rPr lang="en-US" sz="1400" baseline="0" dirty="0"/>
                        <a:t> by Title I)</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aseline="0" dirty="0"/>
                        <a:t>Transitional kindergarten programs (for children just below age cutoff* for Kindergarten)</a:t>
                      </a:r>
                      <a:endParaRPr lang="en-US" sz="1400" dirty="0"/>
                    </a:p>
                  </a:txBody>
                  <a:tcPr anchor="ctr">
                    <a:lnL w="12700" cap="flat" cmpd="sng" algn="ctr">
                      <a:solidFill>
                        <a:schemeClr val="accent4"/>
                      </a:solidFill>
                      <a:prstDash val="sysDash"/>
                      <a:round/>
                      <a:headEnd type="none" w="med" len="med"/>
                      <a:tailEnd type="none" w="med" len="med"/>
                    </a:lnL>
                    <a:lnR w="12700" cap="flat" cmpd="sng" algn="ctr">
                      <a:solidFill>
                        <a:schemeClr val="accent4"/>
                      </a:solidFill>
                      <a:prstDash val="solid"/>
                      <a:round/>
                      <a:headEnd type="none" w="med" len="med"/>
                      <a:tailEnd type="none" w="med" len="med"/>
                    </a:lnR>
                    <a:lnB w="12700" cap="flat" cmpd="sng" algn="ctr">
                      <a:solidFill>
                        <a:schemeClr val="accent4"/>
                      </a:solidFill>
                      <a:prstDash val="sysDash"/>
                      <a:round/>
                      <a:headEnd type="none" w="med" len="med"/>
                      <a:tailEnd type="none" w="med" len="med"/>
                    </a:lnB>
                  </a:tcPr>
                </a:tc>
                <a:extLst>
                  <a:ext uri="{0D108BD9-81ED-4DB2-BD59-A6C34878D82A}">
                    <a16:rowId xmlns:a16="http://schemas.microsoft.com/office/drawing/2014/main" val="2693335822"/>
                  </a:ext>
                </a:extLst>
              </a:tr>
              <a:tr h="660735">
                <a:tc>
                  <a:txBody>
                    <a:bodyPr/>
                    <a:lstStyle/>
                    <a:p>
                      <a:pPr algn="ctr"/>
                      <a:r>
                        <a:rPr lang="en-US" sz="1600" b="1" dirty="0">
                          <a:solidFill>
                            <a:schemeClr val="tx1"/>
                          </a:solidFill>
                        </a:rPr>
                        <a:t>Alternative</a:t>
                      </a:r>
                      <a:r>
                        <a:rPr lang="en-US" sz="1600" b="1" baseline="0" dirty="0">
                          <a:solidFill>
                            <a:schemeClr val="tx1"/>
                          </a:solidFill>
                        </a:rPr>
                        <a:t> payment programs</a:t>
                      </a:r>
                      <a:endParaRPr lang="en-US" sz="1600" b="1"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ysDash"/>
                      <a:round/>
                      <a:headEnd type="none" w="med" len="med"/>
                      <a:tailEnd type="none" w="med" len="med"/>
                    </a:lnR>
                    <a:solidFill>
                      <a:schemeClr val="bg1">
                        <a:lumMod val="95000"/>
                      </a:schemeClr>
                    </a:solidFill>
                  </a:tcPr>
                </a:tc>
                <a:tc>
                  <a:txBody>
                    <a:bodyPr/>
                    <a:lstStyle/>
                    <a:p>
                      <a:pPr marL="285750" indent="-285750">
                        <a:buClr>
                          <a:schemeClr val="accent4"/>
                        </a:buClr>
                        <a:buFont typeface="Wingdings" panose="05000000000000000000" pitchFamily="2" charset="2"/>
                        <a:buChar char="§"/>
                      </a:pPr>
                      <a:r>
                        <a:rPr lang="en-US" sz="1400" baseline="0" dirty="0"/>
                        <a:t>State welfare programs (provides c</a:t>
                      </a:r>
                      <a:r>
                        <a:rPr lang="en-US" sz="1400" dirty="0"/>
                        <a:t>hild care vouchers to families)</a:t>
                      </a:r>
                    </a:p>
                  </a:txBody>
                  <a:tcPr anchor="ctr">
                    <a:lnL w="12700" cap="flat" cmpd="sng" algn="ctr">
                      <a:solidFill>
                        <a:schemeClr val="accent4"/>
                      </a:solidFill>
                      <a:prstDash val="sysDash"/>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ysDash"/>
                      <a:round/>
                      <a:headEnd type="none" w="med" len="med"/>
                      <a:tailEnd type="none" w="med" len="med"/>
                    </a:lnT>
                    <a:lnB w="12700" cap="flat" cmpd="sng" algn="ctr">
                      <a:solidFill>
                        <a:schemeClr val="accent4"/>
                      </a:solidFill>
                      <a:prstDash val="sysDash"/>
                      <a:round/>
                      <a:headEnd type="none" w="med" len="med"/>
                      <a:tailEnd type="none" w="med" len="med"/>
                    </a:lnB>
                  </a:tcPr>
                </a:tc>
                <a:extLst>
                  <a:ext uri="{0D108BD9-81ED-4DB2-BD59-A6C34878D82A}">
                    <a16:rowId xmlns:a16="http://schemas.microsoft.com/office/drawing/2014/main" val="3977700405"/>
                  </a:ext>
                </a:extLst>
              </a:tr>
              <a:tr h="610869">
                <a:tc>
                  <a:txBody>
                    <a:bodyPr/>
                    <a:lstStyle/>
                    <a:p>
                      <a:pPr algn="ctr"/>
                      <a:r>
                        <a:rPr lang="en-US" sz="1600" b="1" dirty="0">
                          <a:solidFill>
                            <a:schemeClr val="tx1"/>
                          </a:solidFill>
                        </a:rPr>
                        <a:t>California</a:t>
                      </a:r>
                      <a:r>
                        <a:rPr lang="en-US" sz="1600" b="1" baseline="0" dirty="0">
                          <a:solidFill>
                            <a:schemeClr val="tx1"/>
                          </a:solidFill>
                        </a:rPr>
                        <a:t> h</a:t>
                      </a:r>
                      <a:r>
                        <a:rPr lang="en-US" sz="1600" b="1" dirty="0">
                          <a:solidFill>
                            <a:schemeClr val="tx1"/>
                          </a:solidFill>
                        </a:rPr>
                        <a:t>ome visiting programs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ysDash"/>
                      <a:round/>
                      <a:headEnd type="none" w="med" len="med"/>
                      <a:tailEnd type="none" w="med" len="med"/>
                    </a:lnR>
                    <a:solidFill>
                      <a:schemeClr val="bg1">
                        <a:lumMod val="95000"/>
                      </a:schemeClr>
                    </a:solidFill>
                  </a:tcPr>
                </a:tc>
                <a:tc>
                  <a:txBody>
                    <a:bodyPr/>
                    <a:lstStyle/>
                    <a:p>
                      <a:pPr marL="285750" indent="-285750">
                        <a:buClr>
                          <a:schemeClr val="accent4"/>
                        </a:buClr>
                        <a:buFont typeface="Wingdings" panose="05000000000000000000" pitchFamily="2" charset="2"/>
                        <a:buChar char="§"/>
                      </a:pPr>
                      <a:r>
                        <a:rPr lang="en-US" sz="1400" dirty="0"/>
                        <a:t>Parent coaching through</a:t>
                      </a:r>
                      <a:r>
                        <a:rPr lang="en-US" sz="1400" baseline="0" dirty="0"/>
                        <a:t> education (led by state or county)</a:t>
                      </a:r>
                      <a:endParaRPr lang="en-US" sz="1400" dirty="0"/>
                    </a:p>
                  </a:txBody>
                  <a:tcPr anchor="ctr">
                    <a:lnL w="12700" cap="flat" cmpd="sng" algn="ctr">
                      <a:solidFill>
                        <a:schemeClr val="accent4"/>
                      </a:solidFill>
                      <a:prstDash val="sysDash"/>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ysDash"/>
                      <a:round/>
                      <a:headEnd type="none" w="med" len="med"/>
                      <a:tailEnd type="none" w="med" len="med"/>
                    </a:lnT>
                    <a:lnB w="12700" cap="flat" cmpd="sng" algn="ctr">
                      <a:solidFill>
                        <a:schemeClr val="accent4"/>
                      </a:solidFill>
                      <a:prstDash val="sysDash"/>
                      <a:round/>
                      <a:headEnd type="none" w="med" len="med"/>
                      <a:tailEnd type="none" w="med" len="med"/>
                    </a:lnB>
                  </a:tcPr>
                </a:tc>
                <a:extLst>
                  <a:ext uri="{0D108BD9-81ED-4DB2-BD59-A6C34878D82A}">
                    <a16:rowId xmlns:a16="http://schemas.microsoft.com/office/drawing/2014/main" val="559083582"/>
                  </a:ext>
                </a:extLst>
              </a:tr>
              <a:tr h="660735">
                <a:tc>
                  <a:txBody>
                    <a:bodyPr/>
                    <a:lstStyle/>
                    <a:p>
                      <a:pPr algn="ctr"/>
                      <a:r>
                        <a:rPr lang="en-US" sz="1600" b="1" dirty="0">
                          <a:solidFill>
                            <a:schemeClr val="tx1"/>
                          </a:solidFill>
                        </a:rPr>
                        <a:t>Special education programs</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ysDash"/>
                      <a:round/>
                      <a:headEnd type="none" w="med" len="med"/>
                      <a:tailEnd type="none" w="med" len="med"/>
                    </a:lnR>
                    <a:lnB w="12700" cap="flat" cmpd="sng" algn="ctr">
                      <a:solidFill>
                        <a:schemeClr val="accent4"/>
                      </a:solidFill>
                      <a:prstDash val="solid"/>
                      <a:round/>
                      <a:headEnd type="none" w="med" len="med"/>
                      <a:tailEnd type="none" w="med" len="med"/>
                    </a:lnB>
                    <a:solidFill>
                      <a:schemeClr val="bg1">
                        <a:lumMod val="95000"/>
                      </a:schemeClr>
                    </a:solidFill>
                  </a:tcPr>
                </a:tc>
                <a:tc>
                  <a:txBody>
                    <a:bodyPr/>
                    <a:lstStyle/>
                    <a:p>
                      <a:pPr marL="285750" indent="-285750">
                        <a:buClr>
                          <a:schemeClr val="accent4"/>
                        </a:buClr>
                        <a:buFont typeface="Wingdings" panose="05000000000000000000" pitchFamily="2" charset="2"/>
                        <a:buChar char="§"/>
                      </a:pPr>
                      <a:r>
                        <a:rPr lang="en-US" sz="1400" dirty="0"/>
                        <a:t>Early start (intervention</a:t>
                      </a:r>
                      <a:r>
                        <a:rPr lang="en-US" sz="1400" baseline="0" dirty="0"/>
                        <a:t> services for children with developmental delays)</a:t>
                      </a:r>
                    </a:p>
                    <a:p>
                      <a:pPr marL="285750" indent="-285750">
                        <a:buClr>
                          <a:schemeClr val="accent4"/>
                        </a:buClr>
                        <a:buFont typeface="Wingdings" panose="05000000000000000000" pitchFamily="2" charset="2"/>
                        <a:buChar char="§"/>
                      </a:pPr>
                      <a:r>
                        <a:rPr lang="en-US" sz="1400" baseline="0" dirty="0"/>
                        <a:t>Special education preschool programs </a:t>
                      </a:r>
                      <a:endParaRPr lang="en-US" sz="1400" dirty="0"/>
                    </a:p>
                  </a:txBody>
                  <a:tcPr anchor="ctr">
                    <a:lnL w="12700" cap="flat" cmpd="sng" algn="ctr">
                      <a:solidFill>
                        <a:schemeClr val="accent4"/>
                      </a:solidFill>
                      <a:prstDash val="sysDash"/>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ysDash"/>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618404184"/>
                  </a:ext>
                </a:extLst>
              </a:tr>
            </a:tbl>
          </a:graphicData>
        </a:graphic>
      </p:graphicFrame>
      <p:sp>
        <p:nvSpPr>
          <p:cNvPr id="2" name="Title 1"/>
          <p:cNvSpPr>
            <a:spLocks noGrp="1"/>
          </p:cNvSpPr>
          <p:nvPr>
            <p:ph type="title"/>
          </p:nvPr>
        </p:nvSpPr>
        <p:spPr>
          <a:xfrm>
            <a:off x="259977" y="201817"/>
            <a:ext cx="8550895" cy="1209071"/>
          </a:xfrm>
        </p:spPr>
        <p:txBody>
          <a:bodyPr/>
          <a:lstStyle/>
          <a:p>
            <a:r>
              <a:rPr lang="en-US" dirty="0"/>
              <a:t>Unlike the K12 system, California’s ECE system consists of a complex mix of programs and providers</a:t>
            </a:r>
          </a:p>
        </p:txBody>
      </p:sp>
      <p:sp>
        <p:nvSpPr>
          <p:cNvPr id="4" name="Slide Number Placeholder 3"/>
          <p:cNvSpPr>
            <a:spLocks noGrp="1"/>
          </p:cNvSpPr>
          <p:nvPr>
            <p:ph type="sldNum" sz="quarter" idx="4"/>
          </p:nvPr>
        </p:nvSpPr>
        <p:spPr>
          <a:xfrm>
            <a:off x="8531352" y="6389519"/>
            <a:ext cx="612648"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2" name="Rectangle 11"/>
          <p:cNvSpPr/>
          <p:nvPr/>
        </p:nvSpPr>
        <p:spPr>
          <a:xfrm>
            <a:off x="1135781" y="6468188"/>
            <a:ext cx="7669767" cy="18475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*Children born between September 2</a:t>
            </a:r>
            <a:r>
              <a:rPr kumimoji="0" lang="en-US" sz="900" b="0" i="0" u="none" strike="noStrike" kern="1200" cap="none" spc="0" normalizeH="0" baseline="30000" noProof="0" dirty="0">
                <a:ln>
                  <a:noFill/>
                </a:ln>
                <a:solidFill>
                  <a:srgbClr val="56585C"/>
                </a:solidFill>
                <a:effectLst/>
                <a:uLnTx/>
                <a:uFillTx/>
                <a:latin typeface="Calibri"/>
                <a:ea typeface="+mn-ea"/>
                <a:cs typeface="+mn-cs"/>
              </a:rPr>
              <a:t>nd</a:t>
            </a:r>
            <a:r>
              <a:rPr kumimoji="0" lang="en-US" sz="900" b="0" i="0" u="none" strike="noStrike" kern="1200" cap="none" spc="0" normalizeH="0" baseline="0" noProof="0" dirty="0">
                <a:ln>
                  <a:noFill/>
                </a:ln>
                <a:solidFill>
                  <a:srgbClr val="56585C"/>
                </a:solidFill>
                <a:effectLst/>
                <a:uLnTx/>
                <a:uFillTx/>
                <a:latin typeface="Calibri"/>
                <a:ea typeface="+mn-ea"/>
                <a:cs typeface="+mn-cs"/>
              </a:rPr>
              <a:t> – December 2</a:t>
            </a:r>
            <a:r>
              <a:rPr kumimoji="0" lang="en-US" sz="900" b="0" i="0" u="none" strike="noStrike" kern="1200" cap="none" spc="0" normalizeH="0" baseline="30000" noProof="0" dirty="0">
                <a:ln>
                  <a:noFill/>
                </a:ln>
                <a:solidFill>
                  <a:srgbClr val="56585C"/>
                </a:solidFill>
                <a:effectLst/>
                <a:uLnTx/>
                <a:uFillTx/>
                <a:latin typeface="Calibri"/>
                <a:ea typeface="+mn-ea"/>
                <a:cs typeface="+mn-cs"/>
              </a:rPr>
              <a:t>nd</a:t>
            </a:r>
            <a:r>
              <a:rPr kumimoji="0" lang="en-US" sz="900" b="0" i="0" u="none" strike="noStrike" kern="1200" cap="none" spc="0" normalizeH="0" baseline="0" noProof="0" dirty="0">
                <a:ln>
                  <a:noFill/>
                </a:ln>
                <a:solidFill>
                  <a:srgbClr val="56585C"/>
                </a:solidFill>
                <a:effectLst/>
                <a:uLnTx/>
                <a:uFillTx/>
                <a:latin typeface="Calibri"/>
                <a:ea typeface="+mn-ea"/>
                <a:cs typeface="+mn-cs"/>
              </a:rPr>
              <a:t>. Sources: Education</a:t>
            </a:r>
            <a:r>
              <a:rPr kumimoji="0" lang="en-US" sz="900" b="0" i="0" u="none" strike="noStrike" kern="1200" cap="none" spc="0" normalizeH="0" noProof="0" dirty="0">
                <a:ln>
                  <a:noFill/>
                </a:ln>
                <a:solidFill>
                  <a:srgbClr val="56585C"/>
                </a:solidFill>
                <a:effectLst/>
                <a:uLnTx/>
                <a:uFillTx/>
                <a:latin typeface="Calibri"/>
                <a:ea typeface="+mn-ea"/>
                <a:cs typeface="+mn-cs"/>
              </a:rPr>
              <a:t> 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rPr>
              <a:t>Melnic et al. (2017).</a:t>
            </a:r>
          </a:p>
        </p:txBody>
      </p:sp>
      <p:grpSp>
        <p:nvGrpSpPr>
          <p:cNvPr id="15" name="Group 14">
            <a:extLst>
              <a:ext uri="{FF2B5EF4-FFF2-40B4-BE49-F238E27FC236}">
                <a16:creationId xmlns:a16="http://schemas.microsoft.com/office/drawing/2014/main" id="{50AD9655-2043-44BA-A4B0-4183E332E684}"/>
              </a:ext>
            </a:extLst>
          </p:cNvPr>
          <p:cNvGrpSpPr/>
          <p:nvPr/>
        </p:nvGrpSpPr>
        <p:grpSpPr>
          <a:xfrm>
            <a:off x="8531351" y="0"/>
            <a:ext cx="612649" cy="499951"/>
            <a:chOff x="8531351" y="0"/>
            <a:chExt cx="612649" cy="499951"/>
          </a:xfrm>
        </p:grpSpPr>
        <p:sp>
          <p:nvSpPr>
            <p:cNvPr id="16" name="Rectangle 15">
              <a:extLst>
                <a:ext uri="{FF2B5EF4-FFF2-40B4-BE49-F238E27FC236}">
                  <a16:creationId xmlns:a16="http://schemas.microsoft.com/office/drawing/2014/main" id="{D453E6F7-B740-4061-AEAB-2D010B9B569E}"/>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7" name="Picture 2" descr="https://static.thenounproject.com/png/1574579-200.png">
              <a:extLst>
                <a:ext uri="{FF2B5EF4-FFF2-40B4-BE49-F238E27FC236}">
                  <a16:creationId xmlns:a16="http://schemas.microsoft.com/office/drawing/2014/main" id="{89C8AF38-3D2E-4F0E-A7FE-9410C096E18B}"/>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13" name="Content Placeholder 2"/>
          <p:cNvSpPr txBox="1">
            <a:spLocks/>
          </p:cNvSpPr>
          <p:nvPr/>
        </p:nvSpPr>
        <p:spPr>
          <a:xfrm>
            <a:off x="0" y="1164657"/>
            <a:ext cx="9143999" cy="1408609"/>
          </a:xfrm>
          <a:prstGeom prst="rect">
            <a:avLst/>
          </a:prstGeom>
          <a:solidFill>
            <a:schemeClr val="bg1"/>
          </a:solidFill>
          <a:ln w="12700">
            <a:noFill/>
          </a:ln>
        </p:spPr>
        <p:txBody>
          <a:bodyPr vert="horz" lIns="182880" tIns="45720" rIns="182880" bIns="45720" rtlCol="0" anchor="ctr">
            <a:noAutofit/>
          </a:bodyPr>
          <a:lstStyle>
            <a:lvl1pPr marL="342900" marR="0" indent="-3429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400" b="0" i="0" kern="1200" baseline="0">
                <a:solidFill>
                  <a:schemeClr val="tx1"/>
                </a:solidFill>
                <a:latin typeface="+mn-lt"/>
                <a:ea typeface="+mn-ea"/>
                <a:cs typeface="Arial"/>
              </a:defRPr>
            </a:lvl1pPr>
            <a:lvl2pPr marL="742950" marR="0" indent="-285750" algn="l" defTabSz="457200" rtl="0" eaLnBrk="1" fontAlgn="auto" latinLnBrk="0" hangingPunct="1">
              <a:lnSpc>
                <a:spcPct val="100000"/>
              </a:lnSpc>
              <a:spcBef>
                <a:spcPct val="20000"/>
              </a:spcBef>
              <a:spcAft>
                <a:spcPts val="0"/>
              </a:spcAft>
              <a:buClr>
                <a:schemeClr val="accent4"/>
              </a:buClr>
              <a:buSzPct val="120000"/>
              <a:buFont typeface="Calibri" panose="020F0502020204030204" pitchFamily="34" charset="0"/>
              <a:buChar char="+"/>
              <a:tabLst/>
              <a:defRPr sz="2200" b="0" i="0" kern="1200" baseline="0">
                <a:solidFill>
                  <a:schemeClr val="tx1"/>
                </a:solidFill>
                <a:latin typeface="+mn-lt"/>
                <a:ea typeface="+mn-ea"/>
                <a:cs typeface="Arial"/>
              </a:defRPr>
            </a:lvl2pPr>
            <a:lvl3pPr marL="11430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2000" b="0" i="0" kern="1200" baseline="0">
                <a:solidFill>
                  <a:schemeClr val="tx1"/>
                </a:solidFill>
                <a:latin typeface="+mn-lt"/>
                <a:ea typeface="+mn-ea"/>
                <a:cs typeface="Arial"/>
              </a:defRPr>
            </a:lvl3pPr>
            <a:lvl4pPr marL="1600200" marR="0" indent="-228600" algn="l" defTabSz="457200" rtl="0" eaLnBrk="1" fontAlgn="auto" latinLnBrk="0" hangingPunct="1">
              <a:lnSpc>
                <a:spcPct val="100000"/>
              </a:lnSpc>
              <a:spcBef>
                <a:spcPct val="20000"/>
              </a:spcBef>
              <a:spcAft>
                <a:spcPts val="0"/>
              </a:spcAft>
              <a:buClr>
                <a:schemeClr val="accent4"/>
              </a:buClr>
              <a:buSzPct val="140000"/>
              <a:buFont typeface="Calibri" panose="020F0502020204030204" pitchFamily="34" charset="0"/>
              <a:buChar char="+"/>
              <a:tabLst/>
              <a:defRPr sz="1800" b="0" i="0" kern="1200" baseline="0">
                <a:solidFill>
                  <a:schemeClr val="tx1"/>
                </a:solidFill>
                <a:latin typeface="+mn-lt"/>
                <a:ea typeface="+mn-ea"/>
                <a:cs typeface="Arial"/>
              </a:defRPr>
            </a:lvl4pPr>
            <a:lvl5pPr marL="2057400" marR="0" indent="-228600" algn="l" defTabSz="457200" rtl="0" eaLnBrk="1" fontAlgn="auto" latinLnBrk="0" hangingPunct="1">
              <a:lnSpc>
                <a:spcPct val="100000"/>
              </a:lnSpc>
              <a:spcBef>
                <a:spcPct val="20000"/>
              </a:spcBef>
              <a:spcAft>
                <a:spcPts val="0"/>
              </a:spcAft>
              <a:buClr>
                <a:schemeClr val="accent4"/>
              </a:buClr>
              <a:buSzPct val="100000"/>
              <a:buFont typeface="Wingdings" charset="2"/>
              <a:buChar char="§"/>
              <a:tabLst/>
              <a:defRPr sz="1600" b="0" i="0" kern="1200" baseline="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n-US" sz="1400" dirty="0"/>
              <a:t>While the </a:t>
            </a:r>
            <a:r>
              <a:rPr lang="en-US" sz="1400" b="1" dirty="0">
                <a:solidFill>
                  <a:schemeClr val="accent4"/>
                </a:solidFill>
              </a:rPr>
              <a:t>K12 education system consists of uniform funding sources and policies </a:t>
            </a:r>
            <a:r>
              <a:rPr lang="en-US" sz="1400" dirty="0"/>
              <a:t>across school districts and charter schools, the </a:t>
            </a:r>
            <a:r>
              <a:rPr lang="en-US" sz="1400" b="1" dirty="0">
                <a:solidFill>
                  <a:schemeClr val="accent4"/>
                </a:solidFill>
              </a:rPr>
              <a:t>ECE system consist of various programs and providers supported by a variety of funding sources and fragmented policies</a:t>
            </a:r>
            <a:r>
              <a:rPr lang="en-US" sz="1400" dirty="0">
                <a:solidFill>
                  <a:schemeClr val="accent4"/>
                </a:solidFill>
              </a:rPr>
              <a:t>. </a:t>
            </a:r>
            <a:endParaRPr lang="en-US" sz="900" dirty="0">
              <a:solidFill>
                <a:schemeClr val="accent4"/>
              </a:solidFill>
            </a:endParaRPr>
          </a:p>
          <a:p>
            <a:pPr marL="0" indent="0" algn="ctr">
              <a:buNone/>
            </a:pPr>
            <a:r>
              <a:rPr lang="en-US" sz="1400" dirty="0"/>
              <a:t>Over the last two decades, California’s ECE system has evolved incrementally, resulting in a complex assortment of program types. Currently, the system serves over half a million children birth to age five each year.</a:t>
            </a:r>
          </a:p>
        </p:txBody>
      </p:sp>
    </p:spTree>
    <p:extLst>
      <p:ext uri="{BB962C8B-B14F-4D97-AF65-F5344CB8AC3E}">
        <p14:creationId xmlns:p14="http://schemas.microsoft.com/office/powerpoint/2010/main" val="4058173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193650" cy="1386351"/>
          </a:xfrm>
        </p:spPr>
        <p:txBody>
          <a:bodyPr/>
          <a:lstStyle/>
          <a:p>
            <a:r>
              <a:rPr lang="en-US" dirty="0"/>
              <a:t>As demand for dual language programs in ECE grows, practitioners need research, families need information and the field needs common frameworks</a:t>
            </a:r>
          </a:p>
        </p:txBody>
      </p:sp>
      <p:graphicFrame>
        <p:nvGraphicFramePr>
          <p:cNvPr id="5" name="Table 4"/>
          <p:cNvGraphicFramePr>
            <a:graphicFrameLocks noGrp="1"/>
          </p:cNvGraphicFramePr>
          <p:nvPr>
            <p:extLst>
              <p:ext uri="{D42A27DB-BD31-4B8C-83A1-F6EECF244321}">
                <p14:modId xmlns:p14="http://schemas.microsoft.com/office/powerpoint/2010/main" val="682583718"/>
              </p:ext>
            </p:extLst>
          </p:nvPr>
        </p:nvGraphicFramePr>
        <p:xfrm>
          <a:off x="457200" y="1645610"/>
          <a:ext cx="8229600" cy="4617679"/>
        </p:xfrm>
        <a:graphic>
          <a:graphicData uri="http://schemas.openxmlformats.org/drawingml/2006/table">
            <a:tbl>
              <a:tblPr firstRow="1" bandRow="1">
                <a:tableStyleId>{5C22544A-7EE6-4342-B048-85BDC9FD1C3A}</a:tableStyleId>
              </a:tblPr>
              <a:tblGrid>
                <a:gridCol w="3284067">
                  <a:extLst>
                    <a:ext uri="{9D8B030D-6E8A-4147-A177-3AD203B41FA5}">
                      <a16:colId xmlns:a16="http://schemas.microsoft.com/office/drawing/2014/main" val="3968246911"/>
                    </a:ext>
                  </a:extLst>
                </a:gridCol>
                <a:gridCol w="4945533">
                  <a:extLst>
                    <a:ext uri="{9D8B030D-6E8A-4147-A177-3AD203B41FA5}">
                      <a16:colId xmlns:a16="http://schemas.microsoft.com/office/drawing/2014/main" val="3322725689"/>
                    </a:ext>
                  </a:extLst>
                </a:gridCol>
              </a:tblGrid>
              <a:tr h="457200">
                <a:tc>
                  <a:txBody>
                    <a:bodyPr/>
                    <a:lstStyle/>
                    <a:p>
                      <a:pPr algn="ctr"/>
                      <a:r>
                        <a:rPr lang="en-US" sz="1600" cap="all" baseline="0" dirty="0">
                          <a:solidFill>
                            <a:schemeClr val="bg1"/>
                          </a:solidFill>
                        </a:rPr>
                        <a:t>Strengths in the Field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2109372981"/>
                  </a:ext>
                </a:extLst>
              </a:tr>
              <a:tr h="4160479">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Tidal wave of support for bilingual education programs</a:t>
                      </a:r>
                      <a:r>
                        <a:rPr lang="en-US" sz="1400" b="1" baseline="0" dirty="0"/>
                        <a:t>: </a:t>
                      </a:r>
                      <a:r>
                        <a:rPr lang="en-US" sz="1400" b="0" baseline="0" dirty="0"/>
                        <a:t>The passage of Proposition 58 builds momentum among educators, advocates and policymakers to provide resources that support dual language and bilingual education learning environments (e.g., EL Roadmap policy is a manifestation of this increased support) </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baseline="0" dirty="0"/>
                        <a:t>Growing investment to study and scale models that work:</a:t>
                      </a:r>
                      <a:r>
                        <a:rPr lang="en-US" sz="1400" dirty="0"/>
                        <a:t> The First 5 California Commission invested $20 million through 2021 to study “bright spot” ECE sites around the state (e.g.</a:t>
                      </a:r>
                      <a:r>
                        <a:rPr lang="en-US" sz="1400" baseline="0" dirty="0"/>
                        <a:t> LAUSD, Fresno), </a:t>
                      </a:r>
                      <a:r>
                        <a:rPr lang="en-US" sz="1400" b="0" baseline="0" dirty="0"/>
                        <a:t>inform the development of culturally- and linguistically-responsive elements in QRIS, and share best practices</a:t>
                      </a:r>
                      <a:endParaRPr lang="en-US" sz="1400" b="1" baseline="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285750" indent="-285750" algn="l">
                        <a:lnSpc>
                          <a:spcPct val="100000"/>
                        </a:lnSpc>
                        <a:buClr>
                          <a:schemeClr val="accent4"/>
                        </a:buClr>
                        <a:buFont typeface="Wingdings" panose="05000000000000000000" pitchFamily="2" charset="2"/>
                        <a:buChar char="§"/>
                      </a:pPr>
                      <a:r>
                        <a:rPr lang="en-US" sz="1400" b="1" baseline="0" dirty="0"/>
                        <a:t>More research is needed to better understand the most effective DL programs: </a:t>
                      </a:r>
                      <a:r>
                        <a:rPr lang="en-US" sz="1400" b="0" baseline="0" dirty="0"/>
                        <a:t>The First 5 DLL pilot and SEAL are critical sources of data on DLLs and dual language programs, but they are relatively small in scale</a:t>
                      </a:r>
                    </a:p>
                    <a:p>
                      <a:pPr marL="285750" indent="-285750" algn="l">
                        <a:lnSpc>
                          <a:spcPct val="100000"/>
                        </a:lnSpc>
                        <a:buClr>
                          <a:schemeClr val="accent4"/>
                        </a:buClr>
                        <a:buFont typeface="Wingdings" panose="05000000000000000000" pitchFamily="2" charset="2"/>
                        <a:buChar char="§"/>
                      </a:pPr>
                      <a:endParaRPr lang="en-US" sz="1400" b="0" baseline="0" dirty="0"/>
                    </a:p>
                    <a:p>
                      <a:pPr marL="285750" indent="-285750" algn="l">
                        <a:lnSpc>
                          <a:spcPct val="100000"/>
                        </a:lnSpc>
                        <a:buClr>
                          <a:schemeClr val="accent4"/>
                        </a:buClr>
                        <a:buFont typeface="Wingdings" panose="05000000000000000000" pitchFamily="2" charset="2"/>
                        <a:buChar char="§"/>
                      </a:pPr>
                      <a:r>
                        <a:rPr lang="en-US" sz="1400" b="1" baseline="0" dirty="0"/>
                        <a:t>Families of DLLs need access to information to make choices about their children’s education: </a:t>
                      </a:r>
                      <a:r>
                        <a:rPr lang="en-US" sz="1400" b="0" baseline="0" dirty="0"/>
                        <a:t>As access to high-quality dual language programs grows, providers and advocates need to reach </a:t>
                      </a:r>
                      <a:r>
                        <a:rPr lang="en-US" sz="1400" baseline="0" dirty="0"/>
                        <a:t>families so they will actually take advantage of bilingual education in early childhood</a:t>
                      </a:r>
                      <a:endParaRPr lang="en-US" sz="1400" b="0" baseline="0" dirty="0"/>
                    </a:p>
                    <a:p>
                      <a:pPr marL="285750" indent="-285750" algn="l">
                        <a:lnSpc>
                          <a:spcPct val="100000"/>
                        </a:lnSpc>
                        <a:buClr>
                          <a:schemeClr val="accent4"/>
                        </a:buClr>
                        <a:buFont typeface="Wingdings" panose="05000000000000000000" pitchFamily="2" charset="2"/>
                        <a:buChar char="§"/>
                      </a:pPr>
                      <a:endParaRPr lang="en-US" sz="1400" b="0" baseline="0" dirty="0"/>
                    </a:p>
                    <a:p>
                      <a:pPr marL="285750" indent="-285750" algn="l">
                        <a:lnSpc>
                          <a:spcPct val="100000"/>
                        </a:lnSpc>
                        <a:buClr>
                          <a:schemeClr val="accent4"/>
                        </a:buClr>
                        <a:buFont typeface="Wingdings" panose="05000000000000000000" pitchFamily="2" charset="2"/>
                        <a:buChar char="§"/>
                      </a:pPr>
                      <a:r>
                        <a:rPr lang="en-US" sz="1400" b="1" baseline="0" dirty="0"/>
                        <a:t>There isn't a common early biliteracy framework to guide development and implementation of ECE programs</a:t>
                      </a:r>
                      <a:r>
                        <a:rPr lang="en-US" sz="1400" b="1" dirty="0"/>
                        <a:t>: </a:t>
                      </a:r>
                      <a:r>
                        <a:rPr lang="en-US" sz="1400" b="0" dirty="0"/>
                        <a:t>The field generally</a:t>
                      </a:r>
                      <a:r>
                        <a:rPr lang="en-US" sz="1400" b="0" baseline="0" dirty="0"/>
                        <a:t> agrees that a balanced 50/50 model (i.e., 50 percent of instruction time in first language and 50 percent in English) is best, ECE programs across the state vary from 90/10 (first language/English) to English only, and nearly all of those programs use curriculum translated from English, not developed in other languages.</a:t>
                      </a:r>
                      <a:endParaRPr lang="en-US" sz="1400" b="1" i="1"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9" name="Group 8"/>
          <p:cNvGrpSpPr/>
          <p:nvPr/>
        </p:nvGrpSpPr>
        <p:grpSpPr>
          <a:xfrm>
            <a:off x="8531351" y="0"/>
            <a:ext cx="612649" cy="499951"/>
            <a:chOff x="8531351" y="0"/>
            <a:chExt cx="612649" cy="499951"/>
          </a:xfrm>
        </p:grpSpPr>
        <p:sp>
          <p:nvSpPr>
            <p:cNvPr id="10" name="Rectangle 9"/>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2" descr="https://static.thenounproject.com/png/1574579-20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8" name="TextBox 7">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Tree>
    <p:extLst>
      <p:ext uri="{BB962C8B-B14F-4D97-AF65-F5344CB8AC3E}">
        <p14:creationId xmlns:p14="http://schemas.microsoft.com/office/powerpoint/2010/main" val="2731426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193650" cy="873553"/>
          </a:xfrm>
        </p:spPr>
        <p:txBody>
          <a:bodyPr/>
          <a:lstStyle/>
          <a:p>
            <a:r>
              <a:rPr lang="en-US" sz="2800" dirty="0"/>
              <a:t>High-quality pre-service and in-service training for ECE educators who teach DLLs are limited</a:t>
            </a:r>
            <a:endParaRPr lang="en-US" dirty="0"/>
          </a:p>
        </p:txBody>
      </p:sp>
      <p:grpSp>
        <p:nvGrpSpPr>
          <p:cNvPr id="3" name="Group 2"/>
          <p:cNvGrpSpPr/>
          <p:nvPr/>
        </p:nvGrpSpPr>
        <p:grpSpPr>
          <a:xfrm>
            <a:off x="2464423" y="1223965"/>
            <a:ext cx="6400802" cy="2608446"/>
            <a:chOff x="192240" y="1366052"/>
            <a:chExt cx="6400802" cy="2550737"/>
          </a:xfrm>
        </p:grpSpPr>
        <p:sp>
          <p:nvSpPr>
            <p:cNvPr id="9" name="Rectangle 8"/>
            <p:cNvSpPr/>
            <p:nvPr/>
          </p:nvSpPr>
          <p:spPr>
            <a:xfrm>
              <a:off x="192242" y="1694712"/>
              <a:ext cx="6400800" cy="2222077"/>
            </a:xfrm>
            <a:prstGeom prst="rect">
              <a:avLst/>
            </a:prstGeom>
            <a:solidFill>
              <a:schemeClr val="bg1">
                <a:lumMod val="9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400" dirty="0">
                  <a:solidFill>
                    <a:srgbClr val="56585C"/>
                  </a:solidFill>
                </a:rPr>
                <a:t>All ECE educators in California work with DLLs, hence </a:t>
              </a:r>
              <a:r>
                <a:rPr lang="en-US" sz="1400" i="1" dirty="0">
                  <a:solidFill>
                    <a:srgbClr val="56585C"/>
                  </a:solidFill>
                </a:rPr>
                <a:t>all</a:t>
              </a:r>
              <a:r>
                <a:rPr lang="en-US" sz="1400" dirty="0">
                  <a:solidFill>
                    <a:srgbClr val="56585C"/>
                  </a:solidFill>
                </a:rPr>
                <a:t> educators need sufficient pre-service and in-service training on language development. </a:t>
              </a:r>
              <a:r>
                <a:rPr lang="en-US" sz="1400" b="1" i="1" dirty="0">
                  <a:solidFill>
                    <a:srgbClr val="56585C"/>
                  </a:solidFill>
                </a:rPr>
                <a:t>While there are homegrown programs that recruit and train educators to teach DLLs, there is no state DLL certification (“permit”) for ECE teachers. </a:t>
              </a:r>
            </a:p>
            <a:p>
              <a:pPr algn="ctr">
                <a:defRPr/>
              </a:pPr>
              <a:endParaRPr lang="en-US" sz="1400" b="1" i="1" dirty="0">
                <a:solidFill>
                  <a:srgbClr val="56585C"/>
                </a:solidFill>
              </a:endParaRPr>
            </a:p>
            <a:p>
              <a:pPr algn="ctr">
                <a:defRPr/>
              </a:pPr>
              <a:r>
                <a:rPr lang="en-US" sz="1400" dirty="0">
                  <a:solidFill>
                    <a:srgbClr val="56585C"/>
                  </a:solidFill>
                </a:rPr>
                <a:t>Recently, the California Department of Education awarded </a:t>
              </a:r>
              <a:r>
                <a:rPr lang="en-US" sz="1400" b="1" i="1" dirty="0">
                  <a:solidFill>
                    <a:srgbClr val="56585C"/>
                  </a:solidFill>
                </a:rPr>
                <a:t>$5 million through the </a:t>
              </a:r>
              <a:r>
                <a:rPr lang="en-US" sz="1400" b="1" i="1" dirty="0">
                  <a:solidFill>
                    <a:srgbClr val="56585C"/>
                  </a:solidFill>
                  <a:hlinkClick r:id="rId3"/>
                </a:rPr>
                <a:t>Dual Language Learners Professional Development Grant</a:t>
              </a:r>
              <a:r>
                <a:rPr lang="en-US" sz="1400" dirty="0">
                  <a:solidFill>
                    <a:srgbClr val="56585C"/>
                  </a:solidFill>
                </a:rPr>
                <a:t> to six organizations (including the </a:t>
              </a:r>
              <a:r>
                <a:rPr lang="en-US" sz="1400" dirty="0">
                  <a:solidFill>
                    <a:srgbClr val="56585C"/>
                  </a:solidFill>
                  <a:hlinkClick r:id="rId4"/>
                </a:rPr>
                <a:t>Sobrato Early Academic Language Model</a:t>
              </a:r>
              <a:r>
                <a:rPr lang="en-US" sz="1400" dirty="0">
                  <a:solidFill>
                    <a:srgbClr val="56585C"/>
                  </a:solidFill>
                </a:rPr>
                <a:t>) to </a:t>
              </a:r>
              <a:r>
                <a:rPr lang="en-US" sz="1400" b="1" i="1" dirty="0">
                  <a:solidFill>
                    <a:srgbClr val="56585C"/>
                  </a:solidFill>
                </a:rPr>
                <a:t>train preschool teachers</a:t>
              </a:r>
              <a:r>
                <a:rPr lang="en-US" sz="1400" dirty="0">
                  <a:solidFill>
                    <a:srgbClr val="56585C"/>
                  </a:solidFill>
                </a:rPr>
                <a:t> who work with DLLs.</a:t>
              </a:r>
            </a:p>
          </p:txBody>
        </p:sp>
        <p:sp>
          <p:nvSpPr>
            <p:cNvPr id="8" name="Rectangle 7"/>
            <p:cNvSpPr/>
            <p:nvPr/>
          </p:nvSpPr>
          <p:spPr>
            <a:xfrm>
              <a:off x="192240" y="1366052"/>
              <a:ext cx="6400800" cy="447085"/>
            </a:xfrm>
            <a:prstGeom prst="rect">
              <a:avLst/>
            </a:prstGeom>
            <a:solidFill>
              <a:schemeClr val="accent3"/>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b="1" dirty="0">
                  <a:solidFill>
                    <a:srgbClr val="FFFFFF"/>
                  </a:solidFill>
                </a:rPr>
                <a:t>STATE OF THE FIELD: EDUCATOR WORKFORCE</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F1A25517-7F86-4871-894F-626326501892}" type="slidenum">
              <a:rPr lang="en-US" sz="1200" smtClean="0">
                <a:solidFill>
                  <a:srgbClr val="A9A9A9"/>
                </a:solidFill>
              </a:rPr>
              <a:pPr algn="r" defTabSz="914400">
                <a:defRPr/>
              </a:pPr>
              <a:t>62</a:t>
            </a:fld>
            <a:endParaRPr lang="en-US" sz="1200" dirty="0">
              <a:solidFill>
                <a:srgbClr val="A9A9A9"/>
              </a:solidFill>
            </a:endParaRPr>
          </a:p>
        </p:txBody>
      </p:sp>
      <p:grpSp>
        <p:nvGrpSpPr>
          <p:cNvPr id="5" name="Group 4"/>
          <p:cNvGrpSpPr/>
          <p:nvPr/>
        </p:nvGrpSpPr>
        <p:grpSpPr>
          <a:xfrm>
            <a:off x="259976" y="3990585"/>
            <a:ext cx="8605249" cy="2282259"/>
            <a:chOff x="269376" y="4119611"/>
            <a:chExt cx="8605249" cy="1944305"/>
          </a:xfrm>
        </p:grpSpPr>
        <p:sp>
          <p:nvSpPr>
            <p:cNvPr id="12" name="Rectangle 11"/>
            <p:cNvSpPr/>
            <p:nvPr/>
          </p:nvSpPr>
          <p:spPr>
            <a:xfrm>
              <a:off x="269376" y="4119611"/>
              <a:ext cx="8605249" cy="1944305"/>
            </a:xfrm>
            <a:prstGeom prst="rect">
              <a:avLst/>
            </a:prstGeom>
            <a:solidFill>
              <a:schemeClr val="accent3">
                <a:lumMod val="20000"/>
                <a:lumOff val="80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4" name="Group 3"/>
            <p:cNvGrpSpPr/>
            <p:nvPr/>
          </p:nvGrpSpPr>
          <p:grpSpPr>
            <a:xfrm>
              <a:off x="457135" y="4228020"/>
              <a:ext cx="8229731" cy="1592737"/>
              <a:chOff x="522105" y="4288300"/>
              <a:chExt cx="8229731" cy="1592737"/>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522105" y="4288300"/>
                <a:ext cx="3387866" cy="1592737"/>
              </a:xfrm>
              <a:prstGeom prst="wedgeRectCallout">
                <a:avLst>
                  <a:gd name="adj1" fmla="val -26694"/>
                  <a:gd name="adj2" fmla="val 59521"/>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400" i="1" dirty="0">
                    <a:solidFill>
                      <a:srgbClr val="56585C"/>
                    </a:solidFill>
                  </a:rPr>
                  <a:t>“</a:t>
                </a:r>
                <a:r>
                  <a:rPr lang="en-US" sz="1400" b="1" i="1" dirty="0">
                    <a:solidFill>
                      <a:srgbClr val="56585C"/>
                    </a:solidFill>
                  </a:rPr>
                  <a:t>Preparing ECE teachers to teach DLLs is not a standalone course or something on the side </a:t>
                </a:r>
                <a:r>
                  <a:rPr lang="en-US" sz="1400" i="1" dirty="0">
                    <a:solidFill>
                      <a:srgbClr val="56585C"/>
                    </a:solidFill>
                  </a:rPr>
                  <a:t>while you learn about everything else. The majority of children in the state are DLLs.” </a:t>
                </a:r>
              </a:p>
              <a:p>
                <a:pPr algn="r" defTabSz="914400">
                  <a:defRPr/>
                </a:pPr>
                <a:r>
                  <a:rPr lang="en-US" sz="1400" dirty="0">
                    <a:solidFill>
                      <a:srgbClr val="56585C"/>
                    </a:solidFill>
                  </a:rPr>
                  <a:t>—Thought Leader </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4097730" y="4288300"/>
                <a:ext cx="4654106" cy="1592737"/>
              </a:xfrm>
              <a:prstGeom prst="wedgeRectCallout">
                <a:avLst>
                  <a:gd name="adj1" fmla="val 26442"/>
                  <a:gd name="adj2" fmla="val 60551"/>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400" i="1" dirty="0">
                    <a:solidFill>
                      <a:srgbClr val="56585C"/>
                    </a:solidFill>
                  </a:rPr>
                  <a:t>“What I </a:t>
                </a:r>
                <a:r>
                  <a:rPr lang="en-US" sz="1400" b="1" i="1" dirty="0">
                    <a:solidFill>
                      <a:srgbClr val="56585C"/>
                    </a:solidFill>
                  </a:rPr>
                  <a:t>haven’t seen is higher education support [for] our early educators [working with DLLs]</a:t>
                </a:r>
                <a:r>
                  <a:rPr lang="en-US" sz="1400" i="1" dirty="0">
                    <a:solidFill>
                      <a:srgbClr val="56585C"/>
                    </a:solidFill>
                  </a:rPr>
                  <a:t>. There is a dearth of coursework. There might be some courses on multilingualism, but teachers don’t understand language development and brain science. They don’t understand that young brains can learn multiple languages.”</a:t>
                </a:r>
              </a:p>
              <a:p>
                <a:pPr algn="r" defTabSz="914400">
                  <a:defRPr/>
                </a:pPr>
                <a:r>
                  <a:rPr lang="en-US" sz="1400" i="1" dirty="0">
                    <a:solidFill>
                      <a:srgbClr val="56585C"/>
                    </a:solidFill>
                  </a:rPr>
                  <a:t>—</a:t>
                </a:r>
                <a:r>
                  <a:rPr lang="en-US" sz="1400" dirty="0">
                    <a:solidFill>
                      <a:srgbClr val="56585C"/>
                    </a:solidFill>
                  </a:rPr>
                  <a:t>Advocate </a:t>
                </a:r>
                <a:r>
                  <a:rPr lang="en-US" sz="1400" i="1" dirty="0">
                    <a:solidFill>
                      <a:srgbClr val="56585C"/>
                    </a:solidFill>
                  </a:rPr>
                  <a:t> </a:t>
                </a:r>
              </a:p>
            </p:txBody>
          </p:sp>
        </p:grpSp>
      </p:grpSp>
      <p:grpSp>
        <p:nvGrpSpPr>
          <p:cNvPr id="17" name="Group 16"/>
          <p:cNvGrpSpPr/>
          <p:nvPr/>
        </p:nvGrpSpPr>
        <p:grpSpPr>
          <a:xfrm>
            <a:off x="8531351" y="0"/>
            <a:ext cx="612649" cy="499951"/>
            <a:chOff x="8531351" y="0"/>
            <a:chExt cx="612649" cy="499951"/>
          </a:xfrm>
        </p:grpSpPr>
        <p:sp>
          <p:nvSpPr>
            <p:cNvPr id="18" name="Rectangle 17"/>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9" name="Picture 2" descr="https://static.thenounproject.com/png/1574579-200.png"/>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08" y="1223965"/>
            <a:ext cx="2745946" cy="1828800"/>
          </a:xfrm>
          <a:prstGeom prst="rect">
            <a:avLst/>
          </a:prstGeom>
        </p:spPr>
      </p:pic>
      <p:sp>
        <p:nvSpPr>
          <p:cNvPr id="16" name="TextBox 15">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Tree>
    <p:extLst>
      <p:ext uri="{BB962C8B-B14F-4D97-AF65-F5344CB8AC3E}">
        <p14:creationId xmlns:p14="http://schemas.microsoft.com/office/powerpoint/2010/main" val="555701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B14404-5CDA-4133-89BB-0941E79AC40E}"/>
              </a:ext>
            </a:extLst>
          </p:cNvPr>
          <p:cNvSpPr/>
          <p:nvPr/>
        </p:nvSpPr>
        <p:spPr>
          <a:xfrm>
            <a:off x="67377" y="6453317"/>
            <a:ext cx="2387065" cy="374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976" y="201817"/>
            <a:ext cx="8271374" cy="1386351"/>
          </a:xfrm>
        </p:spPr>
        <p:txBody>
          <a:bodyPr/>
          <a:lstStyle/>
          <a:p>
            <a:r>
              <a:rPr lang="en-US" sz="2800" dirty="0"/>
              <a:t>As a result, many ECE educators struggle to meet the language development needs of DLLs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21351616"/>
              </p:ext>
            </p:extLst>
          </p:nvPr>
        </p:nvGraphicFramePr>
        <p:xfrm>
          <a:off x="414937" y="1126944"/>
          <a:ext cx="8376637" cy="5547360"/>
        </p:xfrm>
        <a:graphic>
          <a:graphicData uri="http://schemas.openxmlformats.org/drawingml/2006/table">
            <a:tbl>
              <a:tblPr firstRow="1" bandRow="1">
                <a:tableStyleId>{5C22544A-7EE6-4342-B048-85BDC9FD1C3A}</a:tableStyleId>
              </a:tblPr>
              <a:tblGrid>
                <a:gridCol w="2761400">
                  <a:extLst>
                    <a:ext uri="{9D8B030D-6E8A-4147-A177-3AD203B41FA5}">
                      <a16:colId xmlns:a16="http://schemas.microsoft.com/office/drawing/2014/main" val="3968246911"/>
                    </a:ext>
                  </a:extLst>
                </a:gridCol>
                <a:gridCol w="5615237">
                  <a:extLst>
                    <a:ext uri="{9D8B030D-6E8A-4147-A177-3AD203B41FA5}">
                      <a16:colId xmlns:a16="http://schemas.microsoft.com/office/drawing/2014/main" val="3322725689"/>
                    </a:ext>
                  </a:extLst>
                </a:gridCol>
              </a:tblGrid>
              <a:tr h="317402">
                <a:tc>
                  <a:txBody>
                    <a:bodyPr/>
                    <a:lstStyle/>
                    <a:p>
                      <a:pPr algn="ctr"/>
                      <a:r>
                        <a:rPr lang="en-US" sz="1600" cap="all" baseline="0" dirty="0">
                          <a:solidFill>
                            <a:schemeClr val="bg1"/>
                          </a:solidFill>
                        </a:rPr>
                        <a:t>Strengths in the Field</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2109372981"/>
                  </a:ext>
                </a:extLst>
              </a:tr>
              <a:tr h="4807777">
                <a:tc>
                  <a:txBody>
                    <a:bodyPr/>
                    <a:lstStyle/>
                    <a:p>
                      <a:pPr marL="285750" indent="-285750">
                        <a:spcAft>
                          <a:spcPts val="0"/>
                        </a:spcAft>
                        <a:buClr>
                          <a:schemeClr val="accent4"/>
                        </a:buClr>
                        <a:buFont typeface="Wingdings" panose="05000000000000000000" pitchFamily="2" charset="2"/>
                        <a:buChar char="§"/>
                      </a:pPr>
                      <a:r>
                        <a:rPr lang="en-US" sz="1400" b="1" dirty="0"/>
                        <a:t>Small</a:t>
                      </a:r>
                      <a:r>
                        <a:rPr lang="en-US" sz="1400" b="1" baseline="0" dirty="0"/>
                        <a:t> yet strong </a:t>
                      </a:r>
                      <a:r>
                        <a:rPr lang="en-US" sz="1400" b="1" dirty="0"/>
                        <a:t>programs exist from which to learn: </a:t>
                      </a:r>
                      <a:r>
                        <a:rPr lang="en-US" sz="1400" b="0" dirty="0"/>
                        <a:t>Sobrato's SEAL has experienced success because it maintains a comprehensive and intensive approach to educator development. There are opportunities to learn and explore how to apply those learnings elsewhere.</a:t>
                      </a:r>
                    </a:p>
                    <a:p>
                      <a:pPr marL="285750" indent="-285750">
                        <a:spcAft>
                          <a:spcPts val="0"/>
                        </a:spcAft>
                        <a:buClr>
                          <a:schemeClr val="accent4"/>
                        </a:buClr>
                        <a:buFont typeface="Wingdings" panose="05000000000000000000" pitchFamily="2" charset="2"/>
                        <a:buChar char="§"/>
                      </a:pPr>
                      <a:endParaRPr lang="en-US" sz="1400" b="1" dirty="0"/>
                    </a:p>
                    <a:p>
                      <a:pPr marL="285750" indent="-285750">
                        <a:spcAft>
                          <a:spcPts val="0"/>
                        </a:spcAft>
                        <a:buClr>
                          <a:schemeClr val="accent4"/>
                        </a:buClr>
                        <a:buFont typeface="Wingdings" panose="05000000000000000000" pitchFamily="2" charset="2"/>
                        <a:buChar char="§"/>
                      </a:pPr>
                      <a:r>
                        <a:rPr lang="en-US" sz="1400" b="1" dirty="0"/>
                        <a:t>Coordinated, strong advocacy has netted results: </a:t>
                      </a:r>
                      <a:r>
                        <a:rPr lang="en-US" sz="1400" b="0" dirty="0"/>
                        <a:t>The</a:t>
                      </a:r>
                      <a:r>
                        <a:rPr lang="en-US" sz="1400" b="0" baseline="0" dirty="0"/>
                        <a:t> $5 million </a:t>
                      </a:r>
                      <a:r>
                        <a:rPr lang="en-US" sz="1400" b="0" i="0" dirty="0">
                          <a:solidFill>
                            <a:srgbClr val="56585C"/>
                          </a:solidFill>
                          <a:hlinkClick r:id="rId3"/>
                        </a:rPr>
                        <a:t>DLL Professional Development Grant</a:t>
                      </a:r>
                      <a:r>
                        <a:rPr lang="en-US" sz="1400" b="0" i="0" dirty="0">
                          <a:solidFill>
                            <a:srgbClr val="56585C"/>
                          </a:solidFill>
                        </a:rPr>
                        <a:t> was a direct result of recent advocacy</a:t>
                      </a:r>
                      <a:r>
                        <a:rPr lang="en-US" sz="1400" b="0" i="0" baseline="0" dirty="0">
                          <a:solidFill>
                            <a:srgbClr val="56585C"/>
                          </a:solidFill>
                        </a:rPr>
                        <a:t> and the first time the state has allocated funding specifically for DLL PD.</a:t>
                      </a:r>
                      <a:r>
                        <a:rPr lang="en-US" sz="1400" b="0" i="0" dirty="0">
                          <a:solidFill>
                            <a:srgbClr val="56585C"/>
                          </a:solidFill>
                        </a:rPr>
                        <a:t> This is a great foundation on which to build, but there is much work to be done related to pre-service and in-service</a:t>
                      </a:r>
                      <a:r>
                        <a:rPr lang="en-US" sz="1400" b="0" i="0" baseline="0" dirty="0">
                          <a:solidFill>
                            <a:srgbClr val="56585C"/>
                          </a:solidFill>
                        </a:rPr>
                        <a:t> training.</a:t>
                      </a:r>
                      <a:endParaRPr lang="en-US" sz="1400" b="1" i="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California’s </a:t>
                      </a:r>
                      <a:r>
                        <a:rPr lang="en-US" sz="1400" b="1" dirty="0">
                          <a:hlinkClick r:id="rId4"/>
                        </a:rPr>
                        <a:t>ECE workforce implementation plan</a:t>
                      </a:r>
                      <a:r>
                        <a:rPr lang="en-US" sz="1400" b="1" dirty="0"/>
                        <a:t> does not explicitly include educators</a:t>
                      </a:r>
                      <a:r>
                        <a:rPr lang="en-US" sz="1400" b="1" baseline="0" dirty="0"/>
                        <a:t> who teach DLLs</a:t>
                      </a:r>
                      <a:r>
                        <a:rPr lang="en-US" sz="1400" b="1" dirty="0"/>
                        <a:t>:</a:t>
                      </a:r>
                      <a:r>
                        <a:rPr lang="en-US" sz="1400" b="0" dirty="0"/>
                        <a:t> While the plan encourages “responsive[ness] to family, culture, and language,” the plan’s </a:t>
                      </a:r>
                      <a:r>
                        <a:rPr lang="en-US" sz="1400" b="0" baseline="0" dirty="0"/>
                        <a:t>recommendations do not address the specific needs of these educators</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baseline="0" dirty="0"/>
                        <a:t>ECE training programs often lack a holistic approach to training aspiring ECE educators on dual language development: </a:t>
                      </a:r>
                      <a:r>
                        <a:rPr lang="en-US" sz="1400" b="0" kern="1200" baseline="0" dirty="0">
                          <a:solidFill>
                            <a:schemeClr val="dk1"/>
                          </a:solidFill>
                          <a:latin typeface="+mn-lt"/>
                          <a:ea typeface="+mn-ea"/>
                          <a:cs typeface="+mn-cs"/>
                        </a:rPr>
                        <a:t>Mo</a:t>
                      </a:r>
                      <a:r>
                        <a:rPr lang="en-US" sz="1400" b="0" baseline="0" dirty="0"/>
                        <a:t>st teacher training on language development, including in higher education programs, is distinct coursework rather than being embedded in all aspects of the teacher training program</a:t>
                      </a:r>
                      <a:endParaRPr lang="en-US" sz="1400" b="1" dirty="0"/>
                    </a:p>
                    <a:p>
                      <a:pPr marL="285750" indent="-285750">
                        <a:spcAft>
                          <a:spcPts val="0"/>
                        </a:spcAft>
                        <a:buClr>
                          <a:schemeClr val="accent4"/>
                        </a:buClr>
                        <a:buFont typeface="Wingdings" panose="05000000000000000000" pitchFamily="2" charset="2"/>
                        <a:buChar char="§"/>
                      </a:pP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baseline="0" dirty="0"/>
                        <a:t>No DLL ECE certification or permit: </a:t>
                      </a:r>
                      <a:r>
                        <a:rPr kumimoji="0" lang="en-US" sz="1400" b="0" i="0" u="none" strike="noStrike" kern="1200" cap="none" spc="0" normalizeH="0" baseline="0" noProof="0" dirty="0">
                          <a:ln>
                            <a:noFill/>
                          </a:ln>
                          <a:solidFill>
                            <a:srgbClr val="56585C"/>
                          </a:solidFill>
                          <a:effectLst/>
                          <a:uLnTx/>
                          <a:uFillTx/>
                          <a:latin typeface="+mn-lt"/>
                          <a:ea typeface="+mn-ea"/>
                          <a:cs typeface="+mn-cs"/>
                        </a:rPr>
                        <a:t>Because there is no DLL ECE certification for educators, training programs are unable to attract candidates who could be DLL teachers. And, unlike LEAs, which may receive state grant funds under </a:t>
                      </a:r>
                      <a:r>
                        <a:rPr kumimoji="0" lang="en-US" sz="1400" b="0" i="0" u="none" strike="noStrike" kern="1200" cap="none" spc="0" normalizeH="0" baseline="0" noProof="0" dirty="0">
                          <a:ln>
                            <a:noFill/>
                          </a:ln>
                          <a:solidFill>
                            <a:srgbClr val="56585C"/>
                          </a:solidFill>
                          <a:effectLst/>
                          <a:uLnTx/>
                          <a:uFillTx/>
                          <a:latin typeface="+mn-lt"/>
                          <a:ea typeface="+mn-ea"/>
                          <a:cs typeface="+mn-cs"/>
                          <a:hlinkClick r:id="rId5"/>
                        </a:rPr>
                        <a:t>AB1012</a:t>
                      </a:r>
                      <a:r>
                        <a:rPr kumimoji="0" lang="en-US" sz="1400" b="0" i="0" u="none" strike="noStrike" kern="1200" cap="none" spc="0" normalizeH="0" baseline="0" noProof="0" dirty="0">
                          <a:ln>
                            <a:noFill/>
                          </a:ln>
                          <a:solidFill>
                            <a:srgbClr val="56585C"/>
                          </a:solidFill>
                          <a:effectLst/>
                          <a:uLnTx/>
                          <a:uFillTx/>
                          <a:latin typeface="+mn-lt"/>
                          <a:ea typeface="+mn-ea"/>
                          <a:cs typeface="+mn-cs"/>
                        </a:rPr>
                        <a:t> to support teachers seeking bilingual credentials, the lack of a DLL ECE permit caused legislators to block ECE programs from similar funding.</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56585C"/>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mn-lt"/>
                          <a:ea typeface="+mn-ea"/>
                          <a:cs typeface="+mn-cs"/>
                        </a:rPr>
                        <a:t>Educators of DLLs are often low income themselves: </a:t>
                      </a:r>
                      <a:r>
                        <a:rPr kumimoji="0" lang="en-US" sz="1400" b="0" i="0" u="none" strike="noStrike" kern="1200" cap="none" spc="0" normalizeH="0" baseline="0" noProof="0" dirty="0">
                          <a:ln>
                            <a:noFill/>
                          </a:ln>
                          <a:solidFill>
                            <a:srgbClr val="56585C"/>
                          </a:solidFill>
                          <a:effectLst/>
                          <a:uLnTx/>
                          <a:uFillTx/>
                          <a:latin typeface="+mn-lt"/>
                          <a:ea typeface="+mn-ea"/>
                          <a:cs typeface="+mn-cs"/>
                        </a:rPr>
                        <a:t>Although California’s early childhood educators’ pay is above the </a:t>
                      </a:r>
                      <a:r>
                        <a:rPr kumimoji="0" lang="en-US" sz="1400" b="0" i="0" u="none" strike="noStrike" kern="1200" cap="none" spc="0" normalizeH="0" baseline="0" noProof="0" dirty="0">
                          <a:ln>
                            <a:noFill/>
                          </a:ln>
                          <a:solidFill>
                            <a:srgbClr val="56585C"/>
                          </a:solidFill>
                          <a:effectLst/>
                          <a:uLnTx/>
                          <a:uFillTx/>
                          <a:latin typeface="+mn-lt"/>
                          <a:ea typeface="+mn-ea"/>
                          <a:cs typeface="+mn-cs"/>
                          <a:hlinkClick r:id="rId6"/>
                        </a:rPr>
                        <a:t>national median</a:t>
                      </a:r>
                      <a:r>
                        <a:rPr kumimoji="0" lang="en-US" sz="1400" b="0" i="0" u="none" strike="noStrike" kern="1200" cap="none" spc="0" normalizeH="0" baseline="0" noProof="0" dirty="0">
                          <a:ln>
                            <a:noFill/>
                          </a:ln>
                          <a:solidFill>
                            <a:srgbClr val="56585C"/>
                          </a:solidFill>
                          <a:effectLst/>
                          <a:uLnTx/>
                          <a:uFillTx/>
                          <a:latin typeface="+mn-lt"/>
                          <a:ea typeface="+mn-ea"/>
                          <a:cs typeface="+mn-cs"/>
                        </a:rPr>
                        <a:t>, ECE educators still earn little, and educator candidates face barriers related to training and permitting costs, transportation, technology and language</a:t>
                      </a:r>
                      <a:endParaRPr lang="en-US" sz="1400" b="1" baseline="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F1A25517-7F86-4871-894F-626326501892}" type="slidenum">
              <a:rPr lang="en-US" sz="1200" smtClean="0">
                <a:solidFill>
                  <a:srgbClr val="A9A9A9"/>
                </a:solidFill>
              </a:rPr>
              <a:pPr algn="r" defTabSz="914400">
                <a:defRPr/>
              </a:pPr>
              <a:t>63</a:t>
            </a:fld>
            <a:endParaRPr lang="en-US" sz="1200" dirty="0">
              <a:solidFill>
                <a:srgbClr val="A9A9A9"/>
              </a:solidFill>
            </a:endParaRPr>
          </a:p>
        </p:txBody>
      </p:sp>
      <p:grpSp>
        <p:nvGrpSpPr>
          <p:cNvPr id="9" name="Group 8"/>
          <p:cNvGrpSpPr/>
          <p:nvPr/>
        </p:nvGrpSpPr>
        <p:grpSpPr>
          <a:xfrm>
            <a:off x="8531351" y="0"/>
            <a:ext cx="612649" cy="499951"/>
            <a:chOff x="8531351" y="0"/>
            <a:chExt cx="612649" cy="499951"/>
          </a:xfrm>
        </p:grpSpPr>
        <p:sp>
          <p:nvSpPr>
            <p:cNvPr id="10" name="Rectangle 9"/>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2" descr="https://static.thenounproject.com/png/1574579-200.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12" name="TextBox 11">
            <a:extLst>
              <a:ext uri="{FF2B5EF4-FFF2-40B4-BE49-F238E27FC236}">
                <a16:creationId xmlns:a16="http://schemas.microsoft.com/office/drawing/2014/main" id="{B42616EA-4F2A-4FDD-8BFD-AF72942EEA88}"/>
              </a:ext>
            </a:extLst>
          </p:cNvPr>
          <p:cNvSpPr txBox="1"/>
          <p:nvPr/>
        </p:nvSpPr>
        <p:spPr>
          <a:xfrm>
            <a:off x="414936" y="6619352"/>
            <a:ext cx="8376637" cy="208466"/>
          </a:xfrm>
          <a:prstGeom prst="rect">
            <a:avLst/>
          </a:prstGeom>
          <a:noFill/>
        </p:spPr>
        <p:txBody>
          <a:bodyPr wrap="square" lIns="0" tIns="0" rIns="0" bIns="0" rtlCol="0" anchor="b">
            <a:noAutofit/>
          </a:bodyPr>
          <a:lstStyle/>
          <a:p>
            <a:pPr lvl="0" algn="r">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Early Edge California</a:t>
            </a:r>
            <a:r>
              <a:rPr kumimoji="0" lang="en-US" sz="900" b="0" i="0" u="none" strike="noStrike" kern="1200" cap="none" spc="0" normalizeH="0" noProof="0" dirty="0">
                <a:ln>
                  <a:noFill/>
                </a:ln>
                <a:solidFill>
                  <a:srgbClr val="56585C"/>
                </a:solidFill>
                <a:effectLst/>
                <a:uLnTx/>
                <a:uFillTx/>
                <a:latin typeface="Calibri"/>
                <a:ea typeface="+mn-ea"/>
                <a:cs typeface="+mn-cs"/>
                <a:hlinkClick r:id="rId3"/>
              </a:rPr>
              <a:t> </a:t>
            </a:r>
            <a:r>
              <a:rPr kumimoji="0" lang="en-US" sz="900" b="0" i="0" u="none" strike="noStrike" kern="1200" cap="none" spc="0" normalizeH="0" noProof="0" dirty="0">
                <a:ln>
                  <a:noFill/>
                </a:ln>
                <a:solidFill>
                  <a:srgbClr val="56585C"/>
                </a:solidFill>
                <a:effectLst/>
                <a:uLnTx/>
                <a:uFillTx/>
                <a:latin typeface="Calibri"/>
                <a:ea typeface="+mn-ea"/>
                <a:cs typeface="+mn-cs"/>
              </a:rPr>
              <a:t>(2019); Education First Interviews (2019); </a:t>
            </a:r>
            <a:r>
              <a:rPr kumimoji="0" lang="en-US" sz="900" b="0" i="0" u="none" strike="noStrike" kern="1200" cap="none" spc="0" normalizeH="0" noProof="0" dirty="0">
                <a:ln>
                  <a:noFill/>
                </a:ln>
                <a:solidFill>
                  <a:srgbClr val="56585C"/>
                </a:solidFill>
                <a:effectLst/>
                <a:uLnTx/>
                <a:uFillTx/>
                <a:latin typeface="Calibri"/>
                <a:ea typeface="+mn-ea"/>
                <a:cs typeface="+mn-cs"/>
                <a:hlinkClick r:id="rId8"/>
              </a:rPr>
              <a:t>EdSource</a:t>
            </a:r>
            <a:r>
              <a:rPr kumimoji="0" lang="en-US" sz="900" b="0" i="0" u="none" strike="noStrike" kern="1200" cap="none" spc="0" normalizeH="0" noProof="0" dirty="0">
                <a:ln>
                  <a:noFill/>
                </a:ln>
                <a:solidFill>
                  <a:srgbClr val="56585C"/>
                </a:solidFill>
                <a:effectLst/>
                <a:uLnTx/>
                <a:uFillTx/>
                <a:latin typeface="Calibri"/>
                <a:ea typeface="+mn-ea"/>
                <a:cs typeface="+mn-cs"/>
              </a:rPr>
              <a:t>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3163689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271374" cy="873553"/>
          </a:xfrm>
        </p:spPr>
        <p:txBody>
          <a:bodyPr/>
          <a:lstStyle/>
          <a:p>
            <a:r>
              <a:rPr lang="en-US" sz="2800" dirty="0"/>
              <a:t>California does not require ECE programs to use QRIS, and QRIS does not include indictors specific to DLLs</a:t>
            </a:r>
            <a:endParaRPr lang="en-US" dirty="0"/>
          </a:p>
        </p:txBody>
      </p:sp>
      <p:grpSp>
        <p:nvGrpSpPr>
          <p:cNvPr id="3" name="Group 2"/>
          <p:cNvGrpSpPr/>
          <p:nvPr/>
        </p:nvGrpSpPr>
        <p:grpSpPr>
          <a:xfrm>
            <a:off x="1894787" y="1075371"/>
            <a:ext cx="7102747" cy="3252917"/>
            <a:chOff x="192239" y="1240923"/>
            <a:chExt cx="6421793" cy="3025871"/>
          </a:xfrm>
        </p:grpSpPr>
        <p:sp>
          <p:nvSpPr>
            <p:cNvPr id="9" name="Rectangle 8"/>
            <p:cNvSpPr/>
            <p:nvPr/>
          </p:nvSpPr>
          <p:spPr>
            <a:xfrm>
              <a:off x="192242" y="1608251"/>
              <a:ext cx="6421790" cy="2658543"/>
            </a:xfrm>
            <a:prstGeom prst="rect">
              <a:avLst/>
            </a:prstGeom>
            <a:solidFill>
              <a:schemeClr val="bg1">
                <a:lumMod val="95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56585C"/>
                  </a:solidFill>
                </a:rPr>
                <a:t>California's </a:t>
              </a:r>
              <a:r>
                <a:rPr lang="en-US" sz="1400" b="1" dirty="0">
                  <a:solidFill>
                    <a:schemeClr val="accent5"/>
                  </a:solidFill>
                  <a:hlinkClick r:id="rId3"/>
                </a:rPr>
                <a:t>Quality Rating and Improvement System (QRIS) </a:t>
              </a:r>
              <a:r>
                <a:rPr lang="en-US" sz="1400" dirty="0">
                  <a:solidFill>
                    <a:srgbClr val="56585C"/>
                  </a:solidFill>
                </a:rPr>
                <a:t>is administered locally in 49 counties. It assesses programs on child development and school readiness, teachers and teaching, and program and environment. Meeting the standards in QRIS is an indicator of ECE program quality. However, </a:t>
              </a:r>
              <a:r>
                <a:rPr lang="en-US" sz="1400" b="1" i="1" dirty="0">
                  <a:solidFill>
                    <a:srgbClr val="56585C"/>
                  </a:solidFill>
                </a:rPr>
                <a:t>participation in QRIS is voluntary and parents don’t have access to helpful information about program quality. </a:t>
              </a:r>
              <a:r>
                <a:rPr lang="en-US" sz="1400" dirty="0">
                  <a:solidFill>
                    <a:srgbClr val="56585C"/>
                  </a:solidFill>
                </a:rPr>
                <a:t>Just 28.7 percent of California’s licensed daycare and infant centers participate in QRIS. </a:t>
              </a:r>
            </a:p>
            <a:p>
              <a:pPr algn="ctr"/>
              <a:endParaRPr lang="en-US" sz="1400" b="1" i="1" dirty="0">
                <a:solidFill>
                  <a:srgbClr val="56585C"/>
                </a:solidFill>
              </a:endParaRPr>
            </a:p>
            <a:p>
              <a:pPr algn="ctr"/>
              <a:r>
                <a:rPr lang="en-US" sz="1400" b="1" i="1" dirty="0">
                  <a:solidFill>
                    <a:srgbClr val="56585C"/>
                  </a:solidFill>
                </a:rPr>
                <a:t>Unlike most states, which provide financial incentives for participation in QRIS and improved quality ratings, California does not.</a:t>
              </a:r>
            </a:p>
            <a:p>
              <a:pPr algn="ctr"/>
              <a:endParaRPr lang="en-US" sz="1400" dirty="0">
                <a:solidFill>
                  <a:srgbClr val="56585C"/>
                </a:solidFill>
              </a:endParaRPr>
            </a:p>
            <a:p>
              <a:pPr algn="ctr"/>
              <a:r>
                <a:rPr lang="en-US" sz="1400" b="1" i="1" dirty="0">
                  <a:solidFill>
                    <a:srgbClr val="56585C"/>
                  </a:solidFill>
                </a:rPr>
                <a:t>QRIS does not include indicators specific to DLLs and therefore does not measure the quality of ECE programs for DLLs</a:t>
              </a:r>
              <a:r>
                <a:rPr lang="en-US" sz="1400" dirty="0">
                  <a:solidFill>
                    <a:srgbClr val="56585C"/>
                  </a:solidFill>
                </a:rPr>
                <a:t>. As a result, there is no real state accountability for ECE programs related to how they meet the needs of DLLs.</a:t>
              </a:r>
              <a:endParaRPr lang="en-US" sz="1400" b="1" i="1" dirty="0">
                <a:solidFill>
                  <a:srgbClr val="56585C"/>
                </a:solidFill>
              </a:endParaRPr>
            </a:p>
          </p:txBody>
        </p:sp>
        <p:sp>
          <p:nvSpPr>
            <p:cNvPr id="8" name="Rectangle 7"/>
            <p:cNvSpPr/>
            <p:nvPr/>
          </p:nvSpPr>
          <p:spPr>
            <a:xfrm>
              <a:off x="192239" y="1240923"/>
              <a:ext cx="6421789" cy="367327"/>
            </a:xfrm>
            <a:prstGeom prst="rect">
              <a:avLst/>
            </a:prstGeom>
            <a:solidFill>
              <a:schemeClr val="accent5"/>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b="1" dirty="0">
                  <a:solidFill>
                    <a:srgbClr val="FFFFFF"/>
                  </a:solidFill>
                </a:rPr>
                <a:t>STATE OF THE FIELD: STATE ACCOUNTABILITY</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F1A25517-7F86-4871-894F-626326501892}" type="slidenum">
              <a:rPr lang="en-US" sz="1200" smtClean="0">
                <a:solidFill>
                  <a:srgbClr val="A9A9A9"/>
                </a:solidFill>
              </a:rPr>
              <a:pPr algn="r" defTabSz="914400">
                <a:defRPr/>
              </a:pPr>
              <a:t>64</a:t>
            </a:fld>
            <a:endParaRPr lang="en-US" sz="1200" dirty="0">
              <a:solidFill>
                <a:srgbClr val="A9A9A9"/>
              </a:solidFill>
            </a:endParaRPr>
          </a:p>
        </p:txBody>
      </p:sp>
      <p:grpSp>
        <p:nvGrpSpPr>
          <p:cNvPr id="16" name="Group 15"/>
          <p:cNvGrpSpPr/>
          <p:nvPr/>
        </p:nvGrpSpPr>
        <p:grpSpPr>
          <a:xfrm>
            <a:off x="8531351" y="0"/>
            <a:ext cx="612649" cy="499951"/>
            <a:chOff x="8531351" y="0"/>
            <a:chExt cx="612649" cy="499951"/>
          </a:xfrm>
        </p:grpSpPr>
        <p:sp>
          <p:nvSpPr>
            <p:cNvPr id="17" name="Rectangle 16"/>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8" name="Picture 2" descr="https://static.thenounproject.com/png/1574579-200.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6" name="Group 5"/>
          <p:cNvGrpSpPr/>
          <p:nvPr/>
        </p:nvGrpSpPr>
        <p:grpSpPr>
          <a:xfrm>
            <a:off x="269377" y="4469296"/>
            <a:ext cx="8728157" cy="1923948"/>
            <a:chOff x="269377" y="4515836"/>
            <a:chExt cx="8728157" cy="1923948"/>
          </a:xfrm>
        </p:grpSpPr>
        <p:sp>
          <p:nvSpPr>
            <p:cNvPr id="12" name="Rectangle 11"/>
            <p:cNvSpPr/>
            <p:nvPr/>
          </p:nvSpPr>
          <p:spPr>
            <a:xfrm>
              <a:off x="269377" y="4515836"/>
              <a:ext cx="8728157" cy="1923948"/>
            </a:xfrm>
            <a:prstGeom prst="rect">
              <a:avLst/>
            </a:prstGeom>
            <a:solidFill>
              <a:schemeClr val="accent5">
                <a:lumMod val="20000"/>
                <a:lumOff val="80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grpSp>
          <p:nvGrpSpPr>
            <p:cNvPr id="5" name="Group 4"/>
            <p:cNvGrpSpPr/>
            <p:nvPr/>
          </p:nvGrpSpPr>
          <p:grpSpPr>
            <a:xfrm>
              <a:off x="614202" y="4685721"/>
              <a:ext cx="8038506" cy="1584178"/>
              <a:chOff x="570569" y="4639377"/>
              <a:chExt cx="8038506" cy="1584178"/>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570569" y="4639377"/>
                <a:ext cx="3096352" cy="1584178"/>
              </a:xfrm>
              <a:prstGeom prst="wedgeRectCallout">
                <a:avLst>
                  <a:gd name="adj1" fmla="val -27422"/>
                  <a:gd name="adj2" fmla="val 56402"/>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400" i="1" dirty="0">
                    <a:solidFill>
                      <a:srgbClr val="56585C"/>
                    </a:solidFill>
                  </a:rPr>
                  <a:t>“</a:t>
                </a:r>
                <a:r>
                  <a:rPr lang="en-US" sz="1400" b="1" i="1" dirty="0">
                    <a:solidFill>
                      <a:srgbClr val="56585C"/>
                    </a:solidFill>
                  </a:rPr>
                  <a:t>Incentives [for teaching DLLs effectively] are not there </a:t>
                </a:r>
                <a:r>
                  <a:rPr lang="en-US" sz="1400" i="1" dirty="0">
                    <a:solidFill>
                      <a:srgbClr val="56585C"/>
                    </a:solidFill>
                  </a:rPr>
                  <a:t>because DLLs are not a part of QRIS. ECE permits and QRIS need to change to embed DLLs, which will change the landscape.”</a:t>
                </a:r>
              </a:p>
              <a:p>
                <a:pPr algn="r" defTabSz="914400">
                  <a:defRPr/>
                </a:pPr>
                <a:r>
                  <a:rPr lang="en-US" sz="1400" i="1" dirty="0">
                    <a:solidFill>
                      <a:srgbClr val="56585C"/>
                    </a:solidFill>
                  </a:rPr>
                  <a:t>—</a:t>
                </a:r>
                <a:r>
                  <a:rPr lang="en-US" sz="1400" dirty="0">
                    <a:solidFill>
                      <a:srgbClr val="56585C"/>
                    </a:solidFill>
                  </a:rPr>
                  <a:t>Thought Leader</a:t>
                </a:r>
                <a:endParaRPr lang="en-US" sz="1400" i="1" dirty="0">
                  <a:solidFill>
                    <a:srgbClr val="56585C"/>
                  </a:solidFill>
                </a:endParaRPr>
              </a:p>
            </p:txBody>
          </p:sp>
          <p:sp>
            <p:nvSpPr>
              <p:cNvPr id="19" name="Speech Bubble: Rectangle 8">
                <a:extLst>
                  <a:ext uri="{FF2B5EF4-FFF2-40B4-BE49-F238E27FC236}">
                    <a16:creationId xmlns:a16="http://schemas.microsoft.com/office/drawing/2014/main" id="{7568C51C-709A-4063-BF95-D889EDCC87D0}"/>
                  </a:ext>
                </a:extLst>
              </p:cNvPr>
              <p:cNvSpPr/>
              <p:nvPr/>
            </p:nvSpPr>
            <p:spPr>
              <a:xfrm>
                <a:off x="3801979" y="4639377"/>
                <a:ext cx="4807096" cy="1584178"/>
              </a:xfrm>
              <a:prstGeom prst="wedgeRectCallout">
                <a:avLst>
                  <a:gd name="adj1" fmla="val -17985"/>
                  <a:gd name="adj2" fmla="val 56920"/>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400" i="1" dirty="0">
                    <a:solidFill>
                      <a:srgbClr val="56585C"/>
                    </a:solidFill>
                  </a:rPr>
                  <a:t>“</a:t>
                </a:r>
                <a:r>
                  <a:rPr lang="en-US" sz="1400" b="1" i="1" dirty="0">
                    <a:solidFill>
                      <a:srgbClr val="56585C"/>
                    </a:solidFill>
                  </a:rPr>
                  <a:t>What’s difficult with QRIS is assessment</a:t>
                </a:r>
                <a:r>
                  <a:rPr lang="en-US" sz="1400" i="1" dirty="0">
                    <a:solidFill>
                      <a:srgbClr val="56585C"/>
                    </a:solidFill>
                  </a:rPr>
                  <a:t>. We need to come up with a better measure for program quality. And identification of children is problematic. How do you test them in their home language? We often shy away from assessment because it’s a ten-year proposition. We’ve tried a few things. Could we come up with a couple of indicators for DLLs?”</a:t>
                </a:r>
              </a:p>
              <a:p>
                <a:pPr algn="r" defTabSz="914400">
                  <a:defRPr/>
                </a:pPr>
                <a:r>
                  <a:rPr lang="en-US" sz="1400" i="1" dirty="0">
                    <a:solidFill>
                      <a:srgbClr val="56585C"/>
                    </a:solidFill>
                  </a:rPr>
                  <a:t>—</a:t>
                </a:r>
                <a:r>
                  <a:rPr lang="en-US" sz="1400" dirty="0">
                    <a:solidFill>
                      <a:srgbClr val="56585C"/>
                    </a:solidFill>
                  </a:rPr>
                  <a:t>Thought Leader</a:t>
                </a:r>
                <a:endParaRPr lang="en-US" sz="1400" i="1" dirty="0">
                  <a:solidFill>
                    <a:srgbClr val="56585C"/>
                  </a:solidFill>
                </a:endParaRPr>
              </a:p>
            </p:txBody>
          </p:sp>
        </p:grpSp>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731" y="1275009"/>
            <a:ext cx="2745946" cy="1828800"/>
          </a:xfrm>
          <a:prstGeom prst="rect">
            <a:avLst/>
          </a:prstGeom>
        </p:spPr>
      </p:pic>
      <p:sp>
        <p:nvSpPr>
          <p:cNvPr id="14" name="TextBox 13">
            <a:extLst>
              <a:ext uri="{FF2B5EF4-FFF2-40B4-BE49-F238E27FC236}">
                <a16:creationId xmlns:a16="http://schemas.microsoft.com/office/drawing/2014/main" id="{B42616EA-4F2A-4FDD-8BFD-AF72942EEA88}"/>
              </a:ext>
            </a:extLst>
          </p:cNvPr>
          <p:cNvSpPr txBox="1"/>
          <p:nvPr/>
        </p:nvSpPr>
        <p:spPr>
          <a:xfrm>
            <a:off x="414938" y="6544275"/>
            <a:ext cx="8376637" cy="208466"/>
          </a:xfrm>
          <a:prstGeom prst="rect">
            <a:avLst/>
          </a:prstGeom>
          <a:noFill/>
        </p:spPr>
        <p:txBody>
          <a:bodyPr wrap="square" lIns="0" tIns="0" rIns="0" bIns="0" rtlCol="0" anchor="ctr">
            <a:noAutofit/>
          </a:bodyPr>
          <a:lstStyle/>
          <a:p>
            <a:pPr lvl="0" algn="r">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6"/>
              </a:rPr>
              <a:t>Stanford University and PACE </a:t>
            </a:r>
            <a:r>
              <a:rPr kumimoji="0" lang="en-US" sz="900" b="0" i="0" u="none" strike="noStrike" kern="1200" cap="none" spc="0" normalizeH="0" baseline="0" noProof="0" dirty="0">
                <a:ln>
                  <a:noFill/>
                </a:ln>
                <a:solidFill>
                  <a:srgbClr val="56585C"/>
                </a:solidFill>
                <a:effectLst/>
                <a:uLnTx/>
                <a:uFillTx/>
                <a:latin typeface="Calibri"/>
                <a:ea typeface="+mn-ea"/>
                <a:cs typeface="+mn-cs"/>
              </a:rPr>
              <a:t>(2018)</a:t>
            </a:r>
            <a:r>
              <a:rPr kumimoji="0" lang="en-US" sz="900" b="0" i="0" u="none" strike="noStrike" kern="1200" cap="none" spc="0" normalizeH="0" noProof="0" dirty="0">
                <a:ln>
                  <a:noFill/>
                </a:ln>
                <a:solidFill>
                  <a:srgbClr val="56585C"/>
                </a:solidFill>
                <a:effectLst/>
                <a:uLnTx/>
                <a:uFillTx/>
                <a:latin typeface="Calibri"/>
                <a:ea typeface="+mn-ea"/>
                <a:cs typeface="+mn-cs"/>
              </a:rPr>
              <a:t>)</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29128886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114003" cy="1386351"/>
          </a:xfrm>
        </p:spPr>
        <p:txBody>
          <a:bodyPr/>
          <a:lstStyle/>
          <a:p>
            <a:r>
              <a:rPr lang="en-US" sz="2800" dirty="0"/>
              <a:t>Policymakers, advocates and ECE program leaders need more and better data on DLLs to measure program quality and push for additional funding</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89534896"/>
              </p:ext>
            </p:extLst>
          </p:nvPr>
        </p:nvGraphicFramePr>
        <p:xfrm>
          <a:off x="457200" y="1681982"/>
          <a:ext cx="8229600" cy="4602480"/>
        </p:xfrm>
        <a:graphic>
          <a:graphicData uri="http://schemas.openxmlformats.org/drawingml/2006/table">
            <a:tbl>
              <a:tblPr firstRow="1" bandRow="1">
                <a:tableStyleId>{5C22544A-7EE6-4342-B048-85BDC9FD1C3A}</a:tableStyleId>
              </a:tblPr>
              <a:tblGrid>
                <a:gridCol w="3172120">
                  <a:extLst>
                    <a:ext uri="{9D8B030D-6E8A-4147-A177-3AD203B41FA5}">
                      <a16:colId xmlns:a16="http://schemas.microsoft.com/office/drawing/2014/main" val="3968246911"/>
                    </a:ext>
                  </a:extLst>
                </a:gridCol>
                <a:gridCol w="5057480">
                  <a:extLst>
                    <a:ext uri="{9D8B030D-6E8A-4147-A177-3AD203B41FA5}">
                      <a16:colId xmlns:a16="http://schemas.microsoft.com/office/drawing/2014/main" val="3322725689"/>
                    </a:ext>
                  </a:extLst>
                </a:gridCol>
              </a:tblGrid>
              <a:tr h="457200">
                <a:tc>
                  <a:txBody>
                    <a:bodyPr/>
                    <a:lstStyle/>
                    <a:p>
                      <a:pPr algn="ctr"/>
                      <a:r>
                        <a:rPr lang="en-US" sz="1600" cap="all" baseline="0" dirty="0">
                          <a:solidFill>
                            <a:schemeClr val="bg1"/>
                          </a:solidFill>
                        </a:rPr>
                        <a:t>Strengths in the Field</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109372981"/>
                  </a:ext>
                </a:extLst>
              </a:tr>
              <a:tr h="4082603">
                <a:tc>
                  <a:txBody>
                    <a:bodyPr/>
                    <a:lstStyle/>
                    <a:p>
                      <a:pPr marL="285750" indent="-285750">
                        <a:spcAft>
                          <a:spcPts val="600"/>
                        </a:spcAft>
                        <a:buClr>
                          <a:schemeClr val="accent4"/>
                        </a:buClr>
                        <a:buFont typeface="Wingdings" panose="05000000000000000000" pitchFamily="2" charset="2"/>
                        <a:buChar char="§"/>
                      </a:pPr>
                      <a:r>
                        <a:rPr lang="en-US" sz="1400" b="1" baseline="0" dirty="0"/>
                        <a:t>Growing consensus among ECE advocates of the need for DLL indicators in QRIS: </a:t>
                      </a:r>
                      <a:r>
                        <a:rPr lang="en-US" sz="1400" b="0" baseline="0" dirty="0"/>
                        <a:t>As ECE programs continue to enroll more DLLs, the field is recognizing the need to understand DLLs’ progress and include ways to assess quality programs.</a:t>
                      </a:r>
                    </a:p>
                    <a:p>
                      <a:pPr marL="285750" indent="-285750">
                        <a:spcAft>
                          <a:spcPts val="600"/>
                        </a:spcAft>
                        <a:buClr>
                          <a:schemeClr val="accent4"/>
                        </a:buClr>
                        <a:buFont typeface="Wingdings" panose="05000000000000000000" pitchFamily="2" charset="2"/>
                        <a:buChar char="§"/>
                      </a:pPr>
                      <a:endParaRPr lang="en-US" sz="1400" b="0" baseline="0" dirty="0"/>
                    </a:p>
                    <a:p>
                      <a:pPr marL="285750" indent="-285750">
                        <a:spcAft>
                          <a:spcPts val="600"/>
                        </a:spcAft>
                        <a:buClr>
                          <a:schemeClr val="accent4"/>
                        </a:buClr>
                        <a:buFont typeface="Wingdings" panose="05000000000000000000" pitchFamily="2" charset="2"/>
                        <a:buChar char="§"/>
                      </a:pPr>
                      <a:r>
                        <a:rPr lang="en-US" sz="1400" b="1" baseline="0" dirty="0"/>
                        <a:t>Fresno as an example of quality DLL data collection and use: </a:t>
                      </a:r>
                      <a:r>
                        <a:rPr lang="en-US" sz="1400" b="0" baseline="0" dirty="0"/>
                        <a:t>The number of district schools launching dual language immersion programs has grown due to evidence that students in the program outperform peers not in the program, and ELs who were part of the program are reclassified at a higher rate.</a:t>
                      </a:r>
                      <a:r>
                        <a:rPr lang="en-US" sz="1400" b="1" baseline="0" dirty="0"/>
                        <a:t> </a:t>
                      </a:r>
                      <a:endParaRPr lang="en-US" sz="1400" b="0" baseline="0"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California’s QRIS does not include DLL indicators: </a:t>
                      </a:r>
                      <a:r>
                        <a:rPr lang="en-US" sz="1400" b="0" dirty="0"/>
                        <a:t>The state wants a single, consistent matrix</a:t>
                      </a:r>
                      <a:r>
                        <a:rPr lang="en-US" sz="1400" b="0" baseline="0" dirty="0"/>
                        <a:t> of QRIS indicators, which currently does not include DLLs. Consequently, the state barred Fresno’s inclusion of DLL indicators in the matrix it used locally. </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Challenge of collecting</a:t>
                      </a:r>
                      <a:r>
                        <a:rPr lang="en-US" sz="1400" b="1" baseline="0" dirty="0"/>
                        <a:t> representative data: </a:t>
                      </a:r>
                      <a:r>
                        <a:rPr lang="en-US" sz="1400" b="0" baseline="0" dirty="0"/>
                        <a:t>ECE programs do not classify children as DLLs in the same way that K12 systems classify students as ELs. Classification must be done carefully to avoid stigma, but without classification for DLLs it is challenging to get data and subsequent funding. Also, the field lacks data on how many children are served in non-traditional settings like family childcare, evening and weekend programs.</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baseline="0" dirty="0"/>
                        <a:t>Current student and program-level assessments are not linguistically appropriate: </a:t>
                      </a:r>
                      <a:r>
                        <a:rPr lang="en-US" sz="1400" b="0" baseline="0" dirty="0"/>
                        <a:t>Existing assessment tools fail to measure the child’s home language or acknowledge the value of the home language. This can result in the child’s first language being perceived as a deficit, rather than an asset, once the child transitions to kindergarten and beyond. </a:t>
                      </a:r>
                      <a:endParaRPr lang="en-US" sz="1400" b="0"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F1A25517-7F86-4871-894F-626326501892}" type="slidenum">
              <a:rPr lang="en-US" sz="1200" smtClean="0">
                <a:solidFill>
                  <a:srgbClr val="A9A9A9"/>
                </a:solidFill>
              </a:rPr>
              <a:pPr algn="r" defTabSz="914400">
                <a:defRPr/>
              </a:pPr>
              <a:t>65</a:t>
            </a:fld>
            <a:endParaRPr lang="en-US" sz="1200" dirty="0">
              <a:solidFill>
                <a:srgbClr val="A9A9A9"/>
              </a:solidFill>
            </a:endParaRPr>
          </a:p>
        </p:txBody>
      </p:sp>
      <p:grpSp>
        <p:nvGrpSpPr>
          <p:cNvPr id="9" name="Group 8"/>
          <p:cNvGrpSpPr/>
          <p:nvPr/>
        </p:nvGrpSpPr>
        <p:grpSpPr>
          <a:xfrm>
            <a:off x="8531351" y="0"/>
            <a:ext cx="612649" cy="499951"/>
            <a:chOff x="8531351" y="0"/>
            <a:chExt cx="612649" cy="499951"/>
          </a:xfrm>
        </p:grpSpPr>
        <p:sp>
          <p:nvSpPr>
            <p:cNvPr id="10" name="Rectangle 9"/>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2" descr="https://static.thenounproject.com/png/1574579-20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8" name="TextBox 7">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Tree>
    <p:extLst>
      <p:ext uri="{BB962C8B-B14F-4D97-AF65-F5344CB8AC3E}">
        <p14:creationId xmlns:p14="http://schemas.microsoft.com/office/powerpoint/2010/main" val="2338151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a:extLst>
              <a:ext uri="{FF2B5EF4-FFF2-40B4-BE49-F238E27FC236}">
                <a16:creationId xmlns:a16="http://schemas.microsoft.com/office/drawing/2014/main" id="{8B184BEA-6FA4-4F14-A26E-C6A27499336F}"/>
              </a:ext>
            </a:extLst>
          </p:cNvPr>
          <p:cNvCxnSpPr>
            <a:cxnSpLocks/>
          </p:cNvCxnSpPr>
          <p:nvPr/>
        </p:nvCxnSpPr>
        <p:spPr>
          <a:xfrm>
            <a:off x="1427666" y="4461828"/>
            <a:ext cx="1242509" cy="0"/>
          </a:xfrm>
          <a:prstGeom prst="line">
            <a:avLst/>
          </a:prstGeom>
          <a:ln w="19050">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E1085647-4CAA-4407-9382-3E320D538B66}"/>
              </a:ext>
            </a:extLst>
          </p:cNvPr>
          <p:cNvCxnSpPr>
            <a:cxnSpLocks/>
          </p:cNvCxnSpPr>
          <p:nvPr/>
        </p:nvCxnSpPr>
        <p:spPr>
          <a:xfrm flipV="1">
            <a:off x="1333500" y="2565821"/>
            <a:ext cx="1238250" cy="18298"/>
          </a:xfrm>
          <a:prstGeom prst="line">
            <a:avLst/>
          </a:prstGeom>
          <a:ln w="19050">
            <a:solidFill>
              <a:schemeClr val="accent5">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73CE98E-3ED5-4A18-9BB1-9F44C95AEEAD}"/>
              </a:ext>
            </a:extLst>
          </p:cNvPr>
          <p:cNvSpPr>
            <a:spLocks noGrp="1"/>
          </p:cNvSpPr>
          <p:nvPr>
            <p:ph type="title"/>
          </p:nvPr>
        </p:nvSpPr>
        <p:spPr>
          <a:xfrm>
            <a:off x="259977" y="201817"/>
            <a:ext cx="8690385" cy="533401"/>
          </a:xfrm>
        </p:spPr>
        <p:txBody>
          <a:bodyPr/>
          <a:lstStyle/>
          <a:p>
            <a:r>
              <a:rPr lang="en-US" dirty="0"/>
              <a:t>Some counties, such as Fresno, have taken it upon </a:t>
            </a:r>
            <a:br>
              <a:rPr lang="en-US" dirty="0"/>
            </a:br>
            <a:r>
              <a:rPr lang="en-US" dirty="0"/>
              <a:t>themselves to ensure their QRIS matrix takes DLLs into account</a:t>
            </a:r>
          </a:p>
        </p:txBody>
      </p:sp>
      <p:sp>
        <p:nvSpPr>
          <p:cNvPr id="4" name="Slide Number Placeholder 3">
            <a:extLst>
              <a:ext uri="{FF2B5EF4-FFF2-40B4-BE49-F238E27FC236}">
                <a16:creationId xmlns:a16="http://schemas.microsoft.com/office/drawing/2014/main" id="{F5C78CEF-514B-49BC-8846-DB6CFE6545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5" name="Group 4"/>
          <p:cNvGrpSpPr/>
          <p:nvPr/>
        </p:nvGrpSpPr>
        <p:grpSpPr>
          <a:xfrm>
            <a:off x="8531351" y="0"/>
            <a:ext cx="612649" cy="499951"/>
            <a:chOff x="8531351" y="0"/>
            <a:chExt cx="612649" cy="499951"/>
          </a:xfrm>
        </p:grpSpPr>
        <p:sp>
          <p:nvSpPr>
            <p:cNvPr id="6" name="Rectangle 5"/>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https://static.thenounproject.com/png/1574579-200.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aphicFrame>
        <p:nvGraphicFramePr>
          <p:cNvPr id="8" name="Table 7">
            <a:extLst>
              <a:ext uri="{FF2B5EF4-FFF2-40B4-BE49-F238E27FC236}">
                <a16:creationId xmlns:a16="http://schemas.microsoft.com/office/drawing/2014/main" id="{5024ADB7-9724-41AE-A936-0A00F6931F9D}"/>
              </a:ext>
            </a:extLst>
          </p:cNvPr>
          <p:cNvGraphicFramePr>
            <a:graphicFrameLocks noGrp="1"/>
          </p:cNvGraphicFramePr>
          <p:nvPr>
            <p:extLst>
              <p:ext uri="{D42A27DB-BD31-4B8C-83A1-F6EECF244321}">
                <p14:modId xmlns:p14="http://schemas.microsoft.com/office/powerpoint/2010/main" val="3626896773"/>
              </p:ext>
            </p:extLst>
          </p:nvPr>
        </p:nvGraphicFramePr>
        <p:xfrm>
          <a:off x="2455773" y="3794769"/>
          <a:ext cx="6688227" cy="1945210"/>
        </p:xfrm>
        <a:graphic>
          <a:graphicData uri="http://schemas.openxmlformats.org/drawingml/2006/table">
            <a:tbl>
              <a:tblPr firstRow="1" bandRow="1">
                <a:tableStyleId>{5A111915-BE36-4E01-A7E5-04B1672EAD32}</a:tableStyleId>
              </a:tblPr>
              <a:tblGrid>
                <a:gridCol w="6688227">
                  <a:extLst>
                    <a:ext uri="{9D8B030D-6E8A-4147-A177-3AD203B41FA5}">
                      <a16:colId xmlns:a16="http://schemas.microsoft.com/office/drawing/2014/main" val="3322725689"/>
                    </a:ext>
                  </a:extLst>
                </a:gridCol>
              </a:tblGrid>
              <a:tr h="291139">
                <a:tc>
                  <a:txBody>
                    <a:bodyPr/>
                    <a:lstStyle/>
                    <a:p>
                      <a:pPr algn="ctr"/>
                      <a:r>
                        <a:rPr lang="en-US" sz="1600" cap="all" baseline="0" dirty="0"/>
                        <a:t>IMPACT</a:t>
                      </a:r>
                      <a:endParaRPr lang="en-US" sz="1600" cap="all" baseline="0" dirty="0">
                        <a:solidFill>
                          <a:schemeClr val="bg1"/>
                        </a:solidFill>
                      </a:endParaRPr>
                    </a:p>
                  </a:txBody>
                  <a:tcPr anchor="ctr"/>
                </a:tc>
                <a:extLst>
                  <a:ext uri="{0D108BD9-81ED-4DB2-BD59-A6C34878D82A}">
                    <a16:rowId xmlns:a16="http://schemas.microsoft.com/office/drawing/2014/main" val="2109372981"/>
                  </a:ext>
                </a:extLst>
              </a:tr>
              <a:tr h="1609930">
                <a:tc>
                  <a:txBody>
                    <a:bodyPr/>
                    <a:lstStyle/>
                    <a:p>
                      <a:r>
                        <a:rPr lang="en-US" sz="1400" b="1" u="none" strike="noStrike" kern="1200" dirty="0">
                          <a:effectLst/>
                        </a:rPr>
                        <a:t>As California continues to invest in QRIS, the state should consider how it provides guidance to counties on incorporating DLL measures. </a:t>
                      </a:r>
                      <a:r>
                        <a:rPr lang="en-US" sz="1400" u="none" strike="noStrike" kern="1200" dirty="0">
                          <a:effectLst/>
                        </a:rPr>
                        <a:t>Research suggests that adding DLL-specific criteria in QRIS might address different aspects of student and teacher experiences, such as whether ECE programs “establish a process to identify DLLs when initially enrolled; support children’s home language in addition to English development; require professional development on culturally and linguistically responsive practices; and require bilingual staff proficient in the language of the majority of DLLs in a program.”</a:t>
                      </a:r>
                      <a:endParaRPr lang="en-US" sz="1400" b="0" i="0" u="none" strike="noStrike" kern="1200" dirty="0">
                        <a:solidFill>
                          <a:schemeClr val="dk1"/>
                        </a:solidFill>
                        <a:effectLst/>
                        <a:latin typeface="+mn-lt"/>
                        <a:ea typeface="+mn-ea"/>
                        <a:cs typeface="+mn-cs"/>
                      </a:endParaRPr>
                    </a:p>
                  </a:txBody>
                  <a:tcPr anchor="ctr">
                    <a:solidFill>
                      <a:schemeClr val="bg1"/>
                    </a:solidFill>
                  </a:tcPr>
                </a:tc>
                <a:extLst>
                  <a:ext uri="{0D108BD9-81ED-4DB2-BD59-A6C34878D82A}">
                    <a16:rowId xmlns:a16="http://schemas.microsoft.com/office/drawing/2014/main" val="742582537"/>
                  </a:ext>
                </a:extLst>
              </a:tr>
            </a:tbl>
          </a:graphicData>
        </a:graphic>
      </p:graphicFrame>
      <p:sp>
        <p:nvSpPr>
          <p:cNvPr id="9" name="TextBox 8">
            <a:extLst>
              <a:ext uri="{FF2B5EF4-FFF2-40B4-BE49-F238E27FC236}">
                <a16:creationId xmlns:a16="http://schemas.microsoft.com/office/drawing/2014/main" id="{A6B8B6D0-F635-46C9-ACBA-3D54B59C0BFF}"/>
              </a:ext>
            </a:extLst>
          </p:cNvPr>
          <p:cNvSpPr txBox="1"/>
          <p:nvPr/>
        </p:nvSpPr>
        <p:spPr>
          <a:xfrm>
            <a:off x="414938" y="6544275"/>
            <a:ext cx="8376637" cy="208466"/>
          </a:xfrm>
          <a:prstGeom prst="rect">
            <a:avLst/>
          </a:prstGeom>
          <a:noFill/>
        </p:spPr>
        <p:txBody>
          <a:bodyPr wrap="square" lIns="0" tIns="0" rIns="0" bIns="0" rtlCol="0" anchor="ctr">
            <a:noAutofit/>
          </a:bodyPr>
          <a:lstStyle/>
          <a:p>
            <a:pPr lvl="0" algn="r" defTabSz="457200">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The Early Learning Lab</a:t>
            </a:r>
            <a:r>
              <a:rPr kumimoji="0" lang="en-US" sz="900" b="0" i="0" u="none" strike="noStrike" kern="1200" cap="none" spc="0" normalizeH="0" baseline="0" noProof="0" dirty="0">
                <a:ln>
                  <a:noFill/>
                </a:ln>
                <a:solidFill>
                  <a:srgbClr val="56585C"/>
                </a:solidFill>
                <a:effectLst/>
                <a:uLnTx/>
                <a:uFillTx/>
                <a:latin typeface="Calibri"/>
                <a:ea typeface="+mn-ea"/>
                <a:cs typeface="+mn-cs"/>
              </a:rPr>
              <a:t> (</a:t>
            </a:r>
            <a:r>
              <a:rPr lang="en-US" sz="900" dirty="0">
                <a:solidFill>
                  <a:srgbClr val="56585C"/>
                </a:solidFill>
              </a:rPr>
              <a:t>2018); </a:t>
            </a:r>
            <a:r>
              <a:rPr lang="en-US" sz="900" dirty="0">
                <a:solidFill>
                  <a:srgbClr val="56585C"/>
                </a:solidFill>
                <a:hlinkClick r:id="rId4"/>
              </a:rPr>
              <a:t>New America</a:t>
            </a:r>
            <a:r>
              <a:rPr lang="en-US" sz="900" dirty="0">
                <a:solidFill>
                  <a:srgbClr val="56585C"/>
                </a:solidFill>
              </a:rPr>
              <a:t> (2017); </a:t>
            </a:r>
            <a:r>
              <a:rPr lang="en-US" sz="900" dirty="0">
                <a:solidFill>
                  <a:srgbClr val="56585C"/>
                </a:solidFill>
                <a:hlinkClick r:id="rId5"/>
              </a:rPr>
              <a:t>New America</a:t>
            </a:r>
            <a:r>
              <a:rPr lang="en-US" sz="900" dirty="0">
                <a:solidFill>
                  <a:srgbClr val="56585C"/>
                </a:solidFill>
              </a:rPr>
              <a:t> (2018).  </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7" name="Chord 86">
            <a:extLst>
              <a:ext uri="{FF2B5EF4-FFF2-40B4-BE49-F238E27FC236}">
                <a16:creationId xmlns:a16="http://schemas.microsoft.com/office/drawing/2014/main" id="{4C482566-5D1A-4A84-8E6A-C105617E4674}"/>
              </a:ext>
            </a:extLst>
          </p:cNvPr>
          <p:cNvSpPr/>
          <p:nvPr/>
        </p:nvSpPr>
        <p:spPr>
          <a:xfrm rot="12139508">
            <a:off x="-871784" y="1931166"/>
            <a:ext cx="2864538" cy="2995668"/>
          </a:xfrm>
          <a:prstGeom prst="chord">
            <a:avLst>
              <a:gd name="adj1" fmla="val 2700000"/>
              <a:gd name="adj2" fmla="val 16195367"/>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22BB32F-1473-40BD-A2DB-8EAEB7381D73}"/>
              </a:ext>
            </a:extLst>
          </p:cNvPr>
          <p:cNvGrpSpPr/>
          <p:nvPr/>
        </p:nvGrpSpPr>
        <p:grpSpPr>
          <a:xfrm>
            <a:off x="71514" y="2485009"/>
            <a:ext cx="1678137" cy="1718924"/>
            <a:chOff x="154107" y="1544451"/>
            <a:chExt cx="4059329" cy="4729126"/>
          </a:xfrm>
          <a:solidFill>
            <a:schemeClr val="bg1"/>
          </a:solidFill>
        </p:grpSpPr>
        <p:sp>
          <p:nvSpPr>
            <p:cNvPr id="11" name="Rectangle 10">
              <a:extLst>
                <a:ext uri="{FF2B5EF4-FFF2-40B4-BE49-F238E27FC236}">
                  <a16:creationId xmlns:a16="http://schemas.microsoft.com/office/drawing/2014/main" id="{331E33C1-AF0C-42F3-897E-DF3AA893233A}"/>
                </a:ext>
              </a:extLst>
            </p:cNvPr>
            <p:cNvSpPr/>
            <p:nvPr/>
          </p:nvSpPr>
          <p:spPr>
            <a:xfrm>
              <a:off x="1647919" y="3569597"/>
              <a:ext cx="677781" cy="792473"/>
            </a:xfrm>
            <a:prstGeom prst="rect">
              <a:avLst/>
            </a:prstGeom>
            <a:grp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EB8E5A8-4F63-41F2-A332-720B35F7EEDD}"/>
                </a:ext>
              </a:extLst>
            </p:cNvPr>
            <p:cNvSpPr/>
            <p:nvPr/>
          </p:nvSpPr>
          <p:spPr>
            <a:xfrm>
              <a:off x="695257" y="2232425"/>
              <a:ext cx="756491" cy="528566"/>
            </a:xfrm>
            <a:prstGeom prst="rect">
              <a:avLst/>
            </a:prstGeom>
            <a:grp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28DBA39-E508-45CC-9C8F-BC71A053F2C6}"/>
                </a:ext>
              </a:extLst>
            </p:cNvPr>
            <p:cNvSpPr/>
            <p:nvPr/>
          </p:nvSpPr>
          <p:spPr>
            <a:xfrm>
              <a:off x="436568" y="1794752"/>
              <a:ext cx="632042" cy="528566"/>
            </a:xfrm>
            <a:prstGeom prst="rect">
              <a:avLst/>
            </a:prstGeom>
            <a:grp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09EB305-E9F0-44F0-9BB7-59068F3A5577}"/>
                </a:ext>
              </a:extLst>
            </p:cNvPr>
            <p:cNvSpPr/>
            <p:nvPr/>
          </p:nvSpPr>
          <p:spPr>
            <a:xfrm>
              <a:off x="398816" y="2155520"/>
              <a:ext cx="302036" cy="528566"/>
            </a:xfrm>
            <a:prstGeom prst="rect">
              <a:avLst/>
            </a:prstGeom>
            <a:grp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Freeform 307">
              <a:extLst>
                <a:ext uri="{FF2B5EF4-FFF2-40B4-BE49-F238E27FC236}">
                  <a16:creationId xmlns:a16="http://schemas.microsoft.com/office/drawing/2014/main" id="{51D7B4A6-C427-40B5-937A-B2F15F555512}"/>
                </a:ext>
              </a:extLst>
            </p:cNvPr>
            <p:cNvSpPr>
              <a:spLocks/>
            </p:cNvSpPr>
            <p:nvPr/>
          </p:nvSpPr>
          <p:spPr bwMode="auto">
            <a:xfrm>
              <a:off x="2062817" y="4170500"/>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 name="Freeform 256">
              <a:extLst>
                <a:ext uri="{FF2B5EF4-FFF2-40B4-BE49-F238E27FC236}">
                  <a16:creationId xmlns:a16="http://schemas.microsoft.com/office/drawing/2014/main" id="{62380CB6-942C-45D2-843E-0B3711D99C29}"/>
                </a:ext>
              </a:extLst>
            </p:cNvPr>
            <p:cNvSpPr>
              <a:spLocks/>
            </p:cNvSpPr>
            <p:nvPr/>
          </p:nvSpPr>
          <p:spPr bwMode="auto">
            <a:xfrm>
              <a:off x="703648" y="3388839"/>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 name="Freeform 257">
              <a:extLst>
                <a:ext uri="{FF2B5EF4-FFF2-40B4-BE49-F238E27FC236}">
                  <a16:creationId xmlns:a16="http://schemas.microsoft.com/office/drawing/2014/main" id="{8DA0EA82-48C9-4900-8AD5-88FA35ECFCF7}"/>
                </a:ext>
              </a:extLst>
            </p:cNvPr>
            <p:cNvSpPr>
              <a:spLocks/>
            </p:cNvSpPr>
            <p:nvPr/>
          </p:nvSpPr>
          <p:spPr bwMode="auto">
            <a:xfrm>
              <a:off x="800132" y="2839297"/>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 name="Freeform 258">
              <a:extLst>
                <a:ext uri="{FF2B5EF4-FFF2-40B4-BE49-F238E27FC236}">
                  <a16:creationId xmlns:a16="http://schemas.microsoft.com/office/drawing/2014/main" id="{1C1EC2D3-F4AC-4327-88B1-23FD54A75D25}"/>
                </a:ext>
              </a:extLst>
            </p:cNvPr>
            <p:cNvSpPr>
              <a:spLocks/>
            </p:cNvSpPr>
            <p:nvPr/>
          </p:nvSpPr>
          <p:spPr bwMode="auto">
            <a:xfrm>
              <a:off x="927379" y="3495111"/>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 name="Freeform 259">
              <a:extLst>
                <a:ext uri="{FF2B5EF4-FFF2-40B4-BE49-F238E27FC236}">
                  <a16:creationId xmlns:a16="http://schemas.microsoft.com/office/drawing/2014/main" id="{94E56870-501B-4076-A629-706136043C55}"/>
                </a:ext>
              </a:extLst>
            </p:cNvPr>
            <p:cNvSpPr>
              <a:spLocks/>
            </p:cNvSpPr>
            <p:nvPr/>
          </p:nvSpPr>
          <p:spPr bwMode="auto">
            <a:xfrm>
              <a:off x="730216" y="2647728"/>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0" name="Freeform 260">
              <a:extLst>
                <a:ext uri="{FF2B5EF4-FFF2-40B4-BE49-F238E27FC236}">
                  <a16:creationId xmlns:a16="http://schemas.microsoft.com/office/drawing/2014/main" id="{882F032F-0A50-4A95-AB19-DF9E7434C42E}"/>
                </a:ext>
              </a:extLst>
            </p:cNvPr>
            <p:cNvSpPr>
              <a:spLocks/>
            </p:cNvSpPr>
            <p:nvPr/>
          </p:nvSpPr>
          <p:spPr bwMode="auto">
            <a:xfrm>
              <a:off x="695258" y="2756797"/>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1" name="Freeform 261">
              <a:extLst>
                <a:ext uri="{FF2B5EF4-FFF2-40B4-BE49-F238E27FC236}">
                  <a16:creationId xmlns:a16="http://schemas.microsoft.com/office/drawing/2014/main" id="{ED05831B-CF47-4B05-B256-28B5C1803A3E}"/>
                </a:ext>
              </a:extLst>
            </p:cNvPr>
            <p:cNvSpPr>
              <a:spLocks/>
            </p:cNvSpPr>
            <p:nvPr/>
          </p:nvSpPr>
          <p:spPr bwMode="auto">
            <a:xfrm>
              <a:off x="300931" y="2547049"/>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22" name="Freeform 262">
              <a:extLst>
                <a:ext uri="{FF2B5EF4-FFF2-40B4-BE49-F238E27FC236}">
                  <a16:creationId xmlns:a16="http://schemas.microsoft.com/office/drawing/2014/main" id="{C19C493A-6F3E-4EEE-8FDF-B727396EA313}"/>
                </a:ext>
              </a:extLst>
            </p:cNvPr>
            <p:cNvSpPr>
              <a:spLocks/>
            </p:cNvSpPr>
            <p:nvPr/>
          </p:nvSpPr>
          <p:spPr bwMode="auto">
            <a:xfrm>
              <a:off x="853268" y="3114767"/>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3" name="Freeform 263">
              <a:extLst>
                <a:ext uri="{FF2B5EF4-FFF2-40B4-BE49-F238E27FC236}">
                  <a16:creationId xmlns:a16="http://schemas.microsoft.com/office/drawing/2014/main" id="{3BAB5CC0-DE8A-4B6D-A186-F0633F126FA7}"/>
                </a:ext>
              </a:extLst>
            </p:cNvPr>
            <p:cNvSpPr>
              <a:spLocks/>
            </p:cNvSpPr>
            <p:nvPr/>
          </p:nvSpPr>
          <p:spPr bwMode="auto">
            <a:xfrm>
              <a:off x="896616" y="3580408"/>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4" name="Freeform 264">
              <a:extLst>
                <a:ext uri="{FF2B5EF4-FFF2-40B4-BE49-F238E27FC236}">
                  <a16:creationId xmlns:a16="http://schemas.microsoft.com/office/drawing/2014/main" id="{BFDAB8F7-AD40-4BF0-93BA-65CEB337A419}"/>
                </a:ext>
              </a:extLst>
            </p:cNvPr>
            <p:cNvSpPr>
              <a:spLocks/>
            </p:cNvSpPr>
            <p:nvPr/>
          </p:nvSpPr>
          <p:spPr bwMode="auto">
            <a:xfrm>
              <a:off x="492501" y="3121759"/>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5" name="Freeform 265">
              <a:extLst>
                <a:ext uri="{FF2B5EF4-FFF2-40B4-BE49-F238E27FC236}">
                  <a16:creationId xmlns:a16="http://schemas.microsoft.com/office/drawing/2014/main" id="{6833D1A2-D69B-48F5-8542-84403FE2D2CA}"/>
                </a:ext>
              </a:extLst>
            </p:cNvPr>
            <p:cNvSpPr>
              <a:spLocks/>
            </p:cNvSpPr>
            <p:nvPr/>
          </p:nvSpPr>
          <p:spPr bwMode="auto">
            <a:xfrm>
              <a:off x="942761" y="3084004"/>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6" name="Freeform 266">
              <a:extLst>
                <a:ext uri="{FF2B5EF4-FFF2-40B4-BE49-F238E27FC236}">
                  <a16:creationId xmlns:a16="http://schemas.microsoft.com/office/drawing/2014/main" id="{624A060A-5E2C-40B0-8896-1EAD633B5AE1}"/>
                </a:ext>
              </a:extLst>
            </p:cNvPr>
            <p:cNvSpPr>
              <a:spLocks/>
            </p:cNvSpPr>
            <p:nvPr/>
          </p:nvSpPr>
          <p:spPr bwMode="auto">
            <a:xfrm>
              <a:off x="205845" y="1550044"/>
              <a:ext cx="295045" cy="307631"/>
            </a:xfrm>
            <a:custGeom>
              <a:avLst/>
              <a:gdLst>
                <a:gd name="T0" fmla="*/ 542 w 633"/>
                <a:gd name="T1" fmla="*/ 609 h 661"/>
                <a:gd name="T2" fmla="*/ 620 w 633"/>
                <a:gd name="T3" fmla="*/ 36 h 661"/>
                <a:gd name="T4" fmla="*/ 633 w 633"/>
                <a:gd name="T5" fmla="*/ 0 h 661"/>
                <a:gd name="T6" fmla="*/ 516 w 633"/>
                <a:gd name="T7" fmla="*/ 4 h 661"/>
                <a:gd name="T8" fmla="*/ 224 w 633"/>
                <a:gd name="T9" fmla="*/ 4 h 661"/>
                <a:gd name="T10" fmla="*/ 41 w 633"/>
                <a:gd name="T11" fmla="*/ 1 h 661"/>
                <a:gd name="T12" fmla="*/ 45 w 633"/>
                <a:gd name="T13" fmla="*/ 21 h 661"/>
                <a:gd name="T14" fmla="*/ 39 w 633"/>
                <a:gd name="T15" fmla="*/ 28 h 661"/>
                <a:gd name="T16" fmla="*/ 39 w 633"/>
                <a:gd name="T17" fmla="*/ 52 h 661"/>
                <a:gd name="T18" fmla="*/ 41 w 633"/>
                <a:gd name="T19" fmla="*/ 57 h 661"/>
                <a:gd name="T20" fmla="*/ 51 w 633"/>
                <a:gd name="T21" fmla="*/ 78 h 661"/>
                <a:gd name="T22" fmla="*/ 51 w 633"/>
                <a:gd name="T23" fmla="*/ 81 h 661"/>
                <a:gd name="T24" fmla="*/ 51 w 633"/>
                <a:gd name="T25" fmla="*/ 84 h 661"/>
                <a:gd name="T26" fmla="*/ 51 w 633"/>
                <a:gd name="T27" fmla="*/ 87 h 661"/>
                <a:gd name="T28" fmla="*/ 51 w 633"/>
                <a:gd name="T29" fmla="*/ 90 h 661"/>
                <a:gd name="T30" fmla="*/ 50 w 633"/>
                <a:gd name="T31" fmla="*/ 93 h 661"/>
                <a:gd name="T32" fmla="*/ 45 w 633"/>
                <a:gd name="T33" fmla="*/ 133 h 661"/>
                <a:gd name="T34" fmla="*/ 44 w 633"/>
                <a:gd name="T35" fmla="*/ 136 h 661"/>
                <a:gd name="T36" fmla="*/ 2 w 633"/>
                <a:gd name="T37" fmla="*/ 225 h 661"/>
                <a:gd name="T38" fmla="*/ 3 w 633"/>
                <a:gd name="T39" fmla="*/ 232 h 661"/>
                <a:gd name="T40" fmla="*/ 11 w 633"/>
                <a:gd name="T41" fmla="*/ 256 h 661"/>
                <a:gd name="T42" fmla="*/ 102 w 633"/>
                <a:gd name="T43" fmla="*/ 313 h 661"/>
                <a:gd name="T44" fmla="*/ 101 w 633"/>
                <a:gd name="T45" fmla="*/ 324 h 661"/>
                <a:gd name="T46" fmla="*/ 104 w 633"/>
                <a:gd name="T47" fmla="*/ 339 h 661"/>
                <a:gd name="T48" fmla="*/ 101 w 633"/>
                <a:gd name="T49" fmla="*/ 357 h 661"/>
                <a:gd name="T50" fmla="*/ 111 w 633"/>
                <a:gd name="T51" fmla="*/ 373 h 661"/>
                <a:gd name="T52" fmla="*/ 122 w 633"/>
                <a:gd name="T53" fmla="*/ 393 h 661"/>
                <a:gd name="T54" fmla="*/ 125 w 633"/>
                <a:gd name="T55" fmla="*/ 405 h 661"/>
                <a:gd name="T56" fmla="*/ 126 w 633"/>
                <a:gd name="T57" fmla="*/ 414 h 661"/>
                <a:gd name="T58" fmla="*/ 158 w 633"/>
                <a:gd name="T59" fmla="*/ 535 h 661"/>
                <a:gd name="T60" fmla="*/ 161 w 633"/>
                <a:gd name="T61" fmla="*/ 553 h 661"/>
                <a:gd name="T62" fmla="*/ 165 w 633"/>
                <a:gd name="T63" fmla="*/ 573 h 661"/>
                <a:gd name="T64" fmla="*/ 420 w 633"/>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 h="661">
                  <a:moveTo>
                    <a:pt x="512" y="661"/>
                  </a:moveTo>
                  <a:lnTo>
                    <a:pt x="542" y="609"/>
                  </a:lnTo>
                  <a:lnTo>
                    <a:pt x="495" y="267"/>
                  </a:lnTo>
                  <a:lnTo>
                    <a:pt x="620" y="36"/>
                  </a:lnTo>
                  <a:lnTo>
                    <a:pt x="632" y="4"/>
                  </a:lnTo>
                  <a:lnTo>
                    <a:pt x="633" y="0"/>
                  </a:lnTo>
                  <a:lnTo>
                    <a:pt x="545" y="0"/>
                  </a:lnTo>
                  <a:lnTo>
                    <a:pt x="516" y="4"/>
                  </a:lnTo>
                  <a:lnTo>
                    <a:pt x="377" y="4"/>
                  </a:lnTo>
                  <a:lnTo>
                    <a:pt x="224" y="4"/>
                  </a:lnTo>
                  <a:lnTo>
                    <a:pt x="117" y="3"/>
                  </a:lnTo>
                  <a:lnTo>
                    <a:pt x="41" y="1"/>
                  </a:lnTo>
                  <a:lnTo>
                    <a:pt x="39" y="4"/>
                  </a:lnTo>
                  <a:lnTo>
                    <a:pt x="45" y="21"/>
                  </a:lnTo>
                  <a:lnTo>
                    <a:pt x="45" y="22"/>
                  </a:lnTo>
                  <a:lnTo>
                    <a:pt x="39" y="28"/>
                  </a:lnTo>
                  <a:lnTo>
                    <a:pt x="44" y="46"/>
                  </a:lnTo>
                  <a:lnTo>
                    <a:pt x="39" y="52"/>
                  </a:lnTo>
                  <a:lnTo>
                    <a:pt x="39" y="54"/>
                  </a:lnTo>
                  <a:lnTo>
                    <a:pt x="41" y="57"/>
                  </a:lnTo>
                  <a:lnTo>
                    <a:pt x="35" y="72"/>
                  </a:lnTo>
                  <a:lnTo>
                    <a:pt x="51" y="78"/>
                  </a:lnTo>
                  <a:lnTo>
                    <a:pt x="51" y="79"/>
                  </a:lnTo>
                  <a:lnTo>
                    <a:pt x="51" y="81"/>
                  </a:lnTo>
                  <a:lnTo>
                    <a:pt x="51" y="82"/>
                  </a:lnTo>
                  <a:lnTo>
                    <a:pt x="51" y="84"/>
                  </a:lnTo>
                  <a:lnTo>
                    <a:pt x="51" y="85"/>
                  </a:lnTo>
                  <a:lnTo>
                    <a:pt x="51" y="87"/>
                  </a:lnTo>
                  <a:lnTo>
                    <a:pt x="51" y="88"/>
                  </a:lnTo>
                  <a:lnTo>
                    <a:pt x="51" y="90"/>
                  </a:lnTo>
                  <a:lnTo>
                    <a:pt x="50" y="91"/>
                  </a:lnTo>
                  <a:lnTo>
                    <a:pt x="50" y="93"/>
                  </a:lnTo>
                  <a:lnTo>
                    <a:pt x="50" y="94"/>
                  </a:lnTo>
                  <a:lnTo>
                    <a:pt x="45" y="133"/>
                  </a:lnTo>
                  <a:lnTo>
                    <a:pt x="45" y="135"/>
                  </a:lnTo>
                  <a:lnTo>
                    <a:pt x="44" y="136"/>
                  </a:lnTo>
                  <a:lnTo>
                    <a:pt x="8" y="229"/>
                  </a:lnTo>
                  <a:lnTo>
                    <a:pt x="2" y="225"/>
                  </a:lnTo>
                  <a:lnTo>
                    <a:pt x="0" y="225"/>
                  </a:lnTo>
                  <a:lnTo>
                    <a:pt x="3" y="232"/>
                  </a:lnTo>
                  <a:lnTo>
                    <a:pt x="9" y="246"/>
                  </a:lnTo>
                  <a:lnTo>
                    <a:pt x="11" y="256"/>
                  </a:lnTo>
                  <a:lnTo>
                    <a:pt x="26" y="267"/>
                  </a:lnTo>
                  <a:lnTo>
                    <a:pt x="102" y="313"/>
                  </a:lnTo>
                  <a:lnTo>
                    <a:pt x="101" y="313"/>
                  </a:lnTo>
                  <a:lnTo>
                    <a:pt x="101" y="324"/>
                  </a:lnTo>
                  <a:lnTo>
                    <a:pt x="101" y="331"/>
                  </a:lnTo>
                  <a:lnTo>
                    <a:pt x="104" y="339"/>
                  </a:lnTo>
                  <a:lnTo>
                    <a:pt x="102" y="349"/>
                  </a:lnTo>
                  <a:lnTo>
                    <a:pt x="101" y="357"/>
                  </a:lnTo>
                  <a:lnTo>
                    <a:pt x="101" y="366"/>
                  </a:lnTo>
                  <a:lnTo>
                    <a:pt x="111" y="373"/>
                  </a:lnTo>
                  <a:lnTo>
                    <a:pt x="117" y="382"/>
                  </a:lnTo>
                  <a:lnTo>
                    <a:pt x="122" y="393"/>
                  </a:lnTo>
                  <a:lnTo>
                    <a:pt x="123" y="402"/>
                  </a:lnTo>
                  <a:lnTo>
                    <a:pt x="125" y="405"/>
                  </a:lnTo>
                  <a:lnTo>
                    <a:pt x="126" y="412"/>
                  </a:lnTo>
                  <a:lnTo>
                    <a:pt x="126" y="414"/>
                  </a:lnTo>
                  <a:lnTo>
                    <a:pt x="128" y="430"/>
                  </a:lnTo>
                  <a:lnTo>
                    <a:pt x="158" y="535"/>
                  </a:lnTo>
                  <a:lnTo>
                    <a:pt x="159" y="544"/>
                  </a:lnTo>
                  <a:lnTo>
                    <a:pt x="161" y="553"/>
                  </a:lnTo>
                  <a:lnTo>
                    <a:pt x="165" y="568"/>
                  </a:lnTo>
                  <a:lnTo>
                    <a:pt x="165" y="573"/>
                  </a:lnTo>
                  <a:lnTo>
                    <a:pt x="419" y="573"/>
                  </a:lnTo>
                  <a:lnTo>
                    <a:pt x="420" y="661"/>
                  </a:lnTo>
                  <a:lnTo>
                    <a:pt x="512" y="66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7" name="Freeform 267">
              <a:extLst>
                <a:ext uri="{FF2B5EF4-FFF2-40B4-BE49-F238E27FC236}">
                  <a16:creationId xmlns:a16="http://schemas.microsoft.com/office/drawing/2014/main" id="{9981ACAA-59B0-4B38-BEC5-EFE09558077D}"/>
                </a:ext>
              </a:extLst>
            </p:cNvPr>
            <p:cNvSpPr>
              <a:spLocks/>
            </p:cNvSpPr>
            <p:nvPr/>
          </p:nvSpPr>
          <p:spPr bwMode="auto">
            <a:xfrm>
              <a:off x="154107" y="1817124"/>
              <a:ext cx="390132" cy="729924"/>
            </a:xfrm>
            <a:custGeom>
              <a:avLst/>
              <a:gdLst>
                <a:gd name="T0" fmla="*/ 838 w 838"/>
                <a:gd name="T1" fmla="*/ 304 h 1566"/>
                <a:gd name="T2" fmla="*/ 816 w 838"/>
                <a:gd name="T3" fmla="*/ 384 h 1566"/>
                <a:gd name="T4" fmla="*/ 814 w 838"/>
                <a:gd name="T5" fmla="*/ 525 h 1566"/>
                <a:gd name="T6" fmla="*/ 679 w 838"/>
                <a:gd name="T7" fmla="*/ 631 h 1566"/>
                <a:gd name="T8" fmla="*/ 723 w 838"/>
                <a:gd name="T9" fmla="*/ 1566 h 1566"/>
                <a:gd name="T10" fmla="*/ 369 w 838"/>
                <a:gd name="T11" fmla="*/ 1566 h 1566"/>
                <a:gd name="T12" fmla="*/ 229 w 838"/>
                <a:gd name="T13" fmla="*/ 1449 h 1566"/>
                <a:gd name="T14" fmla="*/ 136 w 838"/>
                <a:gd name="T15" fmla="*/ 1381 h 1566"/>
                <a:gd name="T16" fmla="*/ 135 w 838"/>
                <a:gd name="T17" fmla="*/ 1380 h 1566"/>
                <a:gd name="T18" fmla="*/ 133 w 838"/>
                <a:gd name="T19" fmla="*/ 1378 h 1566"/>
                <a:gd name="T20" fmla="*/ 130 w 838"/>
                <a:gd name="T21" fmla="*/ 1377 h 1566"/>
                <a:gd name="T22" fmla="*/ 127 w 838"/>
                <a:gd name="T23" fmla="*/ 1377 h 1566"/>
                <a:gd name="T24" fmla="*/ 126 w 838"/>
                <a:gd name="T25" fmla="*/ 1375 h 1566"/>
                <a:gd name="T26" fmla="*/ 124 w 838"/>
                <a:gd name="T27" fmla="*/ 1374 h 1566"/>
                <a:gd name="T28" fmla="*/ 118 w 838"/>
                <a:gd name="T29" fmla="*/ 1374 h 1566"/>
                <a:gd name="T30" fmla="*/ 27 w 838"/>
                <a:gd name="T31" fmla="*/ 1170 h 1566"/>
                <a:gd name="T32" fmla="*/ 27 w 838"/>
                <a:gd name="T33" fmla="*/ 1167 h 1566"/>
                <a:gd name="T34" fmla="*/ 19 w 838"/>
                <a:gd name="T35" fmla="*/ 1146 h 1566"/>
                <a:gd name="T36" fmla="*/ 18 w 838"/>
                <a:gd name="T37" fmla="*/ 1144 h 1566"/>
                <a:gd name="T38" fmla="*/ 6 w 838"/>
                <a:gd name="T39" fmla="*/ 1033 h 1566"/>
                <a:gd name="T40" fmla="*/ 61 w 838"/>
                <a:gd name="T41" fmla="*/ 898 h 1566"/>
                <a:gd name="T42" fmla="*/ 123 w 838"/>
                <a:gd name="T43" fmla="*/ 786 h 1566"/>
                <a:gd name="T44" fmla="*/ 133 w 838"/>
                <a:gd name="T45" fmla="*/ 765 h 1566"/>
                <a:gd name="T46" fmla="*/ 229 w 838"/>
                <a:gd name="T47" fmla="*/ 538 h 1566"/>
                <a:gd name="T48" fmla="*/ 238 w 838"/>
                <a:gd name="T49" fmla="*/ 499 h 1566"/>
                <a:gd name="T50" fmla="*/ 231 w 838"/>
                <a:gd name="T51" fmla="*/ 460 h 1566"/>
                <a:gd name="T52" fmla="*/ 223 w 838"/>
                <a:gd name="T53" fmla="*/ 444 h 1566"/>
                <a:gd name="T54" fmla="*/ 207 w 838"/>
                <a:gd name="T55" fmla="*/ 451 h 1566"/>
                <a:gd name="T56" fmla="*/ 201 w 838"/>
                <a:gd name="T57" fmla="*/ 438 h 1566"/>
                <a:gd name="T58" fmla="*/ 196 w 838"/>
                <a:gd name="T59" fmla="*/ 433 h 1566"/>
                <a:gd name="T60" fmla="*/ 199 w 838"/>
                <a:gd name="T61" fmla="*/ 403 h 1566"/>
                <a:gd name="T62" fmla="*/ 195 w 838"/>
                <a:gd name="T63" fmla="*/ 388 h 1566"/>
                <a:gd name="T64" fmla="*/ 195 w 838"/>
                <a:gd name="T65" fmla="*/ 366 h 1566"/>
                <a:gd name="T66" fmla="*/ 196 w 838"/>
                <a:gd name="T67" fmla="*/ 348 h 1566"/>
                <a:gd name="T68" fmla="*/ 199 w 838"/>
                <a:gd name="T69" fmla="*/ 345 h 1566"/>
                <a:gd name="T70" fmla="*/ 208 w 838"/>
                <a:gd name="T71" fmla="*/ 345 h 1566"/>
                <a:gd name="T72" fmla="*/ 229 w 838"/>
                <a:gd name="T73" fmla="*/ 304 h 1566"/>
                <a:gd name="T74" fmla="*/ 249 w 838"/>
                <a:gd name="T75" fmla="*/ 231 h 1566"/>
                <a:gd name="T76" fmla="*/ 274 w 838"/>
                <a:gd name="T77" fmla="*/ 99 h 1566"/>
                <a:gd name="T78" fmla="*/ 276 w 838"/>
                <a:gd name="T79" fmla="*/ 96 h 1566"/>
                <a:gd name="T80" fmla="*/ 531 w 838"/>
                <a:gd name="T81" fmla="*/ 0 h 1566"/>
                <a:gd name="T82" fmla="*/ 624 w 838"/>
                <a:gd name="T83" fmla="*/ 88 h 1566"/>
                <a:gd name="T84" fmla="*/ 774 w 838"/>
                <a:gd name="T85" fmla="*/ 96 h 1566"/>
                <a:gd name="T86" fmla="*/ 799 w 838"/>
                <a:gd name="T87" fmla="*/ 244 h 1566"/>
                <a:gd name="T88" fmla="*/ 813 w 838"/>
                <a:gd name="T89" fmla="*/ 25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1566">
                  <a:moveTo>
                    <a:pt x="813" y="253"/>
                  </a:moveTo>
                  <a:lnTo>
                    <a:pt x="838" y="304"/>
                  </a:lnTo>
                  <a:lnTo>
                    <a:pt x="820" y="366"/>
                  </a:lnTo>
                  <a:lnTo>
                    <a:pt x="816" y="384"/>
                  </a:lnTo>
                  <a:lnTo>
                    <a:pt x="823" y="501"/>
                  </a:lnTo>
                  <a:lnTo>
                    <a:pt x="814" y="525"/>
                  </a:lnTo>
                  <a:lnTo>
                    <a:pt x="760" y="586"/>
                  </a:lnTo>
                  <a:lnTo>
                    <a:pt x="679" y="631"/>
                  </a:lnTo>
                  <a:lnTo>
                    <a:pt x="718" y="765"/>
                  </a:lnTo>
                  <a:lnTo>
                    <a:pt x="723" y="1566"/>
                  </a:lnTo>
                  <a:lnTo>
                    <a:pt x="495" y="1566"/>
                  </a:lnTo>
                  <a:lnTo>
                    <a:pt x="369" y="1566"/>
                  </a:lnTo>
                  <a:lnTo>
                    <a:pt x="316" y="1566"/>
                  </a:lnTo>
                  <a:lnTo>
                    <a:pt x="229" y="1449"/>
                  </a:lnTo>
                  <a:lnTo>
                    <a:pt x="138" y="1381"/>
                  </a:lnTo>
                  <a:lnTo>
                    <a:pt x="136" y="1381"/>
                  </a:lnTo>
                  <a:lnTo>
                    <a:pt x="136" y="1380"/>
                  </a:lnTo>
                  <a:lnTo>
                    <a:pt x="135" y="1380"/>
                  </a:lnTo>
                  <a:lnTo>
                    <a:pt x="135" y="1378"/>
                  </a:lnTo>
                  <a:lnTo>
                    <a:pt x="133" y="1378"/>
                  </a:lnTo>
                  <a:lnTo>
                    <a:pt x="132" y="1378"/>
                  </a:lnTo>
                  <a:lnTo>
                    <a:pt x="130" y="1377"/>
                  </a:lnTo>
                  <a:lnTo>
                    <a:pt x="129" y="1377"/>
                  </a:lnTo>
                  <a:lnTo>
                    <a:pt x="127" y="1377"/>
                  </a:lnTo>
                  <a:lnTo>
                    <a:pt x="127" y="1375"/>
                  </a:lnTo>
                  <a:lnTo>
                    <a:pt x="126" y="1375"/>
                  </a:lnTo>
                  <a:lnTo>
                    <a:pt x="124" y="1375"/>
                  </a:lnTo>
                  <a:lnTo>
                    <a:pt x="124" y="1374"/>
                  </a:lnTo>
                  <a:lnTo>
                    <a:pt x="123" y="1374"/>
                  </a:lnTo>
                  <a:lnTo>
                    <a:pt x="118" y="1374"/>
                  </a:lnTo>
                  <a:lnTo>
                    <a:pt x="0" y="1282"/>
                  </a:lnTo>
                  <a:lnTo>
                    <a:pt x="27" y="1170"/>
                  </a:lnTo>
                  <a:lnTo>
                    <a:pt x="27" y="1168"/>
                  </a:lnTo>
                  <a:lnTo>
                    <a:pt x="27" y="1167"/>
                  </a:lnTo>
                  <a:lnTo>
                    <a:pt x="19" y="1147"/>
                  </a:lnTo>
                  <a:lnTo>
                    <a:pt x="19" y="1146"/>
                  </a:lnTo>
                  <a:lnTo>
                    <a:pt x="18" y="1146"/>
                  </a:lnTo>
                  <a:lnTo>
                    <a:pt x="18" y="1144"/>
                  </a:lnTo>
                  <a:lnTo>
                    <a:pt x="7" y="1036"/>
                  </a:lnTo>
                  <a:lnTo>
                    <a:pt x="6" y="1033"/>
                  </a:lnTo>
                  <a:lnTo>
                    <a:pt x="61" y="900"/>
                  </a:lnTo>
                  <a:lnTo>
                    <a:pt x="61" y="898"/>
                  </a:lnTo>
                  <a:lnTo>
                    <a:pt x="123" y="787"/>
                  </a:lnTo>
                  <a:lnTo>
                    <a:pt x="123" y="786"/>
                  </a:lnTo>
                  <a:lnTo>
                    <a:pt x="133" y="766"/>
                  </a:lnTo>
                  <a:lnTo>
                    <a:pt x="133" y="765"/>
                  </a:lnTo>
                  <a:lnTo>
                    <a:pt x="201" y="631"/>
                  </a:lnTo>
                  <a:lnTo>
                    <a:pt x="229" y="538"/>
                  </a:lnTo>
                  <a:lnTo>
                    <a:pt x="238" y="501"/>
                  </a:lnTo>
                  <a:lnTo>
                    <a:pt x="238" y="499"/>
                  </a:lnTo>
                  <a:lnTo>
                    <a:pt x="238" y="498"/>
                  </a:lnTo>
                  <a:lnTo>
                    <a:pt x="231" y="460"/>
                  </a:lnTo>
                  <a:lnTo>
                    <a:pt x="229" y="456"/>
                  </a:lnTo>
                  <a:lnTo>
                    <a:pt x="223" y="444"/>
                  </a:lnTo>
                  <a:lnTo>
                    <a:pt x="208" y="451"/>
                  </a:lnTo>
                  <a:lnTo>
                    <a:pt x="207" y="451"/>
                  </a:lnTo>
                  <a:lnTo>
                    <a:pt x="201" y="439"/>
                  </a:lnTo>
                  <a:lnTo>
                    <a:pt x="201" y="438"/>
                  </a:lnTo>
                  <a:lnTo>
                    <a:pt x="198" y="433"/>
                  </a:lnTo>
                  <a:lnTo>
                    <a:pt x="196" y="433"/>
                  </a:lnTo>
                  <a:lnTo>
                    <a:pt x="195" y="415"/>
                  </a:lnTo>
                  <a:lnTo>
                    <a:pt x="199" y="403"/>
                  </a:lnTo>
                  <a:lnTo>
                    <a:pt x="195" y="396"/>
                  </a:lnTo>
                  <a:lnTo>
                    <a:pt x="195" y="388"/>
                  </a:lnTo>
                  <a:lnTo>
                    <a:pt x="196" y="378"/>
                  </a:lnTo>
                  <a:lnTo>
                    <a:pt x="195" y="366"/>
                  </a:lnTo>
                  <a:lnTo>
                    <a:pt x="180" y="355"/>
                  </a:lnTo>
                  <a:lnTo>
                    <a:pt x="196" y="348"/>
                  </a:lnTo>
                  <a:lnTo>
                    <a:pt x="198" y="345"/>
                  </a:lnTo>
                  <a:lnTo>
                    <a:pt x="199" y="345"/>
                  </a:lnTo>
                  <a:lnTo>
                    <a:pt x="202" y="343"/>
                  </a:lnTo>
                  <a:lnTo>
                    <a:pt x="208" y="345"/>
                  </a:lnTo>
                  <a:lnTo>
                    <a:pt x="213" y="345"/>
                  </a:lnTo>
                  <a:lnTo>
                    <a:pt x="229" y="304"/>
                  </a:lnTo>
                  <a:lnTo>
                    <a:pt x="229" y="303"/>
                  </a:lnTo>
                  <a:lnTo>
                    <a:pt x="249" y="231"/>
                  </a:lnTo>
                  <a:lnTo>
                    <a:pt x="249" y="229"/>
                  </a:lnTo>
                  <a:lnTo>
                    <a:pt x="274" y="99"/>
                  </a:lnTo>
                  <a:lnTo>
                    <a:pt x="274" y="97"/>
                  </a:lnTo>
                  <a:lnTo>
                    <a:pt x="276" y="96"/>
                  </a:lnTo>
                  <a:lnTo>
                    <a:pt x="277" y="0"/>
                  </a:lnTo>
                  <a:lnTo>
                    <a:pt x="531" y="0"/>
                  </a:lnTo>
                  <a:lnTo>
                    <a:pt x="532" y="88"/>
                  </a:lnTo>
                  <a:lnTo>
                    <a:pt x="624" y="88"/>
                  </a:lnTo>
                  <a:lnTo>
                    <a:pt x="760" y="88"/>
                  </a:lnTo>
                  <a:lnTo>
                    <a:pt x="774" y="96"/>
                  </a:lnTo>
                  <a:lnTo>
                    <a:pt x="810" y="229"/>
                  </a:lnTo>
                  <a:lnTo>
                    <a:pt x="799" y="244"/>
                  </a:lnTo>
                  <a:lnTo>
                    <a:pt x="804" y="250"/>
                  </a:lnTo>
                  <a:lnTo>
                    <a:pt x="813" y="253"/>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28" name="Freeform 268">
              <a:extLst>
                <a:ext uri="{FF2B5EF4-FFF2-40B4-BE49-F238E27FC236}">
                  <a16:creationId xmlns:a16="http://schemas.microsoft.com/office/drawing/2014/main" id="{341119EA-8086-4B2E-8E3E-0A656886C46A}"/>
                </a:ext>
              </a:extLst>
            </p:cNvPr>
            <p:cNvSpPr>
              <a:spLocks/>
            </p:cNvSpPr>
            <p:nvPr/>
          </p:nvSpPr>
          <p:spPr bwMode="auto">
            <a:xfrm>
              <a:off x="1366453" y="1956957"/>
              <a:ext cx="528566" cy="736915"/>
            </a:xfrm>
            <a:custGeom>
              <a:avLst/>
              <a:gdLst>
                <a:gd name="T0" fmla="*/ 1131 w 1135"/>
                <a:gd name="T1" fmla="*/ 0 h 1581"/>
                <a:gd name="T2" fmla="*/ 1135 w 1135"/>
                <a:gd name="T3" fmla="*/ 733 h 1581"/>
                <a:gd name="T4" fmla="*/ 1134 w 1135"/>
                <a:gd name="T5" fmla="*/ 1315 h 1581"/>
                <a:gd name="T6" fmla="*/ 1131 w 1135"/>
                <a:gd name="T7" fmla="*/ 1566 h 1581"/>
                <a:gd name="T8" fmla="*/ 1117 w 1135"/>
                <a:gd name="T9" fmla="*/ 1566 h 1581"/>
                <a:gd name="T10" fmla="*/ 1117 w 1135"/>
                <a:gd name="T11" fmla="*/ 1579 h 1581"/>
                <a:gd name="T12" fmla="*/ 1005 w 1135"/>
                <a:gd name="T13" fmla="*/ 1581 h 1581"/>
                <a:gd name="T14" fmla="*/ 1039 w 1135"/>
                <a:gd name="T15" fmla="*/ 1333 h 1581"/>
                <a:gd name="T16" fmla="*/ 1024 w 1135"/>
                <a:gd name="T17" fmla="*/ 1333 h 1581"/>
                <a:gd name="T18" fmla="*/ 976 w 1135"/>
                <a:gd name="T19" fmla="*/ 1254 h 1581"/>
                <a:gd name="T20" fmla="*/ 954 w 1135"/>
                <a:gd name="T21" fmla="*/ 1176 h 1581"/>
                <a:gd name="T22" fmla="*/ 922 w 1135"/>
                <a:gd name="T23" fmla="*/ 1152 h 1581"/>
                <a:gd name="T24" fmla="*/ 841 w 1135"/>
                <a:gd name="T25" fmla="*/ 1144 h 1581"/>
                <a:gd name="T26" fmla="*/ 642 w 1135"/>
                <a:gd name="T27" fmla="*/ 963 h 1581"/>
                <a:gd name="T28" fmla="*/ 456 w 1135"/>
                <a:gd name="T29" fmla="*/ 945 h 1581"/>
                <a:gd name="T30" fmla="*/ 390 w 1135"/>
                <a:gd name="T31" fmla="*/ 1009 h 1581"/>
                <a:gd name="T32" fmla="*/ 390 w 1135"/>
                <a:gd name="T33" fmla="*/ 1054 h 1581"/>
                <a:gd name="T34" fmla="*/ 343 w 1135"/>
                <a:gd name="T35" fmla="*/ 1063 h 1581"/>
                <a:gd name="T36" fmla="*/ 231 w 1135"/>
                <a:gd name="T37" fmla="*/ 993 h 1581"/>
                <a:gd name="T38" fmla="*/ 229 w 1135"/>
                <a:gd name="T39" fmla="*/ 790 h 1581"/>
                <a:gd name="T40" fmla="*/ 4 w 1135"/>
                <a:gd name="T41" fmla="*/ 792 h 1581"/>
                <a:gd name="T42" fmla="*/ 10 w 1135"/>
                <a:gd name="T43" fmla="*/ 298 h 1581"/>
                <a:gd name="T44" fmla="*/ 0 w 1135"/>
                <a:gd name="T45" fmla="*/ 298 h 1581"/>
                <a:gd name="T46" fmla="*/ 1 w 1135"/>
                <a:gd name="T47" fmla="*/ 0 h 1581"/>
                <a:gd name="T48" fmla="*/ 567 w 1135"/>
                <a:gd name="T49" fmla="*/ 0 h 1581"/>
                <a:gd name="T50" fmla="*/ 706 w 1135"/>
                <a:gd name="T51" fmla="*/ 0 h 1581"/>
                <a:gd name="T52" fmla="*/ 1131 w 1135"/>
                <a:gd name="T53"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581">
                  <a:moveTo>
                    <a:pt x="1131" y="0"/>
                  </a:moveTo>
                  <a:lnTo>
                    <a:pt x="1135" y="733"/>
                  </a:lnTo>
                  <a:lnTo>
                    <a:pt x="1134" y="1315"/>
                  </a:lnTo>
                  <a:lnTo>
                    <a:pt x="1131" y="1566"/>
                  </a:lnTo>
                  <a:lnTo>
                    <a:pt x="1117" y="1566"/>
                  </a:lnTo>
                  <a:lnTo>
                    <a:pt x="1117" y="1579"/>
                  </a:lnTo>
                  <a:lnTo>
                    <a:pt x="1005" y="1581"/>
                  </a:lnTo>
                  <a:lnTo>
                    <a:pt x="1039" y="1333"/>
                  </a:lnTo>
                  <a:lnTo>
                    <a:pt x="1024" y="1333"/>
                  </a:lnTo>
                  <a:lnTo>
                    <a:pt x="976" y="1254"/>
                  </a:lnTo>
                  <a:lnTo>
                    <a:pt x="954" y="1176"/>
                  </a:lnTo>
                  <a:lnTo>
                    <a:pt x="922" y="1152"/>
                  </a:lnTo>
                  <a:lnTo>
                    <a:pt x="841" y="1144"/>
                  </a:lnTo>
                  <a:lnTo>
                    <a:pt x="642" y="963"/>
                  </a:lnTo>
                  <a:lnTo>
                    <a:pt x="456" y="945"/>
                  </a:lnTo>
                  <a:lnTo>
                    <a:pt x="390" y="1009"/>
                  </a:lnTo>
                  <a:lnTo>
                    <a:pt x="390" y="1054"/>
                  </a:lnTo>
                  <a:lnTo>
                    <a:pt x="343" y="1063"/>
                  </a:lnTo>
                  <a:lnTo>
                    <a:pt x="231" y="993"/>
                  </a:lnTo>
                  <a:lnTo>
                    <a:pt x="229" y="790"/>
                  </a:lnTo>
                  <a:lnTo>
                    <a:pt x="4" y="792"/>
                  </a:lnTo>
                  <a:lnTo>
                    <a:pt x="10" y="298"/>
                  </a:lnTo>
                  <a:lnTo>
                    <a:pt x="0" y="298"/>
                  </a:lnTo>
                  <a:lnTo>
                    <a:pt x="1" y="0"/>
                  </a:lnTo>
                  <a:lnTo>
                    <a:pt x="567" y="0"/>
                  </a:lnTo>
                  <a:lnTo>
                    <a:pt x="706" y="0"/>
                  </a:lnTo>
                  <a:lnTo>
                    <a:pt x="1131" y="0"/>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9" name="Freeform 269">
              <a:extLst>
                <a:ext uri="{FF2B5EF4-FFF2-40B4-BE49-F238E27FC236}">
                  <a16:creationId xmlns:a16="http://schemas.microsoft.com/office/drawing/2014/main" id="{A139334B-3F52-4F9F-BD01-859BD1F59A66}"/>
                </a:ext>
              </a:extLst>
            </p:cNvPr>
            <p:cNvSpPr>
              <a:spLocks/>
            </p:cNvSpPr>
            <p:nvPr/>
          </p:nvSpPr>
          <p:spPr bwMode="auto">
            <a:xfrm>
              <a:off x="1317511" y="1550044"/>
              <a:ext cx="576109" cy="406912"/>
            </a:xfrm>
            <a:custGeom>
              <a:avLst/>
              <a:gdLst>
                <a:gd name="T0" fmla="*/ 1236 w 1237"/>
                <a:gd name="T1" fmla="*/ 872 h 873"/>
                <a:gd name="T2" fmla="*/ 1236 w 1237"/>
                <a:gd name="T3" fmla="*/ 696 h 873"/>
                <a:gd name="T4" fmla="*/ 1237 w 1237"/>
                <a:gd name="T5" fmla="*/ 245 h 873"/>
                <a:gd name="T6" fmla="*/ 1237 w 1237"/>
                <a:gd name="T7" fmla="*/ 5 h 873"/>
                <a:gd name="T8" fmla="*/ 1062 w 1237"/>
                <a:gd name="T9" fmla="*/ 5 h 873"/>
                <a:gd name="T10" fmla="*/ 1023 w 1237"/>
                <a:gd name="T11" fmla="*/ 6 h 873"/>
                <a:gd name="T12" fmla="*/ 490 w 1237"/>
                <a:gd name="T13" fmla="*/ 5 h 873"/>
                <a:gd name="T14" fmla="*/ 327 w 1237"/>
                <a:gd name="T15" fmla="*/ 3 h 873"/>
                <a:gd name="T16" fmla="*/ 133 w 1237"/>
                <a:gd name="T17" fmla="*/ 0 h 873"/>
                <a:gd name="T18" fmla="*/ 7 w 1237"/>
                <a:gd name="T19" fmla="*/ 2 h 873"/>
                <a:gd name="T20" fmla="*/ 0 w 1237"/>
                <a:gd name="T21" fmla="*/ 239 h 873"/>
                <a:gd name="T22" fmla="*/ 6 w 1237"/>
                <a:gd name="T23" fmla="*/ 239 h 873"/>
                <a:gd name="T24" fmla="*/ 9 w 1237"/>
                <a:gd name="T25" fmla="*/ 873 h 873"/>
                <a:gd name="T26" fmla="*/ 57 w 1237"/>
                <a:gd name="T27" fmla="*/ 872 h 873"/>
                <a:gd name="T28" fmla="*/ 106 w 1237"/>
                <a:gd name="T29" fmla="*/ 872 h 873"/>
                <a:gd name="T30" fmla="*/ 672 w 1237"/>
                <a:gd name="T31" fmla="*/ 872 h 873"/>
                <a:gd name="T32" fmla="*/ 811 w 1237"/>
                <a:gd name="T33" fmla="*/ 872 h 873"/>
                <a:gd name="T34" fmla="*/ 1236 w 1237"/>
                <a:gd name="T35"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7" h="873">
                  <a:moveTo>
                    <a:pt x="1236" y="872"/>
                  </a:moveTo>
                  <a:lnTo>
                    <a:pt x="1236" y="696"/>
                  </a:lnTo>
                  <a:lnTo>
                    <a:pt x="1237" y="245"/>
                  </a:lnTo>
                  <a:lnTo>
                    <a:pt x="1237" y="5"/>
                  </a:lnTo>
                  <a:lnTo>
                    <a:pt x="1062" y="5"/>
                  </a:lnTo>
                  <a:lnTo>
                    <a:pt x="1023" y="6"/>
                  </a:lnTo>
                  <a:lnTo>
                    <a:pt x="490" y="5"/>
                  </a:lnTo>
                  <a:lnTo>
                    <a:pt x="327" y="3"/>
                  </a:lnTo>
                  <a:lnTo>
                    <a:pt x="133" y="0"/>
                  </a:lnTo>
                  <a:lnTo>
                    <a:pt x="7" y="2"/>
                  </a:lnTo>
                  <a:lnTo>
                    <a:pt x="0" y="239"/>
                  </a:lnTo>
                  <a:lnTo>
                    <a:pt x="6" y="239"/>
                  </a:lnTo>
                  <a:lnTo>
                    <a:pt x="9" y="873"/>
                  </a:lnTo>
                  <a:lnTo>
                    <a:pt x="57" y="872"/>
                  </a:lnTo>
                  <a:lnTo>
                    <a:pt x="106" y="872"/>
                  </a:lnTo>
                  <a:lnTo>
                    <a:pt x="672" y="872"/>
                  </a:lnTo>
                  <a:lnTo>
                    <a:pt x="811" y="872"/>
                  </a:lnTo>
                  <a:lnTo>
                    <a:pt x="1236" y="872"/>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0" name="Freeform 270">
              <a:extLst>
                <a:ext uri="{FF2B5EF4-FFF2-40B4-BE49-F238E27FC236}">
                  <a16:creationId xmlns:a16="http://schemas.microsoft.com/office/drawing/2014/main" id="{711AAD2D-4366-49C3-8049-44C88B5AAAF0}"/>
                </a:ext>
              </a:extLst>
            </p:cNvPr>
            <p:cNvSpPr>
              <a:spLocks/>
            </p:cNvSpPr>
            <p:nvPr/>
          </p:nvSpPr>
          <p:spPr bwMode="auto">
            <a:xfrm>
              <a:off x="1300731" y="2323317"/>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1" name="Freeform 271">
              <a:extLst>
                <a:ext uri="{FF2B5EF4-FFF2-40B4-BE49-F238E27FC236}">
                  <a16:creationId xmlns:a16="http://schemas.microsoft.com/office/drawing/2014/main" id="{E57FAC09-6745-4C69-8CE3-C99710DBAB28}"/>
                </a:ext>
              </a:extLst>
            </p:cNvPr>
            <p:cNvSpPr>
              <a:spLocks/>
            </p:cNvSpPr>
            <p:nvPr/>
          </p:nvSpPr>
          <p:spPr bwMode="auto">
            <a:xfrm>
              <a:off x="681275" y="1956957"/>
              <a:ext cx="689372" cy="447463"/>
            </a:xfrm>
            <a:custGeom>
              <a:avLst/>
              <a:gdLst>
                <a:gd name="T0" fmla="*/ 1480 w 1480"/>
                <a:gd name="T1" fmla="*/ 298 h 960"/>
                <a:gd name="T2" fmla="*/ 1474 w 1480"/>
                <a:gd name="T3" fmla="*/ 792 h 960"/>
                <a:gd name="T4" fmla="*/ 1458 w 1480"/>
                <a:gd name="T5" fmla="*/ 787 h 960"/>
                <a:gd name="T6" fmla="*/ 1441 w 1480"/>
                <a:gd name="T7" fmla="*/ 792 h 960"/>
                <a:gd name="T8" fmla="*/ 1330 w 1480"/>
                <a:gd name="T9" fmla="*/ 790 h 960"/>
                <a:gd name="T10" fmla="*/ 903 w 1480"/>
                <a:gd name="T11" fmla="*/ 814 h 960"/>
                <a:gd name="T12" fmla="*/ 648 w 1480"/>
                <a:gd name="T13" fmla="*/ 867 h 960"/>
                <a:gd name="T14" fmla="*/ 478 w 1480"/>
                <a:gd name="T15" fmla="*/ 858 h 960"/>
                <a:gd name="T16" fmla="*/ 265 w 1480"/>
                <a:gd name="T17" fmla="*/ 877 h 960"/>
                <a:gd name="T18" fmla="*/ 0 w 1480"/>
                <a:gd name="T19" fmla="*/ 960 h 960"/>
                <a:gd name="T20" fmla="*/ 54 w 1480"/>
                <a:gd name="T21" fmla="*/ 847 h 960"/>
                <a:gd name="T22" fmla="*/ 159 w 1480"/>
                <a:gd name="T23" fmla="*/ 754 h 960"/>
                <a:gd name="T24" fmla="*/ 184 w 1480"/>
                <a:gd name="T25" fmla="*/ 742 h 960"/>
                <a:gd name="T26" fmla="*/ 181 w 1480"/>
                <a:gd name="T27" fmla="*/ 733 h 960"/>
                <a:gd name="T28" fmla="*/ 253 w 1480"/>
                <a:gd name="T29" fmla="*/ 673 h 960"/>
                <a:gd name="T30" fmla="*/ 265 w 1480"/>
                <a:gd name="T31" fmla="*/ 673 h 960"/>
                <a:gd name="T32" fmla="*/ 300 w 1480"/>
                <a:gd name="T33" fmla="*/ 598 h 960"/>
                <a:gd name="T34" fmla="*/ 265 w 1480"/>
                <a:gd name="T35" fmla="*/ 529 h 960"/>
                <a:gd name="T36" fmla="*/ 304 w 1480"/>
                <a:gd name="T37" fmla="*/ 465 h 960"/>
                <a:gd name="T38" fmla="*/ 432 w 1480"/>
                <a:gd name="T39" fmla="*/ 199 h 960"/>
                <a:gd name="T40" fmla="*/ 468 w 1480"/>
                <a:gd name="T41" fmla="*/ 103 h 960"/>
                <a:gd name="T42" fmla="*/ 478 w 1480"/>
                <a:gd name="T43" fmla="*/ 105 h 960"/>
                <a:gd name="T44" fmla="*/ 520 w 1480"/>
                <a:gd name="T45" fmla="*/ 22 h 960"/>
                <a:gd name="T46" fmla="*/ 508 w 1480"/>
                <a:gd name="T47" fmla="*/ 18 h 960"/>
                <a:gd name="T48" fmla="*/ 498 w 1480"/>
                <a:gd name="T49" fmla="*/ 7 h 960"/>
                <a:gd name="T50" fmla="*/ 486 w 1480"/>
                <a:gd name="T51" fmla="*/ 9 h 960"/>
                <a:gd name="T52" fmla="*/ 480 w 1480"/>
                <a:gd name="T53" fmla="*/ 4 h 960"/>
                <a:gd name="T54" fmla="*/ 480 w 1480"/>
                <a:gd name="T55" fmla="*/ 0 h 960"/>
                <a:gd name="T56" fmla="*/ 813 w 1480"/>
                <a:gd name="T57" fmla="*/ 0 h 960"/>
                <a:gd name="T58" fmla="*/ 903 w 1480"/>
                <a:gd name="T59" fmla="*/ 1 h 960"/>
                <a:gd name="T60" fmla="*/ 1374 w 1480"/>
                <a:gd name="T61" fmla="*/ 1 h 960"/>
                <a:gd name="T62" fmla="*/ 1422 w 1480"/>
                <a:gd name="T63" fmla="*/ 0 h 960"/>
                <a:gd name="T64" fmla="*/ 1471 w 1480"/>
                <a:gd name="T65" fmla="*/ 0 h 960"/>
                <a:gd name="T66" fmla="*/ 1470 w 1480"/>
                <a:gd name="T67" fmla="*/ 298 h 960"/>
                <a:gd name="T68" fmla="*/ 1480 w 1480"/>
                <a:gd name="T69" fmla="*/ 2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0" h="960">
                  <a:moveTo>
                    <a:pt x="1480" y="298"/>
                  </a:moveTo>
                  <a:lnTo>
                    <a:pt x="1474" y="792"/>
                  </a:lnTo>
                  <a:lnTo>
                    <a:pt x="1458" y="787"/>
                  </a:lnTo>
                  <a:lnTo>
                    <a:pt x="1441" y="792"/>
                  </a:lnTo>
                  <a:lnTo>
                    <a:pt x="1330" y="790"/>
                  </a:lnTo>
                  <a:lnTo>
                    <a:pt x="903" y="814"/>
                  </a:lnTo>
                  <a:lnTo>
                    <a:pt x="648" y="867"/>
                  </a:lnTo>
                  <a:lnTo>
                    <a:pt x="478" y="858"/>
                  </a:lnTo>
                  <a:lnTo>
                    <a:pt x="265" y="877"/>
                  </a:lnTo>
                  <a:lnTo>
                    <a:pt x="0" y="960"/>
                  </a:lnTo>
                  <a:lnTo>
                    <a:pt x="54" y="847"/>
                  </a:lnTo>
                  <a:lnTo>
                    <a:pt x="159" y="754"/>
                  </a:lnTo>
                  <a:lnTo>
                    <a:pt x="184" y="742"/>
                  </a:lnTo>
                  <a:lnTo>
                    <a:pt x="181" y="733"/>
                  </a:lnTo>
                  <a:lnTo>
                    <a:pt x="253" y="673"/>
                  </a:lnTo>
                  <a:lnTo>
                    <a:pt x="265" y="673"/>
                  </a:lnTo>
                  <a:lnTo>
                    <a:pt x="300" y="598"/>
                  </a:lnTo>
                  <a:lnTo>
                    <a:pt x="265" y="529"/>
                  </a:lnTo>
                  <a:lnTo>
                    <a:pt x="304" y="465"/>
                  </a:lnTo>
                  <a:lnTo>
                    <a:pt x="432" y="199"/>
                  </a:lnTo>
                  <a:lnTo>
                    <a:pt x="468" y="103"/>
                  </a:lnTo>
                  <a:lnTo>
                    <a:pt x="478" y="105"/>
                  </a:lnTo>
                  <a:lnTo>
                    <a:pt x="520" y="22"/>
                  </a:lnTo>
                  <a:lnTo>
                    <a:pt x="508" y="18"/>
                  </a:lnTo>
                  <a:lnTo>
                    <a:pt x="498" y="7"/>
                  </a:lnTo>
                  <a:lnTo>
                    <a:pt x="486" y="9"/>
                  </a:lnTo>
                  <a:lnTo>
                    <a:pt x="480" y="4"/>
                  </a:lnTo>
                  <a:lnTo>
                    <a:pt x="480" y="0"/>
                  </a:lnTo>
                  <a:lnTo>
                    <a:pt x="813" y="0"/>
                  </a:lnTo>
                  <a:lnTo>
                    <a:pt x="903" y="1"/>
                  </a:lnTo>
                  <a:lnTo>
                    <a:pt x="1374" y="1"/>
                  </a:lnTo>
                  <a:lnTo>
                    <a:pt x="1422" y="0"/>
                  </a:lnTo>
                  <a:lnTo>
                    <a:pt x="1471" y="0"/>
                  </a:lnTo>
                  <a:lnTo>
                    <a:pt x="1470" y="298"/>
                  </a:lnTo>
                  <a:lnTo>
                    <a:pt x="1480" y="298"/>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2" name="Freeform 272">
              <a:extLst>
                <a:ext uri="{FF2B5EF4-FFF2-40B4-BE49-F238E27FC236}">
                  <a16:creationId xmlns:a16="http://schemas.microsoft.com/office/drawing/2014/main" id="{7256D5D2-7D10-4A61-B1E6-CE5E5C7BC8EC}"/>
                </a:ext>
              </a:extLst>
            </p:cNvPr>
            <p:cNvSpPr>
              <a:spLocks/>
            </p:cNvSpPr>
            <p:nvPr/>
          </p:nvSpPr>
          <p:spPr bwMode="auto">
            <a:xfrm>
              <a:off x="436568" y="1544451"/>
              <a:ext cx="885138" cy="504795"/>
            </a:xfrm>
            <a:custGeom>
              <a:avLst/>
              <a:gdLst>
                <a:gd name="T0" fmla="*/ 1895 w 1898"/>
                <a:gd name="T1" fmla="*/ 251 h 1082"/>
                <a:gd name="T2" fmla="*/ 1898 w 1898"/>
                <a:gd name="T3" fmla="*/ 885 h 1082"/>
                <a:gd name="T4" fmla="*/ 1427 w 1898"/>
                <a:gd name="T5" fmla="*/ 885 h 1082"/>
                <a:gd name="T6" fmla="*/ 1337 w 1898"/>
                <a:gd name="T7" fmla="*/ 884 h 1082"/>
                <a:gd name="T8" fmla="*/ 1004 w 1898"/>
                <a:gd name="T9" fmla="*/ 884 h 1082"/>
                <a:gd name="T10" fmla="*/ 1007 w 1898"/>
                <a:gd name="T11" fmla="*/ 875 h 1082"/>
                <a:gd name="T12" fmla="*/ 1005 w 1898"/>
                <a:gd name="T13" fmla="*/ 872 h 1082"/>
                <a:gd name="T14" fmla="*/ 989 w 1898"/>
                <a:gd name="T15" fmla="*/ 861 h 1082"/>
                <a:gd name="T16" fmla="*/ 983 w 1898"/>
                <a:gd name="T17" fmla="*/ 852 h 1082"/>
                <a:gd name="T18" fmla="*/ 992 w 1898"/>
                <a:gd name="T19" fmla="*/ 840 h 1082"/>
                <a:gd name="T20" fmla="*/ 987 w 1898"/>
                <a:gd name="T21" fmla="*/ 825 h 1082"/>
                <a:gd name="T22" fmla="*/ 995 w 1898"/>
                <a:gd name="T23" fmla="*/ 818 h 1082"/>
                <a:gd name="T24" fmla="*/ 995 w 1898"/>
                <a:gd name="T25" fmla="*/ 813 h 1082"/>
                <a:gd name="T26" fmla="*/ 1002 w 1898"/>
                <a:gd name="T27" fmla="*/ 770 h 1082"/>
                <a:gd name="T28" fmla="*/ 1001 w 1898"/>
                <a:gd name="T29" fmla="*/ 750 h 1082"/>
                <a:gd name="T30" fmla="*/ 1004 w 1898"/>
                <a:gd name="T31" fmla="*/ 726 h 1082"/>
                <a:gd name="T32" fmla="*/ 999 w 1898"/>
                <a:gd name="T33" fmla="*/ 714 h 1082"/>
                <a:gd name="T34" fmla="*/ 777 w 1898"/>
                <a:gd name="T35" fmla="*/ 830 h 1082"/>
                <a:gd name="T36" fmla="*/ 651 w 1898"/>
                <a:gd name="T37" fmla="*/ 1082 h 1082"/>
                <a:gd name="T38" fmla="*/ 621 w 1898"/>
                <a:gd name="T39" fmla="*/ 1082 h 1082"/>
                <a:gd name="T40" fmla="*/ 471 w 1898"/>
                <a:gd name="T41" fmla="*/ 998 h 1082"/>
                <a:gd name="T42" fmla="*/ 365 w 1898"/>
                <a:gd name="T43" fmla="*/ 987 h 1082"/>
                <a:gd name="T44" fmla="*/ 338 w 1898"/>
                <a:gd name="T45" fmla="*/ 947 h 1082"/>
                <a:gd name="T46" fmla="*/ 260 w 1898"/>
                <a:gd name="T47" fmla="*/ 920 h 1082"/>
                <a:gd name="T48" fmla="*/ 231 w 1898"/>
                <a:gd name="T49" fmla="*/ 888 h 1082"/>
                <a:gd name="T50" fmla="*/ 206 w 1898"/>
                <a:gd name="T51" fmla="*/ 837 h 1082"/>
                <a:gd name="T52" fmla="*/ 197 w 1898"/>
                <a:gd name="T53" fmla="*/ 834 h 1082"/>
                <a:gd name="T54" fmla="*/ 192 w 1898"/>
                <a:gd name="T55" fmla="*/ 828 h 1082"/>
                <a:gd name="T56" fmla="*/ 203 w 1898"/>
                <a:gd name="T57" fmla="*/ 813 h 1082"/>
                <a:gd name="T58" fmla="*/ 167 w 1898"/>
                <a:gd name="T59" fmla="*/ 680 h 1082"/>
                <a:gd name="T60" fmla="*/ 153 w 1898"/>
                <a:gd name="T61" fmla="*/ 672 h 1082"/>
                <a:gd name="T62" fmla="*/ 17 w 1898"/>
                <a:gd name="T63" fmla="*/ 672 h 1082"/>
                <a:gd name="T64" fmla="*/ 47 w 1898"/>
                <a:gd name="T65" fmla="*/ 620 h 1082"/>
                <a:gd name="T66" fmla="*/ 0 w 1898"/>
                <a:gd name="T67" fmla="*/ 278 h 1082"/>
                <a:gd name="T68" fmla="*/ 125 w 1898"/>
                <a:gd name="T69" fmla="*/ 47 h 1082"/>
                <a:gd name="T70" fmla="*/ 137 w 1898"/>
                <a:gd name="T71" fmla="*/ 15 h 1082"/>
                <a:gd name="T72" fmla="*/ 138 w 1898"/>
                <a:gd name="T73" fmla="*/ 11 h 1082"/>
                <a:gd name="T74" fmla="*/ 209 w 1898"/>
                <a:gd name="T75" fmla="*/ 9 h 1082"/>
                <a:gd name="T76" fmla="*/ 284 w 1898"/>
                <a:gd name="T77" fmla="*/ 12 h 1082"/>
                <a:gd name="T78" fmla="*/ 383 w 1898"/>
                <a:gd name="T79" fmla="*/ 6 h 1082"/>
                <a:gd name="T80" fmla="*/ 455 w 1898"/>
                <a:gd name="T81" fmla="*/ 0 h 1082"/>
                <a:gd name="T82" fmla="*/ 540 w 1898"/>
                <a:gd name="T83" fmla="*/ 8 h 1082"/>
                <a:gd name="T84" fmla="*/ 1182 w 1898"/>
                <a:gd name="T85" fmla="*/ 2 h 1082"/>
                <a:gd name="T86" fmla="*/ 1281 w 1898"/>
                <a:gd name="T87" fmla="*/ 3 h 1082"/>
                <a:gd name="T88" fmla="*/ 1427 w 1898"/>
                <a:gd name="T89" fmla="*/ 6 h 1082"/>
                <a:gd name="T90" fmla="*/ 1896 w 1898"/>
                <a:gd name="T91" fmla="*/ 14 h 1082"/>
                <a:gd name="T92" fmla="*/ 1889 w 1898"/>
                <a:gd name="T93" fmla="*/ 251 h 1082"/>
                <a:gd name="T94" fmla="*/ 1895 w 1898"/>
                <a:gd name="T95" fmla="*/ 25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8" h="1082">
                  <a:moveTo>
                    <a:pt x="1895" y="251"/>
                  </a:moveTo>
                  <a:lnTo>
                    <a:pt x="1898" y="885"/>
                  </a:lnTo>
                  <a:lnTo>
                    <a:pt x="1427" y="885"/>
                  </a:lnTo>
                  <a:lnTo>
                    <a:pt x="1337" y="884"/>
                  </a:lnTo>
                  <a:lnTo>
                    <a:pt x="1004" y="884"/>
                  </a:lnTo>
                  <a:lnTo>
                    <a:pt x="1007" y="875"/>
                  </a:lnTo>
                  <a:lnTo>
                    <a:pt x="1005" y="872"/>
                  </a:lnTo>
                  <a:lnTo>
                    <a:pt x="989" y="861"/>
                  </a:lnTo>
                  <a:lnTo>
                    <a:pt x="983" y="852"/>
                  </a:lnTo>
                  <a:lnTo>
                    <a:pt x="992" y="840"/>
                  </a:lnTo>
                  <a:lnTo>
                    <a:pt x="987" y="825"/>
                  </a:lnTo>
                  <a:lnTo>
                    <a:pt x="995" y="818"/>
                  </a:lnTo>
                  <a:lnTo>
                    <a:pt x="995" y="813"/>
                  </a:lnTo>
                  <a:lnTo>
                    <a:pt x="1002" y="770"/>
                  </a:lnTo>
                  <a:lnTo>
                    <a:pt x="1001" y="750"/>
                  </a:lnTo>
                  <a:lnTo>
                    <a:pt x="1004" y="726"/>
                  </a:lnTo>
                  <a:lnTo>
                    <a:pt x="999" y="714"/>
                  </a:lnTo>
                  <a:lnTo>
                    <a:pt x="777" y="830"/>
                  </a:lnTo>
                  <a:lnTo>
                    <a:pt x="651" y="1082"/>
                  </a:lnTo>
                  <a:lnTo>
                    <a:pt x="621" y="1082"/>
                  </a:lnTo>
                  <a:lnTo>
                    <a:pt x="471" y="998"/>
                  </a:lnTo>
                  <a:lnTo>
                    <a:pt x="365" y="987"/>
                  </a:lnTo>
                  <a:lnTo>
                    <a:pt x="338" y="947"/>
                  </a:lnTo>
                  <a:lnTo>
                    <a:pt x="260" y="920"/>
                  </a:lnTo>
                  <a:lnTo>
                    <a:pt x="231" y="888"/>
                  </a:lnTo>
                  <a:lnTo>
                    <a:pt x="206" y="837"/>
                  </a:lnTo>
                  <a:lnTo>
                    <a:pt x="197" y="834"/>
                  </a:lnTo>
                  <a:lnTo>
                    <a:pt x="192" y="828"/>
                  </a:lnTo>
                  <a:lnTo>
                    <a:pt x="203" y="813"/>
                  </a:lnTo>
                  <a:lnTo>
                    <a:pt x="167" y="680"/>
                  </a:lnTo>
                  <a:lnTo>
                    <a:pt x="153" y="672"/>
                  </a:lnTo>
                  <a:lnTo>
                    <a:pt x="17" y="672"/>
                  </a:lnTo>
                  <a:lnTo>
                    <a:pt x="47" y="620"/>
                  </a:lnTo>
                  <a:lnTo>
                    <a:pt x="0" y="278"/>
                  </a:lnTo>
                  <a:lnTo>
                    <a:pt x="125" y="47"/>
                  </a:lnTo>
                  <a:lnTo>
                    <a:pt x="137" y="15"/>
                  </a:lnTo>
                  <a:lnTo>
                    <a:pt x="138" y="11"/>
                  </a:lnTo>
                  <a:lnTo>
                    <a:pt x="209" y="9"/>
                  </a:lnTo>
                  <a:lnTo>
                    <a:pt x="284" y="12"/>
                  </a:lnTo>
                  <a:lnTo>
                    <a:pt x="383" y="6"/>
                  </a:lnTo>
                  <a:lnTo>
                    <a:pt x="455" y="0"/>
                  </a:lnTo>
                  <a:lnTo>
                    <a:pt x="540" y="8"/>
                  </a:lnTo>
                  <a:lnTo>
                    <a:pt x="1182" y="2"/>
                  </a:lnTo>
                  <a:lnTo>
                    <a:pt x="1281" y="3"/>
                  </a:lnTo>
                  <a:lnTo>
                    <a:pt x="1427" y="6"/>
                  </a:lnTo>
                  <a:lnTo>
                    <a:pt x="1896" y="14"/>
                  </a:lnTo>
                  <a:lnTo>
                    <a:pt x="1889" y="251"/>
                  </a:lnTo>
                  <a:lnTo>
                    <a:pt x="1895" y="25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3" name="Freeform 275">
              <a:extLst>
                <a:ext uri="{FF2B5EF4-FFF2-40B4-BE49-F238E27FC236}">
                  <a16:creationId xmlns:a16="http://schemas.microsoft.com/office/drawing/2014/main" id="{D43EE9E1-EC0C-43E0-91E4-611E35F7BEE3}"/>
                </a:ext>
              </a:extLst>
            </p:cNvPr>
            <p:cNvSpPr>
              <a:spLocks/>
            </p:cNvSpPr>
            <p:nvPr/>
          </p:nvSpPr>
          <p:spPr bwMode="auto">
            <a:xfrm>
              <a:off x="953947" y="3604180"/>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4" name="Freeform 276">
              <a:extLst>
                <a:ext uri="{FF2B5EF4-FFF2-40B4-BE49-F238E27FC236}">
                  <a16:creationId xmlns:a16="http://schemas.microsoft.com/office/drawing/2014/main" id="{F73D47A6-B380-45BE-80CC-DA36E98F2615}"/>
                </a:ext>
              </a:extLst>
            </p:cNvPr>
            <p:cNvSpPr>
              <a:spLocks/>
            </p:cNvSpPr>
            <p:nvPr/>
          </p:nvSpPr>
          <p:spPr bwMode="auto">
            <a:xfrm>
              <a:off x="1486708" y="3193073"/>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5" name="Freeform 277">
              <a:extLst>
                <a:ext uri="{FF2B5EF4-FFF2-40B4-BE49-F238E27FC236}">
                  <a16:creationId xmlns:a16="http://schemas.microsoft.com/office/drawing/2014/main" id="{79A6C3F0-AA89-42C5-9A13-AF39D6B03245}"/>
                </a:ext>
              </a:extLst>
            </p:cNvPr>
            <p:cNvSpPr>
              <a:spLocks/>
            </p:cNvSpPr>
            <p:nvPr/>
          </p:nvSpPr>
          <p:spPr bwMode="auto">
            <a:xfrm>
              <a:off x="1499293" y="3290956"/>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6" name="Freeform 278">
              <a:extLst>
                <a:ext uri="{FF2B5EF4-FFF2-40B4-BE49-F238E27FC236}">
                  <a16:creationId xmlns:a16="http://schemas.microsoft.com/office/drawing/2014/main" id="{200252CD-6FFC-46E4-A9B3-32104FE28986}"/>
                </a:ext>
              </a:extLst>
            </p:cNvPr>
            <p:cNvSpPr>
              <a:spLocks/>
            </p:cNvSpPr>
            <p:nvPr/>
          </p:nvSpPr>
          <p:spPr bwMode="auto">
            <a:xfrm>
              <a:off x="903608" y="3690876"/>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7" name="Freeform 279">
              <a:extLst>
                <a:ext uri="{FF2B5EF4-FFF2-40B4-BE49-F238E27FC236}">
                  <a16:creationId xmlns:a16="http://schemas.microsoft.com/office/drawing/2014/main" id="{BFC4D53A-B02F-427D-807A-E5B2C03A8B29}"/>
                </a:ext>
              </a:extLst>
            </p:cNvPr>
            <p:cNvSpPr>
              <a:spLocks/>
            </p:cNvSpPr>
            <p:nvPr/>
          </p:nvSpPr>
          <p:spPr bwMode="auto">
            <a:xfrm>
              <a:off x="1023863" y="3802742"/>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8" name="Freeform 280">
              <a:extLst>
                <a:ext uri="{FF2B5EF4-FFF2-40B4-BE49-F238E27FC236}">
                  <a16:creationId xmlns:a16="http://schemas.microsoft.com/office/drawing/2014/main" id="{09D70A73-D136-4E3E-82BC-DFBDB0F79B65}"/>
                </a:ext>
              </a:extLst>
            </p:cNvPr>
            <p:cNvSpPr>
              <a:spLocks/>
            </p:cNvSpPr>
            <p:nvPr/>
          </p:nvSpPr>
          <p:spPr bwMode="auto">
            <a:xfrm>
              <a:off x="976320" y="3902022"/>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9" name="Freeform 281">
              <a:extLst>
                <a:ext uri="{FF2B5EF4-FFF2-40B4-BE49-F238E27FC236}">
                  <a16:creationId xmlns:a16="http://schemas.microsoft.com/office/drawing/2014/main" id="{BF860135-B0C7-4B0D-8B0C-92D19DF29915}"/>
                </a:ext>
              </a:extLst>
            </p:cNvPr>
            <p:cNvSpPr>
              <a:spLocks/>
            </p:cNvSpPr>
            <p:nvPr/>
          </p:nvSpPr>
          <p:spPr bwMode="auto">
            <a:xfrm>
              <a:off x="941363" y="3278371"/>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0" name="Freeform 282">
              <a:extLst>
                <a:ext uri="{FF2B5EF4-FFF2-40B4-BE49-F238E27FC236}">
                  <a16:creationId xmlns:a16="http://schemas.microsoft.com/office/drawing/2014/main" id="{446D8A7E-800D-4A36-A048-366D3B2DD43C}"/>
                </a:ext>
              </a:extLst>
            </p:cNvPr>
            <p:cNvSpPr>
              <a:spLocks/>
            </p:cNvSpPr>
            <p:nvPr/>
          </p:nvSpPr>
          <p:spPr bwMode="auto">
            <a:xfrm>
              <a:off x="1138526" y="2893832"/>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1" name="Freeform 283">
              <a:extLst>
                <a:ext uri="{FF2B5EF4-FFF2-40B4-BE49-F238E27FC236}">
                  <a16:creationId xmlns:a16="http://schemas.microsoft.com/office/drawing/2014/main" id="{C5673B53-3F25-4340-A591-D1C5816FD2A9}"/>
                </a:ext>
              </a:extLst>
            </p:cNvPr>
            <p:cNvSpPr>
              <a:spLocks/>
            </p:cNvSpPr>
            <p:nvPr/>
          </p:nvSpPr>
          <p:spPr bwMode="auto">
            <a:xfrm>
              <a:off x="1387427" y="2788958"/>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2" name="Freeform 284">
              <a:extLst>
                <a:ext uri="{FF2B5EF4-FFF2-40B4-BE49-F238E27FC236}">
                  <a16:creationId xmlns:a16="http://schemas.microsoft.com/office/drawing/2014/main" id="{895CB80A-F66B-480D-B813-823918811D04}"/>
                </a:ext>
              </a:extLst>
            </p:cNvPr>
            <p:cNvSpPr>
              <a:spLocks/>
            </p:cNvSpPr>
            <p:nvPr/>
          </p:nvSpPr>
          <p:spPr bwMode="auto">
            <a:xfrm>
              <a:off x="1083992" y="2471539"/>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3" name="Freeform 285">
              <a:extLst>
                <a:ext uri="{FF2B5EF4-FFF2-40B4-BE49-F238E27FC236}">
                  <a16:creationId xmlns:a16="http://schemas.microsoft.com/office/drawing/2014/main" id="{1C9BC73A-D77C-4F77-92E7-2824DAC6E79E}"/>
                </a:ext>
              </a:extLst>
            </p:cNvPr>
            <p:cNvSpPr>
              <a:spLocks/>
            </p:cNvSpPr>
            <p:nvPr/>
          </p:nvSpPr>
          <p:spPr bwMode="auto">
            <a:xfrm>
              <a:off x="1440563" y="3012689"/>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4" name="Freeform 286">
              <a:extLst>
                <a:ext uri="{FF2B5EF4-FFF2-40B4-BE49-F238E27FC236}">
                  <a16:creationId xmlns:a16="http://schemas.microsoft.com/office/drawing/2014/main" id="{1B1D7E22-11A0-460E-89D6-F157A71AC536}"/>
                </a:ext>
              </a:extLst>
            </p:cNvPr>
            <p:cNvSpPr>
              <a:spLocks/>
            </p:cNvSpPr>
            <p:nvPr/>
          </p:nvSpPr>
          <p:spPr bwMode="auto">
            <a:xfrm>
              <a:off x="1306324" y="2889637"/>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5" name="Freeform 287">
              <a:extLst>
                <a:ext uri="{FF2B5EF4-FFF2-40B4-BE49-F238E27FC236}">
                  <a16:creationId xmlns:a16="http://schemas.microsoft.com/office/drawing/2014/main" id="{0D380EA6-6BA8-4D9C-BCB8-1C6AFE1B09CD}"/>
                </a:ext>
              </a:extLst>
            </p:cNvPr>
            <p:cNvSpPr>
              <a:spLocks/>
            </p:cNvSpPr>
            <p:nvPr/>
          </p:nvSpPr>
          <p:spPr bwMode="auto">
            <a:xfrm>
              <a:off x="1485309" y="2661711"/>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6" name="Freeform 288">
              <a:extLst>
                <a:ext uri="{FF2B5EF4-FFF2-40B4-BE49-F238E27FC236}">
                  <a16:creationId xmlns:a16="http://schemas.microsoft.com/office/drawing/2014/main" id="{E423D8CF-A145-4A28-AE44-E3B0DDE5C818}"/>
                </a:ext>
              </a:extLst>
            </p:cNvPr>
            <p:cNvSpPr>
              <a:spLocks/>
            </p:cNvSpPr>
            <p:nvPr/>
          </p:nvSpPr>
          <p:spPr bwMode="auto">
            <a:xfrm>
              <a:off x="1250391" y="2727432"/>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7" name="Freeform 289">
              <a:extLst>
                <a:ext uri="{FF2B5EF4-FFF2-40B4-BE49-F238E27FC236}">
                  <a16:creationId xmlns:a16="http://schemas.microsoft.com/office/drawing/2014/main" id="{4E12363E-C36B-451E-BCFB-7EFB681B76EE}"/>
                </a:ext>
              </a:extLst>
            </p:cNvPr>
            <p:cNvSpPr>
              <a:spLocks/>
            </p:cNvSpPr>
            <p:nvPr/>
          </p:nvSpPr>
          <p:spPr bwMode="auto">
            <a:xfrm>
              <a:off x="1267171" y="3395830"/>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8" name="Freeform 290">
              <a:extLst>
                <a:ext uri="{FF2B5EF4-FFF2-40B4-BE49-F238E27FC236}">
                  <a16:creationId xmlns:a16="http://schemas.microsoft.com/office/drawing/2014/main" id="{4E474722-1FDE-4E5A-9FB5-04C0EA8592E4}"/>
                </a:ext>
              </a:extLst>
            </p:cNvPr>
            <p:cNvSpPr>
              <a:spLocks/>
            </p:cNvSpPr>
            <p:nvPr/>
          </p:nvSpPr>
          <p:spPr bwMode="auto">
            <a:xfrm>
              <a:off x="1864255" y="3079809"/>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9" name="Freeform 291">
              <a:extLst>
                <a:ext uri="{FF2B5EF4-FFF2-40B4-BE49-F238E27FC236}">
                  <a16:creationId xmlns:a16="http://schemas.microsoft.com/office/drawing/2014/main" id="{7C4A62A7-F702-4CAA-858A-3F90BC83E119}"/>
                </a:ext>
              </a:extLst>
            </p:cNvPr>
            <p:cNvSpPr>
              <a:spLocks/>
            </p:cNvSpPr>
            <p:nvPr/>
          </p:nvSpPr>
          <p:spPr bwMode="auto">
            <a:xfrm>
              <a:off x="1539888" y="3752402"/>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solidFill>
              <a:schemeClr val="accent5"/>
            </a:solid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0" name="Freeform 293">
              <a:extLst>
                <a:ext uri="{FF2B5EF4-FFF2-40B4-BE49-F238E27FC236}">
                  <a16:creationId xmlns:a16="http://schemas.microsoft.com/office/drawing/2014/main" id="{38ABDBBD-702C-44AE-A0D9-5AACB75F2EA6}"/>
                </a:ext>
              </a:extLst>
            </p:cNvPr>
            <p:cNvSpPr>
              <a:spLocks/>
            </p:cNvSpPr>
            <p:nvPr/>
          </p:nvSpPr>
          <p:spPr bwMode="auto">
            <a:xfrm>
              <a:off x="1739804" y="3612570"/>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1" name="Freeform 294">
              <a:extLst>
                <a:ext uri="{FF2B5EF4-FFF2-40B4-BE49-F238E27FC236}">
                  <a16:creationId xmlns:a16="http://schemas.microsoft.com/office/drawing/2014/main" id="{2FA88A8A-D737-49D0-BD43-97F2F40C9184}"/>
                </a:ext>
              </a:extLst>
            </p:cNvPr>
            <p:cNvSpPr>
              <a:spLocks/>
            </p:cNvSpPr>
            <p:nvPr/>
          </p:nvSpPr>
          <p:spPr bwMode="auto">
            <a:xfrm>
              <a:off x="1405606" y="3728630"/>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2" name="Freeform 295">
              <a:extLst>
                <a:ext uri="{FF2B5EF4-FFF2-40B4-BE49-F238E27FC236}">
                  <a16:creationId xmlns:a16="http://schemas.microsoft.com/office/drawing/2014/main" id="{F9AEB9AC-13A4-45A4-BD30-0C58B3D3B231}"/>
                </a:ext>
              </a:extLst>
            </p:cNvPr>
            <p:cNvSpPr>
              <a:spLocks/>
            </p:cNvSpPr>
            <p:nvPr/>
          </p:nvSpPr>
          <p:spPr bwMode="auto">
            <a:xfrm>
              <a:off x="1156704" y="3177691"/>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3" name="Freeform 296">
              <a:extLst>
                <a:ext uri="{FF2B5EF4-FFF2-40B4-BE49-F238E27FC236}">
                  <a16:creationId xmlns:a16="http://schemas.microsoft.com/office/drawing/2014/main" id="{FA7C9F89-2851-41F8-AA16-999098D9D0BD}"/>
                </a:ext>
              </a:extLst>
            </p:cNvPr>
            <p:cNvSpPr>
              <a:spLocks/>
            </p:cNvSpPr>
            <p:nvPr/>
          </p:nvSpPr>
          <p:spPr bwMode="auto">
            <a:xfrm>
              <a:off x="1243400" y="4053041"/>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4" name="Freeform 297">
              <a:extLst>
                <a:ext uri="{FF2B5EF4-FFF2-40B4-BE49-F238E27FC236}">
                  <a16:creationId xmlns:a16="http://schemas.microsoft.com/office/drawing/2014/main" id="{BDD01276-242A-4FDB-8BB7-80684186DA44}"/>
                </a:ext>
              </a:extLst>
            </p:cNvPr>
            <p:cNvSpPr>
              <a:spLocks/>
            </p:cNvSpPr>
            <p:nvPr/>
          </p:nvSpPr>
          <p:spPr bwMode="auto">
            <a:xfrm>
              <a:off x="1310520" y="3507696"/>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5" name="Freeform 298">
              <a:extLst>
                <a:ext uri="{FF2B5EF4-FFF2-40B4-BE49-F238E27FC236}">
                  <a16:creationId xmlns:a16="http://schemas.microsoft.com/office/drawing/2014/main" id="{5B0B3A41-1F4A-4AA4-A0DA-6B831D70C8B2}"/>
                </a:ext>
              </a:extLst>
            </p:cNvPr>
            <p:cNvSpPr>
              <a:spLocks/>
            </p:cNvSpPr>
            <p:nvPr/>
          </p:nvSpPr>
          <p:spPr bwMode="auto">
            <a:xfrm>
              <a:off x="1634930" y="3328710"/>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6" name="Freeform 299">
              <a:extLst>
                <a:ext uri="{FF2B5EF4-FFF2-40B4-BE49-F238E27FC236}">
                  <a16:creationId xmlns:a16="http://schemas.microsoft.com/office/drawing/2014/main" id="{2D99D145-0CB7-498D-8434-05450FC69B73}"/>
                </a:ext>
              </a:extLst>
            </p:cNvPr>
            <p:cNvSpPr>
              <a:spLocks/>
            </p:cNvSpPr>
            <p:nvPr/>
          </p:nvSpPr>
          <p:spPr bwMode="auto">
            <a:xfrm>
              <a:off x="1636328" y="4994113"/>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7" name="Freeform 300">
              <a:extLst>
                <a:ext uri="{FF2B5EF4-FFF2-40B4-BE49-F238E27FC236}">
                  <a16:creationId xmlns:a16="http://schemas.microsoft.com/office/drawing/2014/main" id="{643A6000-8952-4532-B574-689CD46376C9}"/>
                </a:ext>
              </a:extLst>
            </p:cNvPr>
            <p:cNvSpPr>
              <a:spLocks/>
            </p:cNvSpPr>
            <p:nvPr/>
          </p:nvSpPr>
          <p:spPr bwMode="auto">
            <a:xfrm>
              <a:off x="1925781" y="5503102"/>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8" name="Freeform 301">
              <a:extLst>
                <a:ext uri="{FF2B5EF4-FFF2-40B4-BE49-F238E27FC236}">
                  <a16:creationId xmlns:a16="http://schemas.microsoft.com/office/drawing/2014/main" id="{716D90F3-DD24-4A72-B24B-5EA02B4EE54F}"/>
                </a:ext>
              </a:extLst>
            </p:cNvPr>
            <p:cNvSpPr>
              <a:spLocks/>
            </p:cNvSpPr>
            <p:nvPr/>
          </p:nvSpPr>
          <p:spPr bwMode="auto">
            <a:xfrm>
              <a:off x="1808322" y="5524076"/>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9" name="Freeform 302">
              <a:extLst>
                <a:ext uri="{FF2B5EF4-FFF2-40B4-BE49-F238E27FC236}">
                  <a16:creationId xmlns:a16="http://schemas.microsoft.com/office/drawing/2014/main" id="{87D887C4-3BCC-4889-AF93-723968C8CC74}"/>
                </a:ext>
              </a:extLst>
            </p:cNvPr>
            <p:cNvSpPr>
              <a:spLocks/>
            </p:cNvSpPr>
            <p:nvPr/>
          </p:nvSpPr>
          <p:spPr bwMode="auto">
            <a:xfrm>
              <a:off x="1962138" y="5566026"/>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0" name="Freeform 304">
              <a:extLst>
                <a:ext uri="{FF2B5EF4-FFF2-40B4-BE49-F238E27FC236}">
                  <a16:creationId xmlns:a16="http://schemas.microsoft.com/office/drawing/2014/main" id="{DF4BD727-A254-411B-B641-8D34F9E5D66E}"/>
                </a:ext>
              </a:extLst>
            </p:cNvPr>
            <p:cNvSpPr>
              <a:spLocks/>
            </p:cNvSpPr>
            <p:nvPr/>
          </p:nvSpPr>
          <p:spPr bwMode="auto">
            <a:xfrm>
              <a:off x="1769169" y="4300545"/>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1" name="Freeform 305">
              <a:extLst>
                <a:ext uri="{FF2B5EF4-FFF2-40B4-BE49-F238E27FC236}">
                  <a16:creationId xmlns:a16="http://schemas.microsoft.com/office/drawing/2014/main" id="{6A37F91C-1EFB-4D91-9702-C5B1B5737411}"/>
                </a:ext>
              </a:extLst>
            </p:cNvPr>
            <p:cNvSpPr>
              <a:spLocks/>
            </p:cNvSpPr>
            <p:nvPr/>
          </p:nvSpPr>
          <p:spPr bwMode="auto">
            <a:xfrm>
              <a:off x="1109161" y="4092194"/>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2" name="Freeform 306">
              <a:extLst>
                <a:ext uri="{FF2B5EF4-FFF2-40B4-BE49-F238E27FC236}">
                  <a16:creationId xmlns:a16="http://schemas.microsoft.com/office/drawing/2014/main" id="{3E52C9B5-05F0-4AF6-81B2-29804AEF0520}"/>
                </a:ext>
              </a:extLst>
            </p:cNvPr>
            <p:cNvSpPr>
              <a:spLocks/>
            </p:cNvSpPr>
            <p:nvPr/>
          </p:nvSpPr>
          <p:spPr bwMode="auto">
            <a:xfrm>
              <a:off x="1359461" y="4645930"/>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3" name="Freeform 308">
              <a:extLst>
                <a:ext uri="{FF2B5EF4-FFF2-40B4-BE49-F238E27FC236}">
                  <a16:creationId xmlns:a16="http://schemas.microsoft.com/office/drawing/2014/main" id="{95E7C667-05D0-46BD-B455-286221759451}"/>
                </a:ext>
              </a:extLst>
            </p:cNvPr>
            <p:cNvSpPr>
              <a:spLocks/>
            </p:cNvSpPr>
            <p:nvPr/>
          </p:nvSpPr>
          <p:spPr bwMode="auto">
            <a:xfrm>
              <a:off x="2100571" y="5091995"/>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4" name="Freeform 309">
              <a:extLst>
                <a:ext uri="{FF2B5EF4-FFF2-40B4-BE49-F238E27FC236}">
                  <a16:creationId xmlns:a16="http://schemas.microsoft.com/office/drawing/2014/main" id="{50D9DFCD-D9AE-47F2-B57D-E49BFB5F702D}"/>
                </a:ext>
              </a:extLst>
            </p:cNvPr>
            <p:cNvSpPr>
              <a:spLocks/>
            </p:cNvSpPr>
            <p:nvPr/>
          </p:nvSpPr>
          <p:spPr bwMode="auto">
            <a:xfrm>
              <a:off x="2378838" y="3812530"/>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5" name="Freeform 310">
              <a:extLst>
                <a:ext uri="{FF2B5EF4-FFF2-40B4-BE49-F238E27FC236}">
                  <a16:creationId xmlns:a16="http://schemas.microsoft.com/office/drawing/2014/main" id="{5F13AEBF-CEAF-4E31-8167-B3F9E47F7CCD}"/>
                </a:ext>
              </a:extLst>
            </p:cNvPr>
            <p:cNvSpPr>
              <a:spLocks/>
            </p:cNvSpPr>
            <p:nvPr/>
          </p:nvSpPr>
          <p:spPr bwMode="auto">
            <a:xfrm>
              <a:off x="2034850" y="3190277"/>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6" name="Freeform 311">
              <a:extLst>
                <a:ext uri="{FF2B5EF4-FFF2-40B4-BE49-F238E27FC236}">
                  <a16:creationId xmlns:a16="http://schemas.microsoft.com/office/drawing/2014/main" id="{26803DB2-4ED4-48D6-9698-C6761ED7ADB3}"/>
                </a:ext>
              </a:extLst>
            </p:cNvPr>
            <p:cNvSpPr>
              <a:spLocks/>
            </p:cNvSpPr>
            <p:nvPr/>
          </p:nvSpPr>
          <p:spPr bwMode="auto">
            <a:xfrm>
              <a:off x="3434570" y="5824716"/>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7" name="Freeform 312">
              <a:extLst>
                <a:ext uri="{FF2B5EF4-FFF2-40B4-BE49-F238E27FC236}">
                  <a16:creationId xmlns:a16="http://schemas.microsoft.com/office/drawing/2014/main" id="{BF87D22C-1365-48C4-80D7-C53E1E48BC19}"/>
                </a:ext>
              </a:extLst>
            </p:cNvPr>
            <p:cNvSpPr>
              <a:spLocks/>
            </p:cNvSpPr>
            <p:nvPr/>
          </p:nvSpPr>
          <p:spPr bwMode="auto">
            <a:xfrm>
              <a:off x="2310319" y="5131148"/>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8" name="Freeform 313">
              <a:extLst>
                <a:ext uri="{FF2B5EF4-FFF2-40B4-BE49-F238E27FC236}">
                  <a16:creationId xmlns:a16="http://schemas.microsoft.com/office/drawing/2014/main" id="{041FB71F-0B39-439C-BE0D-5626152F28E6}"/>
                </a:ext>
              </a:extLst>
            </p:cNvPr>
            <p:cNvSpPr>
              <a:spLocks/>
            </p:cNvSpPr>
            <p:nvPr/>
          </p:nvSpPr>
          <p:spPr bwMode="auto">
            <a:xfrm>
              <a:off x="2458542" y="5803741"/>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9" name="Freeform 314">
              <a:extLst>
                <a:ext uri="{FF2B5EF4-FFF2-40B4-BE49-F238E27FC236}">
                  <a16:creationId xmlns:a16="http://schemas.microsoft.com/office/drawing/2014/main" id="{F3748DAA-85D9-4664-96CF-FF606A52276C}"/>
                </a:ext>
              </a:extLst>
            </p:cNvPr>
            <p:cNvSpPr>
              <a:spLocks/>
            </p:cNvSpPr>
            <p:nvPr/>
          </p:nvSpPr>
          <p:spPr bwMode="auto">
            <a:xfrm>
              <a:off x="2448754" y="6023278"/>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0" name="Freeform 315">
              <a:extLst>
                <a:ext uri="{FF2B5EF4-FFF2-40B4-BE49-F238E27FC236}">
                  <a16:creationId xmlns:a16="http://schemas.microsoft.com/office/drawing/2014/main" id="{0E7A4B2B-3359-425F-960A-CDCF93C6A55F}"/>
                </a:ext>
              </a:extLst>
            </p:cNvPr>
            <p:cNvSpPr>
              <a:spLocks/>
            </p:cNvSpPr>
            <p:nvPr/>
          </p:nvSpPr>
          <p:spPr bwMode="auto">
            <a:xfrm>
              <a:off x="2636129" y="5568823"/>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1" name="Freeform 316">
              <a:extLst>
                <a:ext uri="{FF2B5EF4-FFF2-40B4-BE49-F238E27FC236}">
                  <a16:creationId xmlns:a16="http://schemas.microsoft.com/office/drawing/2014/main" id="{918EADAE-C55F-4399-AB04-C7A2726E0EA6}"/>
                </a:ext>
              </a:extLst>
            </p:cNvPr>
            <p:cNvSpPr>
              <a:spLocks/>
            </p:cNvSpPr>
            <p:nvPr/>
          </p:nvSpPr>
          <p:spPr bwMode="auto">
            <a:xfrm>
              <a:off x="2812317" y="5501703"/>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2" name="Freeform 317">
              <a:extLst>
                <a:ext uri="{FF2B5EF4-FFF2-40B4-BE49-F238E27FC236}">
                  <a16:creationId xmlns:a16="http://schemas.microsoft.com/office/drawing/2014/main" id="{3944B609-D200-4D65-918F-906E135C7F8D}"/>
                </a:ext>
              </a:extLst>
            </p:cNvPr>
            <p:cNvSpPr>
              <a:spLocks/>
            </p:cNvSpPr>
            <p:nvPr/>
          </p:nvSpPr>
          <p:spPr bwMode="auto">
            <a:xfrm>
              <a:off x="2770368" y="4644532"/>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3" name="Freeform 318">
              <a:extLst>
                <a:ext uri="{FF2B5EF4-FFF2-40B4-BE49-F238E27FC236}">
                  <a16:creationId xmlns:a16="http://schemas.microsoft.com/office/drawing/2014/main" id="{94A6C4CF-18F1-48A7-85A7-DA2F5C57C659}"/>
                </a:ext>
              </a:extLst>
            </p:cNvPr>
            <p:cNvSpPr>
              <a:spLocks/>
            </p:cNvSpPr>
            <p:nvPr/>
          </p:nvSpPr>
          <p:spPr bwMode="auto">
            <a:xfrm>
              <a:off x="2844478" y="5788360"/>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5" name="Freeform 286">
              <a:extLst>
                <a:ext uri="{FF2B5EF4-FFF2-40B4-BE49-F238E27FC236}">
                  <a16:creationId xmlns:a16="http://schemas.microsoft.com/office/drawing/2014/main" id="{E9F9CC94-0603-40FF-AA77-9C55F3673D4C}"/>
                </a:ext>
              </a:extLst>
            </p:cNvPr>
            <p:cNvSpPr>
              <a:spLocks/>
            </p:cNvSpPr>
            <p:nvPr/>
          </p:nvSpPr>
          <p:spPr bwMode="auto">
            <a:xfrm>
              <a:off x="1304116" y="2893930"/>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6" name="Freeform 303">
              <a:extLst>
                <a:ext uri="{FF2B5EF4-FFF2-40B4-BE49-F238E27FC236}">
                  <a16:creationId xmlns:a16="http://schemas.microsoft.com/office/drawing/2014/main" id="{EEB428CA-24E7-4495-BBDD-F2CEB4A2B775}"/>
                </a:ext>
              </a:extLst>
            </p:cNvPr>
            <p:cNvSpPr>
              <a:spLocks/>
            </p:cNvSpPr>
            <p:nvPr/>
          </p:nvSpPr>
          <p:spPr bwMode="auto">
            <a:xfrm>
              <a:off x="1816712" y="4644532"/>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grpFill/>
            <a:ln w="0">
              <a:solidFill>
                <a:schemeClr val="accent5">
                  <a:lumMod val="40000"/>
                  <a:lumOff val="60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grpSp>
      <p:graphicFrame>
        <p:nvGraphicFramePr>
          <p:cNvPr id="88" name="Table 87">
            <a:extLst>
              <a:ext uri="{FF2B5EF4-FFF2-40B4-BE49-F238E27FC236}">
                <a16:creationId xmlns:a16="http://schemas.microsoft.com/office/drawing/2014/main" id="{C2B12FB2-7FBF-4ECE-BCD1-80F92F5870AA}"/>
              </a:ext>
            </a:extLst>
          </p:cNvPr>
          <p:cNvGraphicFramePr>
            <a:graphicFrameLocks noGrp="1"/>
          </p:cNvGraphicFramePr>
          <p:nvPr>
            <p:extLst>
              <p:ext uri="{D42A27DB-BD31-4B8C-83A1-F6EECF244321}">
                <p14:modId xmlns:p14="http://schemas.microsoft.com/office/powerpoint/2010/main" val="4045622359"/>
              </p:ext>
            </p:extLst>
          </p:nvPr>
        </p:nvGraphicFramePr>
        <p:xfrm>
          <a:off x="2455773" y="1945995"/>
          <a:ext cx="6688227" cy="1280160"/>
        </p:xfrm>
        <a:graphic>
          <a:graphicData uri="http://schemas.openxmlformats.org/drawingml/2006/table">
            <a:tbl>
              <a:tblPr firstRow="1" bandRow="1">
                <a:tableStyleId>{5A111915-BE36-4E01-A7E5-04B1672EAD32}</a:tableStyleId>
              </a:tblPr>
              <a:tblGrid>
                <a:gridCol w="6688227">
                  <a:extLst>
                    <a:ext uri="{9D8B030D-6E8A-4147-A177-3AD203B41FA5}">
                      <a16:colId xmlns:a16="http://schemas.microsoft.com/office/drawing/2014/main" val="3322725689"/>
                    </a:ext>
                  </a:extLst>
                </a:gridCol>
              </a:tblGrid>
              <a:tr h="307470">
                <a:tc>
                  <a:txBody>
                    <a:bodyPr/>
                    <a:lstStyle/>
                    <a:p>
                      <a:pPr algn="ctr"/>
                      <a:r>
                        <a:rPr lang="en-US" sz="1600" cap="all" baseline="0" dirty="0"/>
                        <a:t>A look at </a:t>
                      </a:r>
                      <a:r>
                        <a:rPr lang="en-US" sz="1600" cap="all" baseline="0" dirty="0" err="1"/>
                        <a:t>fresno</a:t>
                      </a:r>
                      <a:r>
                        <a:rPr lang="en-US" sz="1600" cap="all" baseline="0" dirty="0"/>
                        <a:t> County</a:t>
                      </a:r>
                      <a:endParaRPr lang="en-US" sz="1600" cap="all" baseline="0" dirty="0">
                        <a:solidFill>
                          <a:schemeClr val="bg1"/>
                        </a:solidFill>
                      </a:endParaRPr>
                    </a:p>
                  </a:txBody>
                  <a:tcPr anchor="ctr"/>
                </a:tc>
                <a:extLst>
                  <a:ext uri="{0D108BD9-81ED-4DB2-BD59-A6C34878D82A}">
                    <a16:rowId xmlns:a16="http://schemas.microsoft.com/office/drawing/2014/main" val="2109372981"/>
                  </a:ext>
                </a:extLst>
              </a:tr>
              <a:tr h="817784">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t>Located in the San Joaquin Valley, Fresno Unified School District’s student body is 67% Hispanic/Latino, 11% Asian, 10% white and 9% African American. </a:t>
                      </a:r>
                      <a:r>
                        <a:rPr lang="en-US" sz="1400" b="1" dirty="0"/>
                        <a:t>The district and Fresno County’s Office of Education worked together to embed DLLs into the local QRIS rating matrix to create a measure of quality related to supporting DLLs and their families. </a:t>
                      </a:r>
                      <a:endParaRPr lang="en-US" sz="1400" b="1" i="0" dirty="0"/>
                    </a:p>
                  </a:txBody>
                  <a:tcPr anchor="ctr">
                    <a:solidFill>
                      <a:schemeClr val="bg1"/>
                    </a:solidFill>
                  </a:tcPr>
                </a:tc>
                <a:extLst>
                  <a:ext uri="{0D108BD9-81ED-4DB2-BD59-A6C34878D82A}">
                    <a16:rowId xmlns:a16="http://schemas.microsoft.com/office/drawing/2014/main" val="742582537"/>
                  </a:ext>
                </a:extLst>
              </a:tr>
            </a:tbl>
          </a:graphicData>
        </a:graphic>
      </p:graphicFrame>
    </p:spTree>
    <p:extLst>
      <p:ext uri="{BB962C8B-B14F-4D97-AF65-F5344CB8AC3E}">
        <p14:creationId xmlns:p14="http://schemas.microsoft.com/office/powerpoint/2010/main" val="1492173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9376" y="4456496"/>
            <a:ext cx="8605247" cy="1771049"/>
          </a:xfrm>
          <a:prstGeom prst="rect">
            <a:avLst/>
          </a:prstGeom>
          <a:solidFill>
            <a:schemeClr val="accent6">
              <a:lumMod val="20000"/>
              <a:lumOff val="80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259976" y="201817"/>
            <a:ext cx="8271374" cy="873553"/>
          </a:xfrm>
        </p:spPr>
        <p:txBody>
          <a:bodyPr/>
          <a:lstStyle/>
          <a:p>
            <a:r>
              <a:rPr lang="en-US" sz="2800" dirty="0"/>
              <a:t>The ECE funding landscape is a complex mix of federal and state dollars</a:t>
            </a:r>
            <a:endParaRPr lang="en-US" dirty="0"/>
          </a:p>
        </p:txBody>
      </p:sp>
      <p:grpSp>
        <p:nvGrpSpPr>
          <p:cNvPr id="3" name="Group 2"/>
          <p:cNvGrpSpPr/>
          <p:nvPr/>
        </p:nvGrpSpPr>
        <p:grpSpPr>
          <a:xfrm>
            <a:off x="2473823" y="1330017"/>
            <a:ext cx="6400802" cy="2734307"/>
            <a:chOff x="192240" y="1240926"/>
            <a:chExt cx="6400802" cy="2551427"/>
          </a:xfrm>
        </p:grpSpPr>
        <p:sp>
          <p:nvSpPr>
            <p:cNvPr id="9" name="Rectangle 8"/>
            <p:cNvSpPr/>
            <p:nvPr/>
          </p:nvSpPr>
          <p:spPr>
            <a:xfrm>
              <a:off x="192242" y="1694712"/>
              <a:ext cx="6400800" cy="2097641"/>
            </a:xfrm>
            <a:prstGeom prst="rect">
              <a:avLst/>
            </a:prstGeom>
            <a:solidFill>
              <a:schemeClr val="bg1">
                <a:lumMod val="95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buClr>
                  <a:srgbClr val="56585C"/>
                </a:buClr>
                <a:defRPr/>
              </a:pPr>
              <a:r>
                <a:rPr lang="en-US" sz="1400" dirty="0">
                  <a:solidFill>
                    <a:srgbClr val="56585C"/>
                  </a:solidFill>
                </a:rPr>
                <a:t>In 2013, California revamped it’s approach to state education funding with the </a:t>
              </a:r>
              <a:r>
                <a:rPr lang="en-US" sz="1400" b="1" dirty="0">
                  <a:solidFill>
                    <a:srgbClr val="AB0833"/>
                  </a:solidFill>
                </a:rPr>
                <a:t>Local Control Funding Formula (LCFF)</a:t>
              </a:r>
              <a:r>
                <a:rPr lang="en-US" sz="1400" dirty="0">
                  <a:solidFill>
                    <a:srgbClr val="56585C"/>
                  </a:solidFill>
                </a:rPr>
                <a:t>. LCFF was created to address inequities in the school system by giving more money to districts enrolling historically disadvantaged students, such as low-income students and ELs. </a:t>
              </a:r>
            </a:p>
            <a:p>
              <a:pPr algn="ctr" defTabSz="914400">
                <a:buClr>
                  <a:srgbClr val="56585C"/>
                </a:buClr>
                <a:defRPr/>
              </a:pPr>
              <a:endParaRPr lang="en-US" sz="1400" dirty="0">
                <a:solidFill>
                  <a:srgbClr val="56585C"/>
                </a:solidFill>
              </a:endParaRPr>
            </a:p>
            <a:p>
              <a:pPr algn="ctr" defTabSz="914400">
                <a:buClr>
                  <a:srgbClr val="56585C"/>
                </a:buClr>
                <a:defRPr/>
              </a:pPr>
              <a:r>
                <a:rPr lang="en-US" sz="1400" dirty="0">
                  <a:solidFill>
                    <a:srgbClr val="56585C"/>
                  </a:solidFill>
                </a:rPr>
                <a:t>Various other funding streams support ECE programs in the state, from federally-funded Head Start and TANF vouchers to state and regional reimbursement rates.</a:t>
              </a:r>
            </a:p>
            <a:p>
              <a:pPr algn="ctr" defTabSz="914400">
                <a:buClr>
                  <a:srgbClr val="56585C"/>
                </a:buClr>
                <a:defRPr/>
              </a:pPr>
              <a:endParaRPr lang="en-US" sz="1400" b="1" i="1" dirty="0">
                <a:solidFill>
                  <a:srgbClr val="56585C"/>
                </a:solidFill>
              </a:endParaRPr>
            </a:p>
            <a:p>
              <a:pPr algn="ctr">
                <a:buClr>
                  <a:srgbClr val="56585C"/>
                </a:buClr>
                <a:defRPr/>
              </a:pPr>
              <a:r>
                <a:rPr lang="en-US" sz="1400" b="1" i="1" dirty="0">
                  <a:solidFill>
                    <a:srgbClr val="56585C"/>
                  </a:solidFill>
                </a:rPr>
                <a:t>The field lacks models to show LEAs how they can combine LCFF grants and funding from other ECE sources to serve DLLs.</a:t>
              </a:r>
            </a:p>
          </p:txBody>
        </p:sp>
        <p:sp>
          <p:nvSpPr>
            <p:cNvPr id="8" name="Rectangle 7"/>
            <p:cNvSpPr/>
            <p:nvPr/>
          </p:nvSpPr>
          <p:spPr>
            <a:xfrm>
              <a:off x="192240" y="1240926"/>
              <a:ext cx="6400800" cy="457200"/>
            </a:xfrm>
            <a:prstGeom prst="rect">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600" b="1" dirty="0">
                  <a:solidFill>
                    <a:srgbClr val="FFFFFF"/>
                  </a:solidFill>
                </a:rPr>
                <a:t>STATE OF THE FIELD: FUNDING</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F1A25517-7F86-4871-894F-626326501892}" type="slidenum">
              <a:rPr lang="en-US" sz="1200" smtClean="0">
                <a:solidFill>
                  <a:srgbClr val="A9A9A9"/>
                </a:solidFill>
              </a:rPr>
              <a:pPr algn="r" defTabSz="914400">
                <a:defRPr/>
              </a:pPr>
              <a:t>67</a:t>
            </a:fld>
            <a:endParaRPr lang="en-US" sz="1200" dirty="0">
              <a:solidFill>
                <a:srgbClr val="A9A9A9"/>
              </a:solidFill>
            </a:endParaRPr>
          </a:p>
        </p:txBody>
      </p:sp>
      <p:grpSp>
        <p:nvGrpSpPr>
          <p:cNvPr id="4" name="Group 3"/>
          <p:cNvGrpSpPr/>
          <p:nvPr/>
        </p:nvGrpSpPr>
        <p:grpSpPr>
          <a:xfrm>
            <a:off x="396736" y="4706205"/>
            <a:ext cx="8350528" cy="1271630"/>
            <a:chOff x="400521" y="4355010"/>
            <a:chExt cx="8350528" cy="1271630"/>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400521" y="4355010"/>
              <a:ext cx="3727865" cy="1271630"/>
            </a:xfrm>
            <a:prstGeom prst="wedgeRectCallout">
              <a:avLst>
                <a:gd name="adj1" fmla="val -15385"/>
                <a:gd name="adj2" fmla="val 56782"/>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400" i="1" dirty="0">
                  <a:solidFill>
                    <a:srgbClr val="56585C"/>
                  </a:solidFill>
                </a:rPr>
                <a:t>“There’s been such a </a:t>
              </a:r>
              <a:r>
                <a:rPr lang="en-US" sz="1400" b="1" i="1" dirty="0">
                  <a:solidFill>
                    <a:srgbClr val="56585C"/>
                  </a:solidFill>
                </a:rPr>
                <a:t>lack of investment </a:t>
              </a:r>
              <a:r>
                <a:rPr lang="en-US" sz="1400" i="1" dirty="0">
                  <a:solidFill>
                    <a:srgbClr val="56585C"/>
                  </a:solidFill>
                </a:rPr>
                <a:t>overall. We’re an </a:t>
              </a:r>
              <a:r>
                <a:rPr lang="en-US" sz="1400" b="1" i="1" dirty="0">
                  <a:solidFill>
                    <a:srgbClr val="56585C"/>
                  </a:solidFill>
                </a:rPr>
                <a:t>underfunded system</a:t>
              </a:r>
              <a:r>
                <a:rPr lang="en-US" sz="1400" i="1" dirty="0">
                  <a:solidFill>
                    <a:srgbClr val="56585C"/>
                  </a:solidFill>
                </a:rPr>
                <a:t>. To the point of [understanding biliteracy as] an asset, we’re there. But making it a reality, we’re not there.”</a:t>
              </a:r>
            </a:p>
            <a:p>
              <a:pPr algn="r" defTabSz="914400">
                <a:defRPr/>
              </a:pPr>
              <a:r>
                <a:rPr lang="en-US" sz="1400" i="1" dirty="0">
                  <a:solidFill>
                    <a:srgbClr val="56585C"/>
                  </a:solidFill>
                </a:rPr>
                <a:t>—</a:t>
              </a:r>
              <a:r>
                <a:rPr lang="en-US" sz="1400" dirty="0">
                  <a:solidFill>
                    <a:srgbClr val="56585C"/>
                  </a:solidFill>
                </a:rPr>
                <a:t>Advocate</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4255745" y="4355010"/>
              <a:ext cx="4495304" cy="1271630"/>
            </a:xfrm>
            <a:prstGeom prst="wedgeRectCallout">
              <a:avLst>
                <a:gd name="adj1" fmla="val -40058"/>
                <a:gd name="adj2" fmla="val 61067"/>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r>
                <a:rPr lang="en-US" sz="1400" i="1" dirty="0">
                  <a:solidFill>
                    <a:srgbClr val="56585C"/>
                  </a:solidFill>
                </a:rPr>
                <a:t>“The budget trailer bill includes </a:t>
              </a:r>
              <a:r>
                <a:rPr lang="en-US" sz="1400" b="1" i="1" dirty="0">
                  <a:solidFill>
                    <a:srgbClr val="56585C"/>
                  </a:solidFill>
                </a:rPr>
                <a:t>only one sentence that [addresses] DLLs </a:t>
              </a:r>
              <a:r>
                <a:rPr lang="en-US" sz="1400" i="1" dirty="0">
                  <a:solidFill>
                    <a:srgbClr val="56585C"/>
                  </a:solidFill>
                </a:rPr>
                <a:t>(‘cohesive reimbursement rate’). The most immediate thing [the Governor] can do is acknowledge that we’re a diverse state.”</a:t>
              </a:r>
            </a:p>
            <a:p>
              <a:pPr algn="r" defTabSz="914400">
                <a:defRPr/>
              </a:pPr>
              <a:r>
                <a:rPr lang="en-US" sz="1400" i="1" dirty="0">
                  <a:solidFill>
                    <a:srgbClr val="56585C"/>
                  </a:solidFill>
                </a:rPr>
                <a:t>—</a:t>
              </a:r>
              <a:r>
                <a:rPr lang="en-US" sz="1400" dirty="0">
                  <a:solidFill>
                    <a:srgbClr val="56585C"/>
                  </a:solidFill>
                </a:rPr>
                <a:t>Practitioner</a:t>
              </a:r>
            </a:p>
          </p:txBody>
        </p:sp>
      </p:grpSp>
      <p:grpSp>
        <p:nvGrpSpPr>
          <p:cNvPr id="17" name="Group 16"/>
          <p:cNvGrpSpPr/>
          <p:nvPr/>
        </p:nvGrpSpPr>
        <p:grpSpPr>
          <a:xfrm>
            <a:off x="8531351" y="0"/>
            <a:ext cx="612649" cy="499951"/>
            <a:chOff x="8531351" y="0"/>
            <a:chExt cx="612649" cy="499951"/>
          </a:xfrm>
        </p:grpSpPr>
        <p:sp>
          <p:nvSpPr>
            <p:cNvPr id="18" name="Rectangle 17"/>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9" name="Picture 2" descr="https://static.thenounproject.com/png/1574579-20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3" y="1323880"/>
            <a:ext cx="2745946" cy="1828800"/>
          </a:xfrm>
          <a:prstGeom prst="rect">
            <a:avLst/>
          </a:prstGeom>
        </p:spPr>
      </p:pic>
      <p:sp>
        <p:nvSpPr>
          <p:cNvPr id="15" name="TextBox 14">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Tree>
    <p:extLst>
      <p:ext uri="{BB962C8B-B14F-4D97-AF65-F5344CB8AC3E}">
        <p14:creationId xmlns:p14="http://schemas.microsoft.com/office/powerpoint/2010/main" val="31612121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426824" cy="1386351"/>
          </a:xfrm>
        </p:spPr>
        <p:txBody>
          <a:bodyPr/>
          <a:lstStyle/>
          <a:p>
            <a:r>
              <a:rPr lang="en-US" sz="2800" dirty="0"/>
              <a:t>There is no state mechanism in place to ensure ECE programs serving DLLs receive funding to meet the unique needs of these children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89169896"/>
              </p:ext>
            </p:extLst>
          </p:nvPr>
        </p:nvGraphicFramePr>
        <p:xfrm>
          <a:off x="457200" y="1660618"/>
          <a:ext cx="8229600" cy="4720248"/>
        </p:xfrm>
        <a:graphic>
          <a:graphicData uri="http://schemas.openxmlformats.org/drawingml/2006/table">
            <a:tbl>
              <a:tblPr firstRow="1" bandRow="1">
                <a:tableStyleId>{5C22544A-7EE6-4342-B048-85BDC9FD1C3A}</a:tableStyleId>
              </a:tblPr>
              <a:tblGrid>
                <a:gridCol w="4242816">
                  <a:extLst>
                    <a:ext uri="{9D8B030D-6E8A-4147-A177-3AD203B41FA5}">
                      <a16:colId xmlns:a16="http://schemas.microsoft.com/office/drawing/2014/main" val="3968246911"/>
                    </a:ext>
                  </a:extLst>
                </a:gridCol>
                <a:gridCol w="3986784">
                  <a:extLst>
                    <a:ext uri="{9D8B030D-6E8A-4147-A177-3AD203B41FA5}">
                      <a16:colId xmlns:a16="http://schemas.microsoft.com/office/drawing/2014/main" val="3322725689"/>
                    </a:ext>
                  </a:extLst>
                </a:gridCol>
              </a:tblGrid>
              <a:tr h="361608">
                <a:tc>
                  <a:txBody>
                    <a:bodyPr/>
                    <a:lstStyle/>
                    <a:p>
                      <a:pPr algn="ctr"/>
                      <a:r>
                        <a:rPr lang="en-US" sz="1600" cap="all" baseline="0" dirty="0">
                          <a:solidFill>
                            <a:schemeClr val="bg1"/>
                          </a:solidFill>
                        </a:rPr>
                        <a:t>Strengths in the Field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2109372981"/>
                  </a:ext>
                </a:extLst>
              </a:tr>
              <a:tr h="3931260">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Models for using LCFF and other ECE funds exist,</a:t>
                      </a:r>
                      <a:r>
                        <a:rPr lang="en-US" sz="1400" b="1" baseline="0" dirty="0"/>
                        <a:t> even if they are limited at the present</a:t>
                      </a:r>
                      <a:r>
                        <a:rPr lang="en-US" sz="1400" b="1" dirty="0"/>
                        <a:t>: </a:t>
                      </a:r>
                      <a:r>
                        <a:rPr lang="en-US" sz="1400" b="0" dirty="0"/>
                        <a:t>The</a:t>
                      </a:r>
                      <a:r>
                        <a:rPr lang="en-US" sz="1400" b="0" baseline="0" dirty="0"/>
                        <a:t> </a:t>
                      </a:r>
                      <a:r>
                        <a:rPr lang="en-US" sz="1400" b="0" baseline="0" dirty="0">
                          <a:hlinkClick r:id="rId3"/>
                        </a:rPr>
                        <a:t>Educare Los Angeles at </a:t>
                      </a:r>
                      <a:r>
                        <a:rPr lang="en-US" sz="1400" dirty="0">
                          <a:solidFill>
                            <a:srgbClr val="56585C"/>
                          </a:solidFill>
                          <a:hlinkClick r:id="rId3"/>
                        </a:rPr>
                        <a:t>Long Beach model </a:t>
                      </a:r>
                      <a:r>
                        <a:rPr lang="en-US" sz="1400" dirty="0">
                          <a:solidFill>
                            <a:srgbClr val="56585C"/>
                          </a:solidFill>
                        </a:rPr>
                        <a:t>is an example of a district (Long Beach Unified) using LCFF dollars for ECE DLL programs. Though</a:t>
                      </a:r>
                      <a:r>
                        <a:rPr lang="en-US" sz="1400" baseline="0" dirty="0">
                          <a:solidFill>
                            <a:srgbClr val="56585C"/>
                          </a:solidFill>
                        </a:rPr>
                        <a:t> still early, this partnership model can inform other districts’ LCAPs.</a:t>
                      </a:r>
                      <a:endParaRPr lang="en-US" sz="1400" dirty="0">
                        <a:solidFill>
                          <a:srgbClr val="56585C"/>
                        </a:solidFill>
                      </a:endParaRPr>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endParaRPr lang="en-US" sz="1400" b="0" baseline="0" dirty="0"/>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Growing investment to study and scale models that work:</a:t>
                      </a:r>
                      <a:r>
                        <a:rPr lang="en-US" sz="1400" dirty="0"/>
                        <a:t> The First 5 California Commission invested $20 million through 2021 to study bright spots (e.g.</a:t>
                      </a:r>
                      <a:r>
                        <a:rPr lang="en-US" sz="1400" baseline="0" dirty="0"/>
                        <a:t> LAUSD, Fresno), </a:t>
                      </a:r>
                      <a:r>
                        <a:rPr lang="en-US" sz="1400" b="0" baseline="0" dirty="0"/>
                        <a:t>inform culturally and linguistically responsive elements of QRIS, and share best practices, including financial practices. This investment of state funds is also an important signal about the importance of quality programming for DLLs. </a:t>
                      </a:r>
                      <a:endParaRPr lang="en-US" sz="1400" b="1" baseline="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285750" indent="-285750">
                        <a:spcAft>
                          <a:spcPts val="0"/>
                        </a:spcAft>
                        <a:buClr>
                          <a:schemeClr val="accent4"/>
                        </a:buClr>
                        <a:buFont typeface="Wingdings" panose="05000000000000000000" pitchFamily="2" charset="2"/>
                        <a:buChar char="§"/>
                      </a:pPr>
                      <a:r>
                        <a:rPr lang="en-US" sz="1400" b="1" dirty="0"/>
                        <a:t>ECE programs and providers, including those who enroll large</a:t>
                      </a:r>
                      <a:r>
                        <a:rPr lang="en-US" sz="1400" b="1" baseline="0" dirty="0"/>
                        <a:t> numbers of DLLs, don’t have a clear understanding of the complex and varied f</a:t>
                      </a:r>
                      <a:r>
                        <a:rPr lang="en-US" sz="1400" b="1" dirty="0"/>
                        <a:t>unding streams</a:t>
                      </a:r>
                      <a:r>
                        <a:rPr lang="en-US" sz="1400" b="0" dirty="0"/>
                        <a:t>: The field needs staff working in state and federal level funding with expertise in how the various streams</a:t>
                      </a:r>
                      <a:r>
                        <a:rPr lang="en-US" sz="1400" b="0" baseline="0" dirty="0"/>
                        <a:t> can interact</a:t>
                      </a:r>
                      <a:r>
                        <a:rPr lang="en-US" sz="1400" b="0" dirty="0"/>
                        <a:t> who can provide clear guidance to ECE programs and providers. Program funds,</a:t>
                      </a:r>
                      <a:r>
                        <a:rPr lang="en-US" sz="1400" b="0" baseline="0" dirty="0"/>
                        <a:t> including reimbursements, also do not trickle down to educators’ paychecks, keeping them inadequately compensated.</a:t>
                      </a:r>
                      <a:endParaRPr lang="en-US" sz="1400" b="0" dirty="0"/>
                    </a:p>
                    <a:p>
                      <a:pPr marL="285750" indent="-285750">
                        <a:spcAft>
                          <a:spcPts val="0"/>
                        </a:spcAft>
                        <a:buClr>
                          <a:schemeClr val="accent4"/>
                        </a:buClr>
                        <a:buFont typeface="Wingdings" panose="05000000000000000000" pitchFamily="2" charset="2"/>
                        <a:buChar char="§"/>
                      </a:pP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baseline="0" dirty="0"/>
                        <a:t>Advocacy for ECE funding typically occurs in silos: </a:t>
                      </a:r>
                      <a:r>
                        <a:rPr lang="en-US" sz="1400" b="0" baseline="0" dirty="0"/>
                        <a:t>The push for </a:t>
                      </a:r>
                      <a:r>
                        <a:rPr lang="en-US" sz="1400" baseline="0" dirty="0"/>
                        <a:t>Head Start funding takes place in Washington, DC, while advocacy for state pre-K funding is directed at the Governor’s office and the California Department of Education; as a result, advocates either split their efforts or focus on one program funding source.</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a:defRPr/>
            </a:pPr>
            <a:fld id="{F1A25517-7F86-4871-894F-626326501892}" type="slidenum">
              <a:rPr lang="en-US" sz="1200" smtClean="0">
                <a:solidFill>
                  <a:srgbClr val="A9A9A9"/>
                </a:solidFill>
              </a:rPr>
              <a:pPr algn="r" defTabSz="914400">
                <a:defRPr/>
              </a:pPr>
              <a:t>68</a:t>
            </a:fld>
            <a:endParaRPr lang="en-US" sz="1200" dirty="0">
              <a:solidFill>
                <a:srgbClr val="A9A9A9"/>
              </a:solidFill>
            </a:endParaRPr>
          </a:p>
        </p:txBody>
      </p:sp>
      <p:grpSp>
        <p:nvGrpSpPr>
          <p:cNvPr id="9" name="Group 8"/>
          <p:cNvGrpSpPr/>
          <p:nvPr/>
        </p:nvGrpSpPr>
        <p:grpSpPr>
          <a:xfrm>
            <a:off x="8531351" y="0"/>
            <a:ext cx="612649" cy="499951"/>
            <a:chOff x="8531351" y="0"/>
            <a:chExt cx="612649" cy="499951"/>
          </a:xfrm>
        </p:grpSpPr>
        <p:sp>
          <p:nvSpPr>
            <p:cNvPr id="10" name="Rectangle 9"/>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 name="Picture 2" descr="https://static.thenounproject.com/png/1574579-200.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8" name="TextBox 7">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Tree>
    <p:extLst>
      <p:ext uri="{BB962C8B-B14F-4D97-AF65-F5344CB8AC3E}">
        <p14:creationId xmlns:p14="http://schemas.microsoft.com/office/powerpoint/2010/main" val="2171061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E98E-3ED5-4A18-9BB1-9F44C95AEEAD}"/>
              </a:ext>
            </a:extLst>
          </p:cNvPr>
          <p:cNvSpPr>
            <a:spLocks noGrp="1"/>
          </p:cNvSpPr>
          <p:nvPr>
            <p:ph type="title"/>
          </p:nvPr>
        </p:nvSpPr>
        <p:spPr/>
        <p:txBody>
          <a:bodyPr/>
          <a:lstStyle/>
          <a:p>
            <a:r>
              <a:rPr lang="en-US" dirty="0"/>
              <a:t>The </a:t>
            </a:r>
            <a:r>
              <a:rPr lang="en-US" dirty="0">
                <a:solidFill>
                  <a:schemeClr val="tx2"/>
                </a:solidFill>
              </a:rPr>
              <a:t>Dual Language Learners Professional Development </a:t>
            </a:r>
            <a:br>
              <a:rPr lang="en-US" dirty="0">
                <a:solidFill>
                  <a:schemeClr val="tx2"/>
                </a:solidFill>
              </a:rPr>
            </a:br>
            <a:r>
              <a:rPr lang="en-US" dirty="0">
                <a:solidFill>
                  <a:schemeClr val="tx2"/>
                </a:solidFill>
              </a:rPr>
              <a:t>Grant has created an opportunity to develop and apply technical assistance </a:t>
            </a:r>
            <a:r>
              <a:rPr lang="en-US" dirty="0"/>
              <a:t>strategies for dual language learning </a:t>
            </a:r>
          </a:p>
        </p:txBody>
      </p:sp>
      <p:sp>
        <p:nvSpPr>
          <p:cNvPr id="4" name="Slide Number Placeholder 3">
            <a:extLst>
              <a:ext uri="{FF2B5EF4-FFF2-40B4-BE49-F238E27FC236}">
                <a16:creationId xmlns:a16="http://schemas.microsoft.com/office/drawing/2014/main" id="{F5C78CEF-514B-49BC-8846-DB6CFE6545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5" name="Group 4"/>
          <p:cNvGrpSpPr/>
          <p:nvPr/>
        </p:nvGrpSpPr>
        <p:grpSpPr>
          <a:xfrm>
            <a:off x="8531351" y="0"/>
            <a:ext cx="612649" cy="499951"/>
            <a:chOff x="8531351" y="0"/>
            <a:chExt cx="612649" cy="499951"/>
          </a:xfrm>
        </p:grpSpPr>
        <p:sp>
          <p:nvSpPr>
            <p:cNvPr id="6" name="Rectangle 5"/>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https://static.thenounproject.com/png/1574579-200.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9" name="Group 8">
            <a:extLst>
              <a:ext uri="{FF2B5EF4-FFF2-40B4-BE49-F238E27FC236}">
                <a16:creationId xmlns:a16="http://schemas.microsoft.com/office/drawing/2014/main" id="{B7B950C6-138B-48A3-83CD-EBEE997386AC}"/>
              </a:ext>
            </a:extLst>
          </p:cNvPr>
          <p:cNvGrpSpPr/>
          <p:nvPr/>
        </p:nvGrpSpPr>
        <p:grpSpPr>
          <a:xfrm>
            <a:off x="2464424" y="1524000"/>
            <a:ext cx="6400800" cy="3413577"/>
            <a:chOff x="192240" y="1366052"/>
            <a:chExt cx="8605251" cy="4461215"/>
          </a:xfrm>
        </p:grpSpPr>
        <p:sp>
          <p:nvSpPr>
            <p:cNvPr id="10" name="Rectangle 9">
              <a:extLst>
                <a:ext uri="{FF2B5EF4-FFF2-40B4-BE49-F238E27FC236}">
                  <a16:creationId xmlns:a16="http://schemas.microsoft.com/office/drawing/2014/main" id="{757D8153-549A-44E8-940A-5D14610CB336}"/>
                </a:ext>
              </a:extLst>
            </p:cNvPr>
            <p:cNvSpPr/>
            <p:nvPr/>
          </p:nvSpPr>
          <p:spPr>
            <a:xfrm>
              <a:off x="192241" y="1963568"/>
              <a:ext cx="8605250" cy="3863699"/>
            </a:xfrm>
            <a:prstGeom prst="rect">
              <a:avLst/>
            </a:prstGeom>
            <a:solidFill>
              <a:schemeClr val="bg1">
                <a:lumMod val="9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Many counties rely on the </a:t>
              </a:r>
              <a:r>
                <a:rPr kumimoji="0" lang="en-US" sz="1400" b="1" i="0" u="none" strike="noStrike" kern="1200" cap="none" spc="0" normalizeH="0" baseline="0" noProof="0" dirty="0">
                  <a:ln>
                    <a:noFill/>
                  </a:ln>
                  <a:solidFill>
                    <a:srgbClr val="56585C"/>
                  </a:solidFill>
                  <a:effectLst/>
                  <a:uLnTx/>
                  <a:uFillTx/>
                  <a:latin typeface="Calibri"/>
                  <a:ea typeface="+mn-ea"/>
                  <a:cs typeface="+mn-cs"/>
                </a:rPr>
                <a:t>California Preschool Instructional Network (CPIN) </a:t>
              </a:r>
              <a:r>
                <a:rPr kumimoji="0" lang="en-US" sz="1400" b="0" i="0" u="none" strike="noStrike" kern="1200" cap="none" spc="0" normalizeH="0" baseline="0" noProof="0" dirty="0">
                  <a:ln>
                    <a:noFill/>
                  </a:ln>
                  <a:solidFill>
                    <a:srgbClr val="56585C"/>
                  </a:solidFill>
                  <a:effectLst/>
                  <a:uLnTx/>
                  <a:uFillTx/>
                  <a:latin typeface="Calibri"/>
                  <a:ea typeface="+mn-ea"/>
                  <a:cs typeface="+mn-cs"/>
                </a:rPr>
                <a:t>and </a:t>
              </a:r>
              <a:r>
                <a:rPr kumimoji="0" lang="en-US" sz="1400" b="1" i="0" u="none" strike="noStrike" kern="1200" cap="none" spc="0" normalizeH="0" baseline="0" noProof="0" dirty="0">
                  <a:ln>
                    <a:noFill/>
                  </a:ln>
                  <a:solidFill>
                    <a:srgbClr val="56585C"/>
                  </a:solidFill>
                  <a:effectLst/>
                  <a:uLnTx/>
                  <a:uFillTx/>
                  <a:latin typeface="Calibri"/>
                  <a:ea typeface="+mn-ea"/>
                  <a:cs typeface="+mn-cs"/>
                </a:rPr>
                <a:t>First 5 </a:t>
              </a:r>
              <a:r>
                <a:rPr kumimoji="0" lang="en-US" sz="1400" b="1" i="0" u="none" strike="noStrike" kern="1200" cap="none" spc="0" normalizeH="0" noProof="0" dirty="0">
                  <a:ln>
                    <a:noFill/>
                  </a:ln>
                  <a:solidFill>
                    <a:srgbClr val="56585C"/>
                  </a:solidFill>
                  <a:effectLst/>
                  <a:uLnTx/>
                  <a:uFillTx/>
                  <a:latin typeface="Calibri"/>
                  <a:ea typeface="+mn-ea"/>
                  <a:cs typeface="+mn-cs"/>
                </a:rPr>
                <a:t>California</a:t>
              </a:r>
              <a:r>
                <a:rPr kumimoji="0" lang="en-US" sz="1400" b="0" i="0" u="none" strike="noStrike" kern="1200" cap="none" spc="0" normalizeH="0" baseline="0" noProof="0" dirty="0">
                  <a:ln>
                    <a:noFill/>
                  </a:ln>
                  <a:solidFill>
                    <a:srgbClr val="56585C"/>
                  </a:solidFill>
                  <a:effectLst/>
                  <a:uLnTx/>
                  <a:uFillTx/>
                  <a:latin typeface="Calibri"/>
                  <a:ea typeface="+mn-ea"/>
                  <a:cs typeface="+mn-cs"/>
                </a:rPr>
                <a:t> to provide technical assistance to </a:t>
              </a:r>
              <a:r>
                <a:rPr lang="en-US" sz="1400" noProof="0" dirty="0">
                  <a:solidFill>
                    <a:srgbClr val="56585C"/>
                  </a:solidFill>
                  <a:latin typeface="Calibri"/>
                </a:rPr>
                <a:t>ECE programs and providers. While both </a:t>
              </a:r>
              <a:r>
                <a:rPr kumimoji="0" lang="en-US" sz="1400" b="0" i="0" u="none" strike="noStrike" kern="1200" cap="none" spc="0" normalizeH="0" baseline="0" noProof="0" dirty="0">
                  <a:ln>
                    <a:noFill/>
                  </a:ln>
                  <a:solidFill>
                    <a:srgbClr val="56585C"/>
                  </a:solidFill>
                  <a:effectLst/>
                  <a:uLnTx/>
                  <a:uFillTx/>
                  <a:latin typeface="Calibri"/>
                  <a:ea typeface="+mn-ea"/>
                  <a:cs typeface="+mn-cs"/>
                </a:rPr>
                <a:t>have resources </a:t>
              </a:r>
              <a:r>
                <a:rPr lang="en-US" sz="1400" dirty="0">
                  <a:solidFill>
                    <a:srgbClr val="56585C"/>
                  </a:solidFill>
                  <a:latin typeface="Calibri"/>
                </a:rPr>
                <a:t>focused on </a:t>
              </a:r>
              <a:r>
                <a:rPr kumimoji="0" lang="en-US" sz="1400" b="0" i="0" u="none" strike="noStrike" kern="1200" cap="none" spc="0" normalizeH="0" baseline="0" noProof="0" dirty="0">
                  <a:ln>
                    <a:noFill/>
                  </a:ln>
                  <a:solidFill>
                    <a:srgbClr val="56585C"/>
                  </a:solidFill>
                  <a:effectLst/>
                  <a:uLnTx/>
                  <a:uFillTx/>
                  <a:latin typeface="Calibri"/>
                  <a:ea typeface="+mn-ea"/>
                  <a:cs typeface="+mn-cs"/>
                </a:rPr>
                <a:t>DLLs, they </a:t>
              </a:r>
              <a:r>
                <a:rPr lang="en-US" sz="1400" dirty="0">
                  <a:solidFill>
                    <a:srgbClr val="56585C"/>
                  </a:solidFill>
                  <a:latin typeface="Calibri"/>
                </a:rPr>
                <a:t>support only a subset of all ECE programs in the state and, inevitably,</a:t>
              </a:r>
              <a:r>
                <a:rPr kumimoji="0" lang="en-US" sz="1400" b="0" i="0" u="none" strike="noStrike" kern="1200" cap="none" spc="0" normalizeH="0" baseline="0" noProof="0" dirty="0">
                  <a:ln>
                    <a:noFill/>
                  </a:ln>
                  <a:solidFill>
                    <a:srgbClr val="56585C"/>
                  </a:solidFill>
                  <a:effectLst/>
                  <a:uLnTx/>
                  <a:uFillTx/>
                  <a:latin typeface="Calibri"/>
                  <a:ea typeface="+mn-ea"/>
                  <a:cs typeface="+mn-cs"/>
                </a:rPr>
                <a:t> participation varies by county.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However, in 2018, the California Department of Education included</a:t>
              </a:r>
              <a:r>
                <a:rPr kumimoji="0" lang="en-US" sz="1400" b="0" i="0" u="none" strike="noStrike" kern="1200" cap="none" spc="0" normalizeH="0" noProof="0" dirty="0">
                  <a:ln>
                    <a:noFill/>
                  </a:ln>
                  <a:solidFill>
                    <a:srgbClr val="56585C"/>
                  </a:solidFill>
                  <a:effectLst/>
                  <a:uLnTx/>
                  <a:uFillTx/>
                  <a:latin typeface="Calibri"/>
                  <a:ea typeface="+mn-ea"/>
                  <a:cs typeface="+mn-cs"/>
                </a:rPr>
                <a:t> in its budget </a:t>
              </a:r>
              <a:r>
                <a:rPr kumimoji="0" lang="en-US" sz="1400" b="0" i="0" u="none" strike="noStrike" kern="1200" cap="none" spc="0" normalizeH="0" baseline="0" noProof="0" dirty="0">
                  <a:ln>
                    <a:noFill/>
                  </a:ln>
                  <a:solidFill>
                    <a:srgbClr val="56585C"/>
                  </a:solidFill>
                  <a:effectLst/>
                  <a:uLnTx/>
                  <a:uFillTx/>
                  <a:latin typeface="Calibri"/>
                  <a:ea typeface="+mn-ea"/>
                  <a:cs typeface="+mn-cs"/>
                </a:rPr>
                <a:t>for the first time a one-time $5 million allocation for the </a:t>
              </a:r>
              <a:r>
                <a:rPr kumimoji="0" lang="en-US" sz="1400" b="1" i="0" u="none" strike="noStrike" kern="1200" cap="none" spc="0" normalizeH="0" baseline="0" noProof="0" dirty="0">
                  <a:ln>
                    <a:noFill/>
                  </a:ln>
                  <a:solidFill>
                    <a:srgbClr val="56585C"/>
                  </a:solidFill>
                  <a:effectLst/>
                  <a:uLnTx/>
                  <a:uFillTx/>
                  <a:latin typeface="Calibri"/>
                  <a:ea typeface="+mn-ea"/>
                  <a:cs typeface="+mn-cs"/>
                </a:rPr>
                <a:t>Dual Language Learners Professional Development Grant</a:t>
              </a:r>
              <a:r>
                <a:rPr kumimoji="0" lang="en-US" sz="1400" b="0" i="0" u="none" strike="noStrike" kern="1200" cap="none" spc="0" normalizeH="0" baseline="0" noProof="0" dirty="0">
                  <a:ln>
                    <a:noFill/>
                  </a:ln>
                  <a:solidFill>
                    <a:srgbClr val="56585C"/>
                  </a:solidFill>
                  <a:effectLst/>
                  <a:uLnTx/>
                  <a:uFillTx/>
                  <a:latin typeface="Calibri"/>
                  <a:ea typeface="+mn-ea"/>
                  <a:cs typeface="+mn-cs"/>
                </a:rPr>
                <a:t>, which funds six organizations to provide professional</a:t>
              </a:r>
              <a:r>
                <a:rPr kumimoji="0" lang="en-US" sz="1400" b="0" i="0" u="none" strike="noStrike" kern="1200" cap="none" spc="0" normalizeH="0" noProof="0" dirty="0">
                  <a:ln>
                    <a:noFill/>
                  </a:ln>
                  <a:solidFill>
                    <a:srgbClr val="56585C"/>
                  </a:solidFill>
                  <a:effectLst/>
                  <a:uLnTx/>
                  <a:uFillTx/>
                  <a:latin typeface="Calibri"/>
                  <a:ea typeface="+mn-ea"/>
                  <a:cs typeface="+mn-cs"/>
                </a:rPr>
                <a:t> development and training to ECE educators</a:t>
              </a:r>
              <a:r>
                <a:rPr kumimoji="0" lang="en-US" sz="1400" b="0" i="0" u="none" strike="noStrike" kern="1200" cap="none" spc="0" normalizeH="0" baseline="0" noProof="0" dirty="0">
                  <a:ln>
                    <a:noFill/>
                  </a:ln>
                  <a:solidFill>
                    <a:srgbClr val="56585C"/>
                  </a:solidFill>
                  <a:effectLst/>
                  <a:uLnTx/>
                  <a:uFillTx/>
                  <a:latin typeface="Calibri"/>
                  <a:ea typeface="+mn-ea"/>
                  <a:cs typeface="+mn-cs"/>
                </a:rPr>
                <a:t>. The grantees are working on a range of services such as DLL-specific training modules, professional learning opportunities and communities of practice. </a:t>
              </a:r>
              <a:r>
                <a:rPr lang="en-US" sz="1400" b="1" i="1" dirty="0">
                  <a:solidFill>
                    <a:srgbClr val="56585C"/>
                  </a:solidFill>
                  <a:latin typeface="Calibri"/>
                </a:rPr>
                <a:t>Currently</a:t>
              </a:r>
              <a:r>
                <a:rPr kumimoji="0" lang="en-US" sz="1400" b="1"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noProof="0" dirty="0">
                  <a:ln>
                    <a:noFill/>
                  </a:ln>
                  <a:solidFill>
                    <a:srgbClr val="56585C"/>
                  </a:solidFill>
                  <a:effectLst/>
                  <a:uLnTx/>
                  <a:uFillTx/>
                  <a:latin typeface="Calibri"/>
                  <a:ea typeface="+mn-ea"/>
                  <a:cs typeface="+mn-cs"/>
                </a:rPr>
                <a:t> the state has not made any long-term investments </a:t>
              </a:r>
              <a:r>
                <a:rPr kumimoji="0" lang="en-US" sz="1400" b="1" i="1" u="none" strike="noStrike" kern="1200" cap="none" spc="0" normalizeH="0" baseline="0" noProof="0" dirty="0">
                  <a:ln>
                    <a:noFill/>
                  </a:ln>
                  <a:solidFill>
                    <a:srgbClr val="56585C"/>
                  </a:solidFill>
                  <a:effectLst/>
                  <a:uLnTx/>
                  <a:uFillTx/>
                  <a:latin typeface="Calibri"/>
                  <a:ea typeface="+mn-ea"/>
                  <a:cs typeface="+mn-cs"/>
                </a:rPr>
                <a:t>to provide DLL-specific technical assistance to ECE programs.  </a:t>
              </a:r>
            </a:p>
          </p:txBody>
        </p:sp>
        <p:sp>
          <p:nvSpPr>
            <p:cNvPr id="11" name="Rectangle 10">
              <a:extLst>
                <a:ext uri="{FF2B5EF4-FFF2-40B4-BE49-F238E27FC236}">
                  <a16:creationId xmlns:a16="http://schemas.microsoft.com/office/drawing/2014/main" id="{B1057754-173F-4289-9683-9A68D93BBF3C}"/>
                </a:ext>
              </a:extLst>
            </p:cNvPr>
            <p:cNvSpPr/>
            <p:nvPr/>
          </p:nvSpPr>
          <p:spPr>
            <a:xfrm>
              <a:off x="192240" y="1366052"/>
              <a:ext cx="8605251" cy="597516"/>
            </a:xfrm>
            <a:prstGeom prst="rect">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TECHNICAL ASSISTANCE</a:t>
              </a:r>
            </a:p>
          </p:txBody>
        </p:sp>
      </p:grpSp>
      <p:sp>
        <p:nvSpPr>
          <p:cNvPr id="8" name="Rectangle 7">
            <a:extLst>
              <a:ext uri="{FF2B5EF4-FFF2-40B4-BE49-F238E27FC236}">
                <a16:creationId xmlns:a16="http://schemas.microsoft.com/office/drawing/2014/main" id="{769F3781-A183-4164-AF45-08540BC2C34A}"/>
              </a:ext>
            </a:extLst>
          </p:cNvPr>
          <p:cNvSpPr/>
          <p:nvPr/>
        </p:nvSpPr>
        <p:spPr>
          <a:xfrm>
            <a:off x="259976" y="5178810"/>
            <a:ext cx="8605249" cy="1154613"/>
          </a:xfrm>
          <a:prstGeom prst="rect">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Speech Bubble: Rectangle 8">
            <a:extLst>
              <a:ext uri="{FF2B5EF4-FFF2-40B4-BE49-F238E27FC236}">
                <a16:creationId xmlns:a16="http://schemas.microsoft.com/office/drawing/2014/main" id="{52B5AF0F-EF19-4920-9BAE-04254A34EFE3}"/>
              </a:ext>
            </a:extLst>
          </p:cNvPr>
          <p:cNvSpPr/>
          <p:nvPr/>
        </p:nvSpPr>
        <p:spPr>
          <a:xfrm>
            <a:off x="690688" y="5285305"/>
            <a:ext cx="7743824" cy="836362"/>
          </a:xfrm>
          <a:prstGeom prst="wedgeRectCallout">
            <a:avLst>
              <a:gd name="adj1" fmla="val -23029"/>
              <a:gd name="adj2" fmla="val 64381"/>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This set of grants from the [California] Department of Education is a</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kumimoji="0" lang="en-US" sz="1400" b="1" i="1" u="none" strike="noStrike" kern="1200" cap="none" spc="0" normalizeH="0" baseline="0" noProof="0" dirty="0">
                <a:ln>
                  <a:noFill/>
                </a:ln>
                <a:solidFill>
                  <a:srgbClr val="56585C"/>
                </a:solidFill>
                <a:effectLst/>
                <a:uLnTx/>
                <a:uFillTx/>
                <a:latin typeface="Calibri"/>
                <a:ea typeface="+mn-ea"/>
                <a:cs typeface="+mn-cs"/>
              </a:rPr>
              <a:t>bare scratch on the surface of the need</a:t>
            </a:r>
            <a:r>
              <a:rPr kumimoji="0" lang="en-US" sz="1400" b="0" i="1" u="none" strike="noStrike" kern="1200" cap="none" spc="0" normalizeH="0" baseline="0" noProof="0" dirty="0">
                <a:ln>
                  <a:noFill/>
                </a:ln>
                <a:solidFill>
                  <a:srgbClr val="56585C"/>
                </a:solidFill>
                <a:effectLst/>
                <a:uLnTx/>
                <a:uFillTx/>
                <a:latin typeface="Calibri"/>
                <a:ea typeface="+mn-ea"/>
                <a:cs typeface="+mn-cs"/>
              </a:rPr>
              <a:t>…We are working with six counties, but there are many others that really want to be involved, really want this opportunity. And that’s true for the other grantees.”</a:t>
            </a:r>
            <a:r>
              <a:rPr kumimoji="0" lang="en-US" sz="1400" b="0" i="1" u="none" strike="noStrike" kern="1200" cap="none" spc="0" normalizeH="0" noProof="0" dirty="0">
                <a:ln>
                  <a:noFill/>
                </a:ln>
                <a:solidFill>
                  <a:srgbClr val="56585C"/>
                </a:solidFill>
                <a:effectLst/>
                <a:uLnTx/>
                <a:uFillTx/>
                <a:latin typeface="Calibri"/>
                <a:ea typeface="+mn-ea"/>
                <a:cs typeface="+mn-cs"/>
              </a:rPr>
              <a:t> </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Thought Leader</a:t>
            </a:r>
          </a:p>
        </p:txBody>
      </p:sp>
      <p:sp>
        <p:nvSpPr>
          <p:cNvPr id="15" name="TextBox 14">
            <a:extLst>
              <a:ext uri="{FF2B5EF4-FFF2-40B4-BE49-F238E27FC236}">
                <a16:creationId xmlns:a16="http://schemas.microsoft.com/office/drawing/2014/main" id="{849A2FEC-DFF0-4326-A721-74CA377E0EF5}"/>
              </a:ext>
            </a:extLst>
          </p:cNvPr>
          <p:cNvSpPr txBox="1"/>
          <p:nvPr/>
        </p:nvSpPr>
        <p:spPr>
          <a:xfrm>
            <a:off x="3609474" y="6544275"/>
            <a:ext cx="5182101" cy="183362"/>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Early Edge California</a:t>
            </a:r>
            <a:r>
              <a:rPr kumimoji="0" lang="en-US" sz="900" b="0" i="0" u="none" strike="noStrike" kern="1200" cap="none" spc="0" normalizeH="0" baseline="0" noProof="0" dirty="0">
                <a:ln>
                  <a:noFill/>
                </a:ln>
                <a:solidFill>
                  <a:srgbClr val="56585C"/>
                </a:solidFill>
                <a:effectLst/>
                <a:uLnTx/>
                <a:uFillTx/>
                <a:latin typeface="Calibri"/>
                <a:ea typeface="+mn-ea"/>
                <a:cs typeface="+mn-cs"/>
              </a:rPr>
              <a:t> (2019); Education 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EdSource</a:t>
            </a:r>
            <a:r>
              <a:rPr kumimoji="0" lang="en-US" sz="900" b="0" i="0" u="none" strike="noStrike" kern="1200" cap="none" spc="0" normalizeH="0" baseline="0" noProof="0" dirty="0">
                <a:ln>
                  <a:noFill/>
                </a:ln>
                <a:solidFill>
                  <a:srgbClr val="56585C"/>
                </a:solidFill>
                <a:effectLst/>
                <a:uLnTx/>
                <a:uFillTx/>
                <a:latin typeface="Calibri"/>
                <a:ea typeface="+mn-ea"/>
                <a:cs typeface="+mn-cs"/>
              </a:rPr>
              <a:t>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5"/>
              </a:rPr>
              <a:t>Melnick, Meloy, Gardner, Wechsler, and Maier</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6"/>
              </a:rPr>
              <a:t>Oliva-Olson, Estrada and Edyburn</a:t>
            </a:r>
            <a:r>
              <a:rPr kumimoji="0" lang="en-US" sz="900" b="0" i="0" u="none" strike="noStrike" kern="1200" cap="none" spc="0" normalizeH="0" baseline="0" noProof="0" dirty="0">
                <a:ln>
                  <a:noFill/>
                </a:ln>
                <a:solidFill>
                  <a:srgbClr val="56585C"/>
                </a:solidFill>
                <a:effectLst/>
                <a:uLnTx/>
                <a:uFillTx/>
                <a:latin typeface="Calibri"/>
                <a:ea typeface="+mn-ea"/>
                <a:cs typeface="+mn-cs"/>
              </a:rPr>
              <a:t> (2017). </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50" y="1524000"/>
            <a:ext cx="2745946" cy="1828800"/>
          </a:xfrm>
          <a:prstGeom prst="rect">
            <a:avLst/>
          </a:prstGeom>
        </p:spPr>
      </p:pic>
    </p:spTree>
    <p:extLst>
      <p:ext uri="{BB962C8B-B14F-4D97-AF65-F5344CB8AC3E}">
        <p14:creationId xmlns:p14="http://schemas.microsoft.com/office/powerpoint/2010/main" val="3674629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8726" y="2068204"/>
            <a:ext cx="8625299" cy="1791314"/>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Understanding the California Context</a:t>
            </a:r>
          </a:p>
          <a:p>
            <a:pPr algn="ctr"/>
            <a:r>
              <a:rPr lang="en-US" sz="1400" dirty="0">
                <a:solidFill>
                  <a:schemeClr val="tx1"/>
                </a:solidFill>
              </a:rPr>
              <a:t>Often, the ECE and K12 systems are seen as separate, each governed by a different set of policies and funding mechanisms. As a result, leaders and advocates in both systems tend to work in silos, which has created a misaligned education system for students, especially DLLs/ELs. </a:t>
            </a:r>
          </a:p>
          <a:p>
            <a:pPr algn="ctr"/>
            <a:endParaRPr lang="en-US" sz="700" dirty="0">
              <a:solidFill>
                <a:schemeClr val="tx1"/>
              </a:solidFill>
            </a:endParaRPr>
          </a:p>
          <a:p>
            <a:pPr algn="ctr"/>
            <a:r>
              <a:rPr lang="en-US" sz="1400" b="1" dirty="0">
                <a:solidFill>
                  <a:schemeClr val="tx1"/>
                </a:solidFill>
              </a:rPr>
              <a:t>To serve all students well, including DLLs/ELs, ECE and K12 leaders and educators must work to create one, unified education system. This is an aspirational goal that will take years to realize. </a:t>
            </a:r>
          </a:p>
        </p:txBody>
      </p:sp>
      <p:sp>
        <p:nvSpPr>
          <p:cNvPr id="2" name="Title 1"/>
          <p:cNvSpPr>
            <a:spLocks noGrp="1"/>
          </p:cNvSpPr>
          <p:nvPr>
            <p:ph type="title"/>
          </p:nvPr>
        </p:nvSpPr>
        <p:spPr>
          <a:xfrm>
            <a:off x="259977" y="201817"/>
            <a:ext cx="8624048" cy="1134822"/>
          </a:xfrm>
        </p:spPr>
        <p:txBody>
          <a:bodyPr/>
          <a:lstStyle/>
          <a:p>
            <a:r>
              <a:rPr lang="en-US" dirty="0"/>
              <a:t>Based on this research, we elevate opportunities in the field to enhance DLL/EL education in California, from ECE to 12</a:t>
            </a:r>
            <a:r>
              <a:rPr lang="en-US" baseline="30000" dirty="0"/>
              <a:t>th</a:t>
            </a:r>
            <a:r>
              <a:rPr lang="en-US" dirty="0"/>
              <a:t> grade</a:t>
            </a:r>
          </a:p>
        </p:txBody>
      </p:sp>
      <p:sp>
        <p:nvSpPr>
          <p:cNvPr id="4" name="Slide Number Placeholder 3"/>
          <p:cNvSpPr>
            <a:spLocks noGrp="1"/>
          </p:cNvSpPr>
          <p:nvPr>
            <p:ph type="sldNum" sz="quarter" idx="4"/>
          </p:nvPr>
        </p:nvSpPr>
        <p:spPr/>
        <p:txBody>
          <a:bodyPr/>
          <a:lstStyle/>
          <a:p>
            <a:fld id="{F1A25517-7F86-4871-894F-626326501892}" type="slidenum">
              <a:rPr lang="en-US" smtClean="0"/>
              <a:t>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80591984"/>
              </p:ext>
            </p:extLst>
          </p:nvPr>
        </p:nvGraphicFramePr>
        <p:xfrm>
          <a:off x="259977" y="4223844"/>
          <a:ext cx="8624048" cy="2055843"/>
        </p:xfrm>
        <a:graphic>
          <a:graphicData uri="http://schemas.openxmlformats.org/drawingml/2006/table">
            <a:tbl>
              <a:tblPr firstRow="1" bandRow="1">
                <a:tableStyleId>{5940675A-B579-460E-94D1-54222C63F5DA}</a:tableStyleId>
              </a:tblPr>
              <a:tblGrid>
                <a:gridCol w="4706659">
                  <a:extLst>
                    <a:ext uri="{9D8B030D-6E8A-4147-A177-3AD203B41FA5}">
                      <a16:colId xmlns:a16="http://schemas.microsoft.com/office/drawing/2014/main" val="3797399422"/>
                    </a:ext>
                  </a:extLst>
                </a:gridCol>
                <a:gridCol w="3917389">
                  <a:extLst>
                    <a:ext uri="{9D8B030D-6E8A-4147-A177-3AD203B41FA5}">
                      <a16:colId xmlns:a16="http://schemas.microsoft.com/office/drawing/2014/main" val="1817659272"/>
                    </a:ext>
                  </a:extLst>
                </a:gridCol>
              </a:tblGrid>
              <a:tr h="266984">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Opportunities in the field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a:tc>
                <a:extLst>
                  <a:ext uri="{0D108BD9-81ED-4DB2-BD59-A6C34878D82A}">
                    <a16:rowId xmlns:a16="http://schemas.microsoft.com/office/drawing/2014/main" val="1364143075"/>
                  </a:ext>
                </a:extLst>
              </a:tr>
              <a:tr h="7756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Two opportunities</a:t>
                      </a:r>
                      <a:r>
                        <a:rPr lang="en-US" sz="1400" b="1" baseline="0" dirty="0"/>
                        <a:t> </a:t>
                      </a:r>
                      <a:r>
                        <a:rPr lang="en-US" sz="1400" b="1" dirty="0"/>
                        <a:t>to better align the ECE and K12 systems to enhance supports for DLLs/ELs</a:t>
                      </a:r>
                      <a:endParaRPr lang="en-US" sz="14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342900" indent="-342900">
                        <a:buClr>
                          <a:schemeClr val="accent4"/>
                        </a:buClr>
                        <a:buFont typeface="Wingdings" panose="05000000000000000000" pitchFamily="2" charset="2"/>
                        <a:buChar char="§"/>
                      </a:pPr>
                      <a:r>
                        <a:rPr lang="en-US" sz="1400" dirty="0"/>
                        <a:t>Coherent Structures</a:t>
                      </a:r>
                    </a:p>
                    <a:p>
                      <a:pPr marL="342900" indent="-342900">
                        <a:buClr>
                          <a:schemeClr val="accent4"/>
                        </a:buClr>
                        <a:buFont typeface="Wingdings" panose="05000000000000000000" pitchFamily="2" charset="2"/>
                        <a:buChar char="§"/>
                      </a:pPr>
                      <a:r>
                        <a:rPr lang="en-US" sz="1400" dirty="0"/>
                        <a:t>Aligned Vision </a:t>
                      </a:r>
                      <a:endParaRPr lang="en-US" sz="1400" b="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07467111"/>
                  </a:ext>
                </a:extLst>
              </a:tr>
              <a:tr h="7817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Four system-specific opportunities</a:t>
                      </a:r>
                      <a:endParaRPr lang="en-US" sz="14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State Policy and Accountability</a:t>
                      </a:r>
                    </a:p>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State and Local Advocacy</a:t>
                      </a:r>
                    </a:p>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Teacher Preparation</a:t>
                      </a:r>
                    </a:p>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In-Service Professional Development </a:t>
                      </a:r>
                      <a:endParaRPr lang="en-US" sz="1400" b="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062625"/>
                  </a:ext>
                </a:extLst>
              </a:tr>
            </a:tbl>
          </a:graphicData>
        </a:graphic>
      </p:graphicFrame>
      <p:grpSp>
        <p:nvGrpSpPr>
          <p:cNvPr id="11" name="Group 10"/>
          <p:cNvGrpSpPr/>
          <p:nvPr/>
        </p:nvGrpSpPr>
        <p:grpSpPr>
          <a:xfrm>
            <a:off x="1" y="995698"/>
            <a:ext cx="9144000" cy="986181"/>
            <a:chOff x="-148856" y="4222398"/>
            <a:chExt cx="9282223" cy="986181"/>
          </a:xfrm>
        </p:grpSpPr>
        <p:sp>
          <p:nvSpPr>
            <p:cNvPr id="12" name="Striped Right Arrow 11"/>
            <p:cNvSpPr/>
            <p:nvPr/>
          </p:nvSpPr>
          <p:spPr>
            <a:xfrm>
              <a:off x="-148856" y="4322722"/>
              <a:ext cx="9282223" cy="785532"/>
            </a:xfrm>
            <a:prstGeom prst="stripedRightArrow">
              <a:avLst>
                <a:gd name="adj1" fmla="val 40093"/>
                <a:gd name="adj2" fmla="val 5000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grpSp>
          <p:nvGrpSpPr>
            <p:cNvPr id="13" name="Group 12"/>
            <p:cNvGrpSpPr/>
            <p:nvPr/>
          </p:nvGrpSpPr>
          <p:grpSpPr>
            <a:xfrm>
              <a:off x="3332786" y="4316517"/>
              <a:ext cx="2249307" cy="797942"/>
              <a:chOff x="495453" y="2085978"/>
              <a:chExt cx="2839887" cy="1190622"/>
            </a:xfrm>
          </p:grpSpPr>
          <p:pic>
            <p:nvPicPr>
              <p:cNvPr id="16" name="Picture 2" descr="https://d30y9cdsu7xlg0.cloudfront.net/png/75253-200.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453" y="2085978"/>
                <a:ext cx="1190622" cy="11906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d30y9cdsu7xlg0.cloudfront.net/png/75253-200.pn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2232022"/>
                <a:ext cx="1044578" cy="10445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d30y9cdsu7xlg0.cloudfront.net/png/75253-200.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2379660"/>
                <a:ext cx="896940" cy="89694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https://d30y9cdsu7xlg0.cloudfront.net/png/33932-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7844" y="4222398"/>
              <a:ext cx="986181" cy="9861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static.thenounproject.com/png/1574579-200.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9193" y="4324481"/>
              <a:ext cx="782014" cy="7820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95386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E98E-3ED5-4A18-9BB1-9F44C95AEEAD}"/>
              </a:ext>
            </a:extLst>
          </p:cNvPr>
          <p:cNvSpPr>
            <a:spLocks noGrp="1"/>
          </p:cNvSpPr>
          <p:nvPr>
            <p:ph type="title"/>
          </p:nvPr>
        </p:nvSpPr>
        <p:spPr/>
        <p:txBody>
          <a:bodyPr/>
          <a:lstStyle/>
          <a:p>
            <a:r>
              <a:rPr lang="en-US" dirty="0"/>
              <a:t>But the field lacks sustainable funding and coordinated support for ECE programs to improve outcomes for DLLs</a:t>
            </a:r>
          </a:p>
        </p:txBody>
      </p:sp>
      <p:sp>
        <p:nvSpPr>
          <p:cNvPr id="4" name="Slide Number Placeholder 3">
            <a:extLst>
              <a:ext uri="{FF2B5EF4-FFF2-40B4-BE49-F238E27FC236}">
                <a16:creationId xmlns:a16="http://schemas.microsoft.com/office/drawing/2014/main" id="{F5C78CEF-514B-49BC-8846-DB6CFE6545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5" name="Group 4"/>
          <p:cNvGrpSpPr/>
          <p:nvPr/>
        </p:nvGrpSpPr>
        <p:grpSpPr>
          <a:xfrm>
            <a:off x="8531351" y="0"/>
            <a:ext cx="612649" cy="499951"/>
            <a:chOff x="8531351" y="0"/>
            <a:chExt cx="612649" cy="499951"/>
          </a:xfrm>
        </p:grpSpPr>
        <p:sp>
          <p:nvSpPr>
            <p:cNvPr id="6" name="Rectangle 5"/>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7" name="Picture 2" descr="https://static.thenounproject.com/png/1574579-200.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aphicFrame>
        <p:nvGraphicFramePr>
          <p:cNvPr id="8" name="Table 7">
            <a:extLst>
              <a:ext uri="{FF2B5EF4-FFF2-40B4-BE49-F238E27FC236}">
                <a16:creationId xmlns:a16="http://schemas.microsoft.com/office/drawing/2014/main" id="{5024ADB7-9724-41AE-A936-0A00F6931F9D}"/>
              </a:ext>
            </a:extLst>
          </p:cNvPr>
          <p:cNvGraphicFramePr>
            <a:graphicFrameLocks noGrp="1"/>
          </p:cNvGraphicFramePr>
          <p:nvPr>
            <p:extLst>
              <p:ext uri="{D42A27DB-BD31-4B8C-83A1-F6EECF244321}">
                <p14:modId xmlns:p14="http://schemas.microsoft.com/office/powerpoint/2010/main" val="2385162821"/>
              </p:ext>
            </p:extLst>
          </p:nvPr>
        </p:nvGraphicFramePr>
        <p:xfrm>
          <a:off x="457200" y="1501093"/>
          <a:ext cx="8229600" cy="4447320"/>
        </p:xfrm>
        <a:graphic>
          <a:graphicData uri="http://schemas.openxmlformats.org/drawingml/2006/table">
            <a:tbl>
              <a:tblPr firstRow="1" bandRow="1">
                <a:tableStyleId>{5C22544A-7EE6-4342-B048-85BDC9FD1C3A}</a:tableStyleId>
              </a:tblPr>
              <a:tblGrid>
                <a:gridCol w="2857052">
                  <a:extLst>
                    <a:ext uri="{9D8B030D-6E8A-4147-A177-3AD203B41FA5}">
                      <a16:colId xmlns:a16="http://schemas.microsoft.com/office/drawing/2014/main" val="3968246911"/>
                    </a:ext>
                  </a:extLst>
                </a:gridCol>
                <a:gridCol w="5372548">
                  <a:extLst>
                    <a:ext uri="{9D8B030D-6E8A-4147-A177-3AD203B41FA5}">
                      <a16:colId xmlns:a16="http://schemas.microsoft.com/office/drawing/2014/main" val="3322725689"/>
                    </a:ext>
                  </a:extLst>
                </a:gridCol>
              </a:tblGrid>
              <a:tr h="471331">
                <a:tc>
                  <a:txBody>
                    <a:bodyPr/>
                    <a:lstStyle/>
                    <a:p>
                      <a:pPr algn="ctr"/>
                      <a:r>
                        <a:rPr lang="en-US" sz="1600" cap="all" baseline="0" dirty="0">
                          <a:solidFill>
                            <a:schemeClr val="bg1"/>
                          </a:solidFill>
                        </a:rPr>
                        <a:t>Strengths in the Field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09372981"/>
                  </a:ext>
                </a:extLst>
              </a:tr>
              <a:tr h="3975989">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Increased recognition by the state and momentum on the importance of strengthening PD for DLL educators:</a:t>
                      </a:r>
                      <a:r>
                        <a:rPr lang="en-US" sz="1400" b="0" dirty="0"/>
                        <a:t> The Dual Language Learners Professional Development Grant is a complement of the DLL Pilot Study, led by First 5 California, which is evaluating early educator training, coaching, and technical assistance best practices for DLL educators. The work of these grantees could be the starting point for strengthening the range and quality of PD supports available to ECE educators.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1400" b="1" i="1" dirty="0"/>
                        <a:t>Barriers related to technical assistance at large</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Time-limited funding: </a:t>
                      </a:r>
                      <a:r>
                        <a:rPr lang="en-US" sz="1400" b="0" dirty="0"/>
                        <a:t>State quality improvement funds and priorities have varied from year to year, making counties reluctant to expand their systems to include more providers</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Providers have uneven access to quality improvement activities: </a:t>
                      </a:r>
                      <a:r>
                        <a:rPr lang="en-US" sz="1400" b="0" dirty="0"/>
                        <a:t>while they have access to learning opportunities provided through local or state quality improvement initiatives, such as training through the CPINs or instructional coaching through a local QRIS, access varies from county to county, and often depends on the type of ECE program the provider runs</a:t>
                      </a:r>
                      <a:br>
                        <a:rPr lang="en-US" sz="1400" b="0" dirty="0"/>
                      </a:br>
                      <a:endParaRPr lang="en-US" sz="1400" b="0" dirty="0"/>
                    </a:p>
                    <a:p>
                      <a:pPr marL="0" marR="0" lvl="0" indent="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1400" b="1" i="1" dirty="0"/>
                        <a:t>Barriers related to DLL-specific technical assistance</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Focus on QRIS: </a:t>
                      </a:r>
                      <a:r>
                        <a:rPr lang="en-US" sz="1400" b="0" dirty="0"/>
                        <a:t>In recent years, efforts to support the continuous improvement of ECE programs have focused on the implementation of QRIS, which does not incorporate DLL criteria in its ratings; participation in QRIS is also voluntary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9" name="TextBox 8">
            <a:extLst>
              <a:ext uri="{FF2B5EF4-FFF2-40B4-BE49-F238E27FC236}">
                <a16:creationId xmlns:a16="http://schemas.microsoft.com/office/drawing/2014/main" id="{A6B8B6D0-F635-46C9-ACBA-3D54B59C0BFF}"/>
              </a:ext>
            </a:extLst>
          </p:cNvPr>
          <p:cNvSpPr txBox="1"/>
          <p:nvPr/>
        </p:nvSpPr>
        <p:spPr>
          <a:xfrm>
            <a:off x="457200" y="6480118"/>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3"/>
              </a:rPr>
              <a:t>Early Edge California</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Education </a:t>
            </a:r>
            <a:r>
              <a:rPr lang="en-US" sz="900" dirty="0">
                <a:solidFill>
                  <a:srgbClr val="56585C"/>
                </a:solidFill>
                <a:latin typeface="Calibri"/>
              </a:rPr>
              <a:t>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rPr>
              <a:t>Melnick, Meloy, Gardner, Wechsler, and Maier (2018).</a:t>
            </a:r>
          </a:p>
        </p:txBody>
      </p:sp>
    </p:spTree>
    <p:extLst>
      <p:ext uri="{BB962C8B-B14F-4D97-AF65-F5344CB8AC3E}">
        <p14:creationId xmlns:p14="http://schemas.microsoft.com/office/powerpoint/2010/main" val="3377671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a:extLst>
              <a:ext uri="{FF2B5EF4-FFF2-40B4-BE49-F238E27FC236}">
                <a16:creationId xmlns:a16="http://schemas.microsoft.com/office/drawing/2014/main" id="{34CF9ECA-41E9-43A5-9784-923171EB83BA}"/>
              </a:ext>
            </a:extLst>
          </p:cNvPr>
          <p:cNvCxnSpPr>
            <a:cxnSpLocks/>
          </p:cNvCxnSpPr>
          <p:nvPr/>
        </p:nvCxnSpPr>
        <p:spPr>
          <a:xfrm flipV="1">
            <a:off x="1110466" y="4074164"/>
            <a:ext cx="2743200" cy="18298"/>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C7B84E5-80F3-4918-A871-A59CBF694DF2}"/>
              </a:ext>
            </a:extLst>
          </p:cNvPr>
          <p:cNvCxnSpPr>
            <a:cxnSpLocks/>
          </p:cNvCxnSpPr>
          <p:nvPr/>
        </p:nvCxnSpPr>
        <p:spPr>
          <a:xfrm flipV="1">
            <a:off x="1120602" y="2098312"/>
            <a:ext cx="2743200" cy="18298"/>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73CE98E-3ED5-4A18-9BB1-9F44C95AEEAD}"/>
              </a:ext>
            </a:extLst>
          </p:cNvPr>
          <p:cNvSpPr>
            <a:spLocks noGrp="1"/>
          </p:cNvSpPr>
          <p:nvPr>
            <p:ph type="title"/>
          </p:nvPr>
        </p:nvSpPr>
        <p:spPr/>
        <p:txBody>
          <a:bodyPr/>
          <a:lstStyle/>
          <a:p>
            <a:r>
              <a:rPr lang="en-US" dirty="0"/>
              <a:t>San Mateo County has also emerged as a leader in its </a:t>
            </a:r>
            <a:br>
              <a:rPr lang="en-US" dirty="0"/>
            </a:br>
            <a:r>
              <a:rPr lang="en-US" dirty="0"/>
              <a:t>support for DLLs/ELs and their families and teachers</a:t>
            </a:r>
          </a:p>
        </p:txBody>
      </p:sp>
      <p:sp>
        <p:nvSpPr>
          <p:cNvPr id="4" name="Slide Number Placeholder 3">
            <a:extLst>
              <a:ext uri="{FF2B5EF4-FFF2-40B4-BE49-F238E27FC236}">
                <a16:creationId xmlns:a16="http://schemas.microsoft.com/office/drawing/2014/main" id="{F5C78CEF-514B-49BC-8846-DB6CFE654520}"/>
              </a:ext>
            </a:extLst>
          </p:cNvPr>
          <p:cNvSpPr>
            <a:spLocks noGrp="1"/>
          </p:cNvSpPr>
          <p:nvPr>
            <p:ph type="sldNum" sz="quarter" idx="4"/>
          </p:nvPr>
        </p:nvSpPr>
        <p:spPr/>
        <p:txBody>
          <a:bodyPr/>
          <a:lstStyle/>
          <a:p>
            <a:pPr defTabSz="457200">
              <a:defRPr/>
            </a:pPr>
            <a:fld id="{F1A25517-7F86-4871-894F-626326501892}" type="slidenum">
              <a:rPr lang="en-US" smtClean="0">
                <a:solidFill>
                  <a:srgbClr val="A9A9A9"/>
                </a:solidFill>
              </a:rPr>
              <a:pPr defTabSz="457200">
                <a:defRPr/>
              </a:pPr>
              <a:t>71</a:t>
            </a:fld>
            <a:endParaRPr lang="en-US" dirty="0">
              <a:solidFill>
                <a:srgbClr val="A9A9A9"/>
              </a:solidFill>
            </a:endParaRPr>
          </a:p>
        </p:txBody>
      </p:sp>
      <p:graphicFrame>
        <p:nvGraphicFramePr>
          <p:cNvPr id="8" name="Table 7">
            <a:extLst>
              <a:ext uri="{FF2B5EF4-FFF2-40B4-BE49-F238E27FC236}">
                <a16:creationId xmlns:a16="http://schemas.microsoft.com/office/drawing/2014/main" id="{5024ADB7-9724-41AE-A936-0A00F6931F9D}"/>
              </a:ext>
            </a:extLst>
          </p:cNvPr>
          <p:cNvGraphicFramePr>
            <a:graphicFrameLocks noGrp="1"/>
          </p:cNvGraphicFramePr>
          <p:nvPr>
            <p:extLst>
              <p:ext uri="{D42A27DB-BD31-4B8C-83A1-F6EECF244321}">
                <p14:modId xmlns:p14="http://schemas.microsoft.com/office/powerpoint/2010/main" val="1074592665"/>
              </p:ext>
            </p:extLst>
          </p:nvPr>
        </p:nvGraphicFramePr>
        <p:xfrm>
          <a:off x="2448900" y="3504372"/>
          <a:ext cx="6695100" cy="1706880"/>
        </p:xfrm>
        <a:graphic>
          <a:graphicData uri="http://schemas.openxmlformats.org/drawingml/2006/table">
            <a:tbl>
              <a:tblPr firstRow="1" bandRow="1">
                <a:tableStyleId>{5C22544A-7EE6-4342-B048-85BDC9FD1C3A}</a:tableStyleId>
              </a:tblPr>
              <a:tblGrid>
                <a:gridCol w="6695100">
                  <a:extLst>
                    <a:ext uri="{9D8B030D-6E8A-4147-A177-3AD203B41FA5}">
                      <a16:colId xmlns:a16="http://schemas.microsoft.com/office/drawing/2014/main" val="3322725689"/>
                    </a:ext>
                  </a:extLst>
                </a:gridCol>
              </a:tblGrid>
              <a:tr h="198663">
                <a:tc>
                  <a:txBody>
                    <a:bodyPr/>
                    <a:lstStyle/>
                    <a:p>
                      <a:pPr algn="ctr"/>
                      <a:r>
                        <a:rPr lang="en-US" sz="1600" cap="all" baseline="0" dirty="0">
                          <a:solidFill>
                            <a:schemeClr val="bg1"/>
                          </a:solidFill>
                        </a:rPr>
                        <a:t>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09372981"/>
                  </a:ext>
                </a:extLst>
              </a:tr>
              <a:tr h="1065556">
                <a:tc>
                  <a:txBody>
                    <a:bodyPr/>
                    <a:lstStyle/>
                    <a:p>
                      <a:pPr algn="ctr"/>
                      <a:r>
                        <a:rPr lang="en-US" sz="1400" b="1" dirty="0">
                          <a:solidFill>
                            <a:schemeClr val="tx1"/>
                          </a:solidFill>
                        </a:rPr>
                        <a:t>San</a:t>
                      </a:r>
                      <a:r>
                        <a:rPr lang="en-US" sz="1400" b="1" baseline="0" dirty="0">
                          <a:solidFill>
                            <a:schemeClr val="tx1"/>
                          </a:solidFill>
                        </a:rPr>
                        <a:t> Mateo County Office of Education’s </a:t>
                      </a:r>
                      <a:r>
                        <a:rPr lang="en-US" sz="1400" b="1" baseline="0" dirty="0">
                          <a:solidFill>
                            <a:schemeClr val="tx1"/>
                          </a:solidFill>
                          <a:hlinkClick r:id="rId2"/>
                        </a:rPr>
                        <a:t>Early Childhood Language Development Institute (ECLDI)</a:t>
                      </a:r>
                      <a:r>
                        <a:rPr lang="en-US" sz="1400" b="1" baseline="0" dirty="0">
                          <a:solidFill>
                            <a:schemeClr val="tx1"/>
                          </a:solidFill>
                        </a:rPr>
                        <a:t>, founded in 2003, works to narrow the readiness gap for young DLLs </a:t>
                      </a:r>
                      <a:r>
                        <a:rPr lang="en-US" sz="1400" baseline="0" dirty="0">
                          <a:solidFill>
                            <a:schemeClr val="tx1"/>
                          </a:solidFill>
                        </a:rPr>
                        <a:t>by prioritizing preserving children’s home languages and cultures while learning a second language, training ECE educators, and engaging families through home-school partnerships and collaborative professional development workshops for teachers and families. </a:t>
                      </a:r>
                      <a:endParaRPr lang="en-US" sz="1400" b="1" i="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9" name="TextBox 8">
            <a:extLst>
              <a:ext uri="{FF2B5EF4-FFF2-40B4-BE49-F238E27FC236}">
                <a16:creationId xmlns:a16="http://schemas.microsoft.com/office/drawing/2014/main" id="{A6B8B6D0-F635-46C9-ACBA-3D54B59C0BFF}"/>
              </a:ext>
            </a:extLst>
          </p:cNvPr>
          <p:cNvSpPr txBox="1"/>
          <p:nvPr/>
        </p:nvSpPr>
        <p:spPr>
          <a:xfrm>
            <a:off x="414938" y="6544275"/>
            <a:ext cx="8376637" cy="208466"/>
          </a:xfrm>
          <a:prstGeom prst="rect">
            <a:avLst/>
          </a:prstGeom>
          <a:noFill/>
        </p:spPr>
        <p:txBody>
          <a:bodyPr wrap="square" lIns="0" tIns="0" rIns="0" bIns="0" rtlCol="0" anchor="ctr">
            <a:noAutofit/>
          </a:bodyPr>
          <a:lstStyle/>
          <a:p>
            <a:pPr algn="r" defTabSz="457200">
              <a:defRPr/>
            </a:pPr>
            <a:r>
              <a:rPr lang="en-US" sz="900" dirty="0">
                <a:solidFill>
                  <a:srgbClr val="56585C"/>
                </a:solidFill>
              </a:rPr>
              <a:t>Sources: </a:t>
            </a:r>
            <a:r>
              <a:rPr lang="en-US" sz="900" dirty="0">
                <a:solidFill>
                  <a:srgbClr val="56585C"/>
                </a:solidFill>
                <a:hlinkClick r:id="rId3"/>
              </a:rPr>
              <a:t>Early Edge California</a:t>
            </a:r>
            <a:r>
              <a:rPr lang="en-US" sz="900" dirty="0">
                <a:solidFill>
                  <a:srgbClr val="56585C"/>
                </a:solidFill>
              </a:rPr>
              <a:t> (2018); Education First Interviews (2019); Melnick, Meloy, Gardner, Wechsler, and Maier (2018).</a:t>
            </a:r>
          </a:p>
        </p:txBody>
      </p:sp>
      <p:sp>
        <p:nvSpPr>
          <p:cNvPr id="87" name="Chord 86">
            <a:extLst>
              <a:ext uri="{FF2B5EF4-FFF2-40B4-BE49-F238E27FC236}">
                <a16:creationId xmlns:a16="http://schemas.microsoft.com/office/drawing/2014/main" id="{4C482566-5D1A-4A84-8E6A-C105617E4674}"/>
              </a:ext>
            </a:extLst>
          </p:cNvPr>
          <p:cNvSpPr/>
          <p:nvPr/>
        </p:nvSpPr>
        <p:spPr>
          <a:xfrm rot="12161358">
            <a:off x="-999711" y="1658143"/>
            <a:ext cx="3153653" cy="3021969"/>
          </a:xfrm>
          <a:prstGeom prst="chord">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22BB32F-1473-40BD-A2DB-8EAEB7381D73}"/>
              </a:ext>
            </a:extLst>
          </p:cNvPr>
          <p:cNvGrpSpPr/>
          <p:nvPr/>
        </p:nvGrpSpPr>
        <p:grpSpPr>
          <a:xfrm>
            <a:off x="73521" y="2140140"/>
            <a:ext cx="1747961" cy="1759040"/>
            <a:chOff x="154107" y="1544451"/>
            <a:chExt cx="4059329" cy="4729126"/>
          </a:xfrm>
          <a:solidFill>
            <a:schemeClr val="bg1"/>
          </a:solidFill>
        </p:grpSpPr>
        <p:sp>
          <p:nvSpPr>
            <p:cNvPr id="11" name="Rectangle 10">
              <a:extLst>
                <a:ext uri="{FF2B5EF4-FFF2-40B4-BE49-F238E27FC236}">
                  <a16:creationId xmlns:a16="http://schemas.microsoft.com/office/drawing/2014/main" id="{331E33C1-AF0C-42F3-897E-DF3AA893233A}"/>
                </a:ext>
              </a:extLst>
            </p:cNvPr>
            <p:cNvSpPr/>
            <p:nvPr/>
          </p:nvSpPr>
          <p:spPr>
            <a:xfrm>
              <a:off x="1647919" y="3569597"/>
              <a:ext cx="677781" cy="792473"/>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sp>
          <p:nvSpPr>
            <p:cNvPr id="12" name="Rectangle 11">
              <a:extLst>
                <a:ext uri="{FF2B5EF4-FFF2-40B4-BE49-F238E27FC236}">
                  <a16:creationId xmlns:a16="http://schemas.microsoft.com/office/drawing/2014/main" id="{FEB8E5A8-4F63-41F2-A332-720B35F7EEDD}"/>
                </a:ext>
              </a:extLst>
            </p:cNvPr>
            <p:cNvSpPr/>
            <p:nvPr/>
          </p:nvSpPr>
          <p:spPr>
            <a:xfrm>
              <a:off x="695257" y="2232425"/>
              <a:ext cx="756491"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sp>
          <p:nvSpPr>
            <p:cNvPr id="13" name="Rectangle 12">
              <a:extLst>
                <a:ext uri="{FF2B5EF4-FFF2-40B4-BE49-F238E27FC236}">
                  <a16:creationId xmlns:a16="http://schemas.microsoft.com/office/drawing/2014/main" id="{128DBA39-E508-45CC-9C8F-BC71A053F2C6}"/>
                </a:ext>
              </a:extLst>
            </p:cNvPr>
            <p:cNvSpPr/>
            <p:nvPr/>
          </p:nvSpPr>
          <p:spPr>
            <a:xfrm>
              <a:off x="436568" y="1794752"/>
              <a:ext cx="632042"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sp>
          <p:nvSpPr>
            <p:cNvPr id="14" name="Rectangle 13">
              <a:extLst>
                <a:ext uri="{FF2B5EF4-FFF2-40B4-BE49-F238E27FC236}">
                  <a16:creationId xmlns:a16="http://schemas.microsoft.com/office/drawing/2014/main" id="{A09EB305-E9F0-44F0-9BB7-59068F3A5577}"/>
                </a:ext>
              </a:extLst>
            </p:cNvPr>
            <p:cNvSpPr/>
            <p:nvPr/>
          </p:nvSpPr>
          <p:spPr>
            <a:xfrm>
              <a:off x="398816" y="2155520"/>
              <a:ext cx="302036"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dirty="0">
                <a:solidFill>
                  <a:srgbClr val="FFFFFF"/>
                </a:solidFill>
              </a:endParaRPr>
            </a:p>
          </p:txBody>
        </p:sp>
        <p:sp>
          <p:nvSpPr>
            <p:cNvPr id="15" name="Freeform 307">
              <a:extLst>
                <a:ext uri="{FF2B5EF4-FFF2-40B4-BE49-F238E27FC236}">
                  <a16:creationId xmlns:a16="http://schemas.microsoft.com/office/drawing/2014/main" id="{51D7B4A6-C427-40B5-937A-B2F15F555512}"/>
                </a:ext>
              </a:extLst>
            </p:cNvPr>
            <p:cNvSpPr>
              <a:spLocks/>
            </p:cNvSpPr>
            <p:nvPr/>
          </p:nvSpPr>
          <p:spPr bwMode="auto">
            <a:xfrm>
              <a:off x="2062817" y="4170500"/>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16" name="Freeform 256">
              <a:extLst>
                <a:ext uri="{FF2B5EF4-FFF2-40B4-BE49-F238E27FC236}">
                  <a16:creationId xmlns:a16="http://schemas.microsoft.com/office/drawing/2014/main" id="{62380CB6-942C-45D2-843E-0B3711D99C29}"/>
                </a:ext>
              </a:extLst>
            </p:cNvPr>
            <p:cNvSpPr>
              <a:spLocks/>
            </p:cNvSpPr>
            <p:nvPr/>
          </p:nvSpPr>
          <p:spPr bwMode="auto">
            <a:xfrm>
              <a:off x="703648" y="3388839"/>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17" name="Freeform 257">
              <a:extLst>
                <a:ext uri="{FF2B5EF4-FFF2-40B4-BE49-F238E27FC236}">
                  <a16:creationId xmlns:a16="http://schemas.microsoft.com/office/drawing/2014/main" id="{8DA0EA82-48C9-4900-8AD5-88FA35ECFCF7}"/>
                </a:ext>
              </a:extLst>
            </p:cNvPr>
            <p:cNvSpPr>
              <a:spLocks/>
            </p:cNvSpPr>
            <p:nvPr/>
          </p:nvSpPr>
          <p:spPr bwMode="auto">
            <a:xfrm>
              <a:off x="800132" y="2839297"/>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18" name="Freeform 258">
              <a:extLst>
                <a:ext uri="{FF2B5EF4-FFF2-40B4-BE49-F238E27FC236}">
                  <a16:creationId xmlns:a16="http://schemas.microsoft.com/office/drawing/2014/main" id="{1C1EC2D3-F4AC-4327-88B1-23FD54A75D25}"/>
                </a:ext>
              </a:extLst>
            </p:cNvPr>
            <p:cNvSpPr>
              <a:spLocks/>
            </p:cNvSpPr>
            <p:nvPr/>
          </p:nvSpPr>
          <p:spPr bwMode="auto">
            <a:xfrm>
              <a:off x="927379" y="3495111"/>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19" name="Freeform 259">
              <a:extLst>
                <a:ext uri="{FF2B5EF4-FFF2-40B4-BE49-F238E27FC236}">
                  <a16:creationId xmlns:a16="http://schemas.microsoft.com/office/drawing/2014/main" id="{94E56870-501B-4076-A629-706136043C55}"/>
                </a:ext>
              </a:extLst>
            </p:cNvPr>
            <p:cNvSpPr>
              <a:spLocks/>
            </p:cNvSpPr>
            <p:nvPr/>
          </p:nvSpPr>
          <p:spPr bwMode="auto">
            <a:xfrm>
              <a:off x="730216" y="2647728"/>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0" name="Freeform 260">
              <a:extLst>
                <a:ext uri="{FF2B5EF4-FFF2-40B4-BE49-F238E27FC236}">
                  <a16:creationId xmlns:a16="http://schemas.microsoft.com/office/drawing/2014/main" id="{882F032F-0A50-4A95-AB19-DF9E7434C42E}"/>
                </a:ext>
              </a:extLst>
            </p:cNvPr>
            <p:cNvSpPr>
              <a:spLocks/>
            </p:cNvSpPr>
            <p:nvPr/>
          </p:nvSpPr>
          <p:spPr bwMode="auto">
            <a:xfrm>
              <a:off x="695258" y="2756797"/>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1" name="Freeform 261">
              <a:extLst>
                <a:ext uri="{FF2B5EF4-FFF2-40B4-BE49-F238E27FC236}">
                  <a16:creationId xmlns:a16="http://schemas.microsoft.com/office/drawing/2014/main" id="{ED05831B-CF47-4B05-B256-28B5C1803A3E}"/>
                </a:ext>
              </a:extLst>
            </p:cNvPr>
            <p:cNvSpPr>
              <a:spLocks/>
            </p:cNvSpPr>
            <p:nvPr/>
          </p:nvSpPr>
          <p:spPr bwMode="auto">
            <a:xfrm>
              <a:off x="300931" y="2547049"/>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grpFill/>
            <a:ln w="0">
              <a:solidFill>
                <a:schemeClr val="tx1"/>
              </a:solidFill>
              <a:prstDash val="solid"/>
              <a:round/>
              <a:headEnd/>
              <a:tailEnd/>
            </a:ln>
          </p:spPr>
          <p:txBody>
            <a:bodyPr/>
            <a:lstStyle/>
            <a:p>
              <a:pPr>
                <a:defRPr/>
              </a:pPr>
              <a:endParaRPr lang="en-US" dirty="0">
                <a:solidFill>
                  <a:srgbClr val="56585C">
                    <a:lumMod val="60000"/>
                    <a:lumOff val="40000"/>
                  </a:srgbClr>
                </a:solidFill>
              </a:endParaRPr>
            </a:p>
          </p:txBody>
        </p:sp>
        <p:sp>
          <p:nvSpPr>
            <p:cNvPr id="22" name="Freeform 262">
              <a:extLst>
                <a:ext uri="{FF2B5EF4-FFF2-40B4-BE49-F238E27FC236}">
                  <a16:creationId xmlns:a16="http://schemas.microsoft.com/office/drawing/2014/main" id="{C19C493A-6F3E-4EEE-8FDF-B727396EA313}"/>
                </a:ext>
              </a:extLst>
            </p:cNvPr>
            <p:cNvSpPr>
              <a:spLocks/>
            </p:cNvSpPr>
            <p:nvPr/>
          </p:nvSpPr>
          <p:spPr bwMode="auto">
            <a:xfrm>
              <a:off x="853268" y="3114767"/>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3" name="Freeform 263">
              <a:extLst>
                <a:ext uri="{FF2B5EF4-FFF2-40B4-BE49-F238E27FC236}">
                  <a16:creationId xmlns:a16="http://schemas.microsoft.com/office/drawing/2014/main" id="{3BAB5CC0-DE8A-4B6D-A186-F0633F126FA7}"/>
                </a:ext>
              </a:extLst>
            </p:cNvPr>
            <p:cNvSpPr>
              <a:spLocks/>
            </p:cNvSpPr>
            <p:nvPr/>
          </p:nvSpPr>
          <p:spPr bwMode="auto">
            <a:xfrm>
              <a:off x="896616" y="3580408"/>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4" name="Freeform 264">
              <a:extLst>
                <a:ext uri="{FF2B5EF4-FFF2-40B4-BE49-F238E27FC236}">
                  <a16:creationId xmlns:a16="http://schemas.microsoft.com/office/drawing/2014/main" id="{BFDAB8F7-AD40-4BF0-93BA-65CEB337A419}"/>
                </a:ext>
              </a:extLst>
            </p:cNvPr>
            <p:cNvSpPr>
              <a:spLocks/>
            </p:cNvSpPr>
            <p:nvPr/>
          </p:nvSpPr>
          <p:spPr bwMode="auto">
            <a:xfrm>
              <a:off x="492501" y="3121759"/>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5" name="Freeform 265">
              <a:extLst>
                <a:ext uri="{FF2B5EF4-FFF2-40B4-BE49-F238E27FC236}">
                  <a16:creationId xmlns:a16="http://schemas.microsoft.com/office/drawing/2014/main" id="{6833D1A2-D69B-48F5-8542-84403FE2D2CA}"/>
                </a:ext>
              </a:extLst>
            </p:cNvPr>
            <p:cNvSpPr>
              <a:spLocks/>
            </p:cNvSpPr>
            <p:nvPr/>
          </p:nvSpPr>
          <p:spPr bwMode="auto">
            <a:xfrm>
              <a:off x="942761" y="3084004"/>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6" name="Freeform 266">
              <a:extLst>
                <a:ext uri="{FF2B5EF4-FFF2-40B4-BE49-F238E27FC236}">
                  <a16:creationId xmlns:a16="http://schemas.microsoft.com/office/drawing/2014/main" id="{624A060A-5E2C-40B0-8896-1EAD633B5AE1}"/>
                </a:ext>
              </a:extLst>
            </p:cNvPr>
            <p:cNvSpPr>
              <a:spLocks/>
            </p:cNvSpPr>
            <p:nvPr/>
          </p:nvSpPr>
          <p:spPr bwMode="auto">
            <a:xfrm>
              <a:off x="205845" y="1550044"/>
              <a:ext cx="295045" cy="307631"/>
            </a:xfrm>
            <a:custGeom>
              <a:avLst/>
              <a:gdLst>
                <a:gd name="T0" fmla="*/ 542 w 633"/>
                <a:gd name="T1" fmla="*/ 609 h 661"/>
                <a:gd name="T2" fmla="*/ 620 w 633"/>
                <a:gd name="T3" fmla="*/ 36 h 661"/>
                <a:gd name="T4" fmla="*/ 633 w 633"/>
                <a:gd name="T5" fmla="*/ 0 h 661"/>
                <a:gd name="T6" fmla="*/ 516 w 633"/>
                <a:gd name="T7" fmla="*/ 4 h 661"/>
                <a:gd name="T8" fmla="*/ 224 w 633"/>
                <a:gd name="T9" fmla="*/ 4 h 661"/>
                <a:gd name="T10" fmla="*/ 41 w 633"/>
                <a:gd name="T11" fmla="*/ 1 h 661"/>
                <a:gd name="T12" fmla="*/ 45 w 633"/>
                <a:gd name="T13" fmla="*/ 21 h 661"/>
                <a:gd name="T14" fmla="*/ 39 w 633"/>
                <a:gd name="T15" fmla="*/ 28 h 661"/>
                <a:gd name="T16" fmla="*/ 39 w 633"/>
                <a:gd name="T17" fmla="*/ 52 h 661"/>
                <a:gd name="T18" fmla="*/ 41 w 633"/>
                <a:gd name="T19" fmla="*/ 57 h 661"/>
                <a:gd name="T20" fmla="*/ 51 w 633"/>
                <a:gd name="T21" fmla="*/ 78 h 661"/>
                <a:gd name="T22" fmla="*/ 51 w 633"/>
                <a:gd name="T23" fmla="*/ 81 h 661"/>
                <a:gd name="T24" fmla="*/ 51 w 633"/>
                <a:gd name="T25" fmla="*/ 84 h 661"/>
                <a:gd name="T26" fmla="*/ 51 w 633"/>
                <a:gd name="T27" fmla="*/ 87 h 661"/>
                <a:gd name="T28" fmla="*/ 51 w 633"/>
                <a:gd name="T29" fmla="*/ 90 h 661"/>
                <a:gd name="T30" fmla="*/ 50 w 633"/>
                <a:gd name="T31" fmla="*/ 93 h 661"/>
                <a:gd name="T32" fmla="*/ 45 w 633"/>
                <a:gd name="T33" fmla="*/ 133 h 661"/>
                <a:gd name="T34" fmla="*/ 44 w 633"/>
                <a:gd name="T35" fmla="*/ 136 h 661"/>
                <a:gd name="T36" fmla="*/ 2 w 633"/>
                <a:gd name="T37" fmla="*/ 225 h 661"/>
                <a:gd name="T38" fmla="*/ 3 w 633"/>
                <a:gd name="T39" fmla="*/ 232 h 661"/>
                <a:gd name="T40" fmla="*/ 11 w 633"/>
                <a:gd name="T41" fmla="*/ 256 h 661"/>
                <a:gd name="T42" fmla="*/ 102 w 633"/>
                <a:gd name="T43" fmla="*/ 313 h 661"/>
                <a:gd name="T44" fmla="*/ 101 w 633"/>
                <a:gd name="T45" fmla="*/ 324 h 661"/>
                <a:gd name="T46" fmla="*/ 104 w 633"/>
                <a:gd name="T47" fmla="*/ 339 h 661"/>
                <a:gd name="T48" fmla="*/ 101 w 633"/>
                <a:gd name="T49" fmla="*/ 357 h 661"/>
                <a:gd name="T50" fmla="*/ 111 w 633"/>
                <a:gd name="T51" fmla="*/ 373 h 661"/>
                <a:gd name="T52" fmla="*/ 122 w 633"/>
                <a:gd name="T53" fmla="*/ 393 h 661"/>
                <a:gd name="T54" fmla="*/ 125 w 633"/>
                <a:gd name="T55" fmla="*/ 405 h 661"/>
                <a:gd name="T56" fmla="*/ 126 w 633"/>
                <a:gd name="T57" fmla="*/ 414 h 661"/>
                <a:gd name="T58" fmla="*/ 158 w 633"/>
                <a:gd name="T59" fmla="*/ 535 h 661"/>
                <a:gd name="T60" fmla="*/ 161 w 633"/>
                <a:gd name="T61" fmla="*/ 553 h 661"/>
                <a:gd name="T62" fmla="*/ 165 w 633"/>
                <a:gd name="T63" fmla="*/ 573 h 661"/>
                <a:gd name="T64" fmla="*/ 420 w 633"/>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 h="661">
                  <a:moveTo>
                    <a:pt x="512" y="661"/>
                  </a:moveTo>
                  <a:lnTo>
                    <a:pt x="542" y="609"/>
                  </a:lnTo>
                  <a:lnTo>
                    <a:pt x="495" y="267"/>
                  </a:lnTo>
                  <a:lnTo>
                    <a:pt x="620" y="36"/>
                  </a:lnTo>
                  <a:lnTo>
                    <a:pt x="632" y="4"/>
                  </a:lnTo>
                  <a:lnTo>
                    <a:pt x="633" y="0"/>
                  </a:lnTo>
                  <a:lnTo>
                    <a:pt x="545" y="0"/>
                  </a:lnTo>
                  <a:lnTo>
                    <a:pt x="516" y="4"/>
                  </a:lnTo>
                  <a:lnTo>
                    <a:pt x="377" y="4"/>
                  </a:lnTo>
                  <a:lnTo>
                    <a:pt x="224" y="4"/>
                  </a:lnTo>
                  <a:lnTo>
                    <a:pt x="117" y="3"/>
                  </a:lnTo>
                  <a:lnTo>
                    <a:pt x="41" y="1"/>
                  </a:lnTo>
                  <a:lnTo>
                    <a:pt x="39" y="4"/>
                  </a:lnTo>
                  <a:lnTo>
                    <a:pt x="45" y="21"/>
                  </a:lnTo>
                  <a:lnTo>
                    <a:pt x="45" y="22"/>
                  </a:lnTo>
                  <a:lnTo>
                    <a:pt x="39" y="28"/>
                  </a:lnTo>
                  <a:lnTo>
                    <a:pt x="44" y="46"/>
                  </a:lnTo>
                  <a:lnTo>
                    <a:pt x="39" y="52"/>
                  </a:lnTo>
                  <a:lnTo>
                    <a:pt x="39" y="54"/>
                  </a:lnTo>
                  <a:lnTo>
                    <a:pt x="41" y="57"/>
                  </a:lnTo>
                  <a:lnTo>
                    <a:pt x="35" y="72"/>
                  </a:lnTo>
                  <a:lnTo>
                    <a:pt x="51" y="78"/>
                  </a:lnTo>
                  <a:lnTo>
                    <a:pt x="51" y="79"/>
                  </a:lnTo>
                  <a:lnTo>
                    <a:pt x="51" y="81"/>
                  </a:lnTo>
                  <a:lnTo>
                    <a:pt x="51" y="82"/>
                  </a:lnTo>
                  <a:lnTo>
                    <a:pt x="51" y="84"/>
                  </a:lnTo>
                  <a:lnTo>
                    <a:pt x="51" y="85"/>
                  </a:lnTo>
                  <a:lnTo>
                    <a:pt x="51" y="87"/>
                  </a:lnTo>
                  <a:lnTo>
                    <a:pt x="51" y="88"/>
                  </a:lnTo>
                  <a:lnTo>
                    <a:pt x="51" y="90"/>
                  </a:lnTo>
                  <a:lnTo>
                    <a:pt x="50" y="91"/>
                  </a:lnTo>
                  <a:lnTo>
                    <a:pt x="50" y="93"/>
                  </a:lnTo>
                  <a:lnTo>
                    <a:pt x="50" y="94"/>
                  </a:lnTo>
                  <a:lnTo>
                    <a:pt x="45" y="133"/>
                  </a:lnTo>
                  <a:lnTo>
                    <a:pt x="45" y="135"/>
                  </a:lnTo>
                  <a:lnTo>
                    <a:pt x="44" y="136"/>
                  </a:lnTo>
                  <a:lnTo>
                    <a:pt x="8" y="229"/>
                  </a:lnTo>
                  <a:lnTo>
                    <a:pt x="2" y="225"/>
                  </a:lnTo>
                  <a:lnTo>
                    <a:pt x="0" y="225"/>
                  </a:lnTo>
                  <a:lnTo>
                    <a:pt x="3" y="232"/>
                  </a:lnTo>
                  <a:lnTo>
                    <a:pt x="9" y="246"/>
                  </a:lnTo>
                  <a:lnTo>
                    <a:pt x="11" y="256"/>
                  </a:lnTo>
                  <a:lnTo>
                    <a:pt x="26" y="267"/>
                  </a:lnTo>
                  <a:lnTo>
                    <a:pt x="102" y="313"/>
                  </a:lnTo>
                  <a:lnTo>
                    <a:pt x="101" y="313"/>
                  </a:lnTo>
                  <a:lnTo>
                    <a:pt x="101" y="324"/>
                  </a:lnTo>
                  <a:lnTo>
                    <a:pt x="101" y="331"/>
                  </a:lnTo>
                  <a:lnTo>
                    <a:pt x="104" y="339"/>
                  </a:lnTo>
                  <a:lnTo>
                    <a:pt x="102" y="349"/>
                  </a:lnTo>
                  <a:lnTo>
                    <a:pt x="101" y="357"/>
                  </a:lnTo>
                  <a:lnTo>
                    <a:pt x="101" y="366"/>
                  </a:lnTo>
                  <a:lnTo>
                    <a:pt x="111" y="373"/>
                  </a:lnTo>
                  <a:lnTo>
                    <a:pt x="117" y="382"/>
                  </a:lnTo>
                  <a:lnTo>
                    <a:pt x="122" y="393"/>
                  </a:lnTo>
                  <a:lnTo>
                    <a:pt x="123" y="402"/>
                  </a:lnTo>
                  <a:lnTo>
                    <a:pt x="125" y="405"/>
                  </a:lnTo>
                  <a:lnTo>
                    <a:pt x="126" y="412"/>
                  </a:lnTo>
                  <a:lnTo>
                    <a:pt x="126" y="414"/>
                  </a:lnTo>
                  <a:lnTo>
                    <a:pt x="128" y="430"/>
                  </a:lnTo>
                  <a:lnTo>
                    <a:pt x="158" y="535"/>
                  </a:lnTo>
                  <a:lnTo>
                    <a:pt x="159" y="544"/>
                  </a:lnTo>
                  <a:lnTo>
                    <a:pt x="161" y="553"/>
                  </a:lnTo>
                  <a:lnTo>
                    <a:pt x="165" y="568"/>
                  </a:lnTo>
                  <a:lnTo>
                    <a:pt x="165" y="573"/>
                  </a:lnTo>
                  <a:lnTo>
                    <a:pt x="419" y="573"/>
                  </a:lnTo>
                  <a:lnTo>
                    <a:pt x="420" y="661"/>
                  </a:lnTo>
                  <a:lnTo>
                    <a:pt x="512" y="66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7" name="Freeform 267">
              <a:extLst>
                <a:ext uri="{FF2B5EF4-FFF2-40B4-BE49-F238E27FC236}">
                  <a16:creationId xmlns:a16="http://schemas.microsoft.com/office/drawing/2014/main" id="{9981ACAA-59B0-4B38-BEC5-EFE09558077D}"/>
                </a:ext>
              </a:extLst>
            </p:cNvPr>
            <p:cNvSpPr>
              <a:spLocks/>
            </p:cNvSpPr>
            <p:nvPr/>
          </p:nvSpPr>
          <p:spPr bwMode="auto">
            <a:xfrm>
              <a:off x="154107" y="1817124"/>
              <a:ext cx="390132" cy="729924"/>
            </a:xfrm>
            <a:custGeom>
              <a:avLst/>
              <a:gdLst>
                <a:gd name="T0" fmla="*/ 838 w 838"/>
                <a:gd name="T1" fmla="*/ 304 h 1566"/>
                <a:gd name="T2" fmla="*/ 816 w 838"/>
                <a:gd name="T3" fmla="*/ 384 h 1566"/>
                <a:gd name="T4" fmla="*/ 814 w 838"/>
                <a:gd name="T5" fmla="*/ 525 h 1566"/>
                <a:gd name="T6" fmla="*/ 679 w 838"/>
                <a:gd name="T7" fmla="*/ 631 h 1566"/>
                <a:gd name="T8" fmla="*/ 723 w 838"/>
                <a:gd name="T9" fmla="*/ 1566 h 1566"/>
                <a:gd name="T10" fmla="*/ 369 w 838"/>
                <a:gd name="T11" fmla="*/ 1566 h 1566"/>
                <a:gd name="T12" fmla="*/ 229 w 838"/>
                <a:gd name="T13" fmla="*/ 1449 h 1566"/>
                <a:gd name="T14" fmla="*/ 136 w 838"/>
                <a:gd name="T15" fmla="*/ 1381 h 1566"/>
                <a:gd name="T16" fmla="*/ 135 w 838"/>
                <a:gd name="T17" fmla="*/ 1380 h 1566"/>
                <a:gd name="T18" fmla="*/ 133 w 838"/>
                <a:gd name="T19" fmla="*/ 1378 h 1566"/>
                <a:gd name="T20" fmla="*/ 130 w 838"/>
                <a:gd name="T21" fmla="*/ 1377 h 1566"/>
                <a:gd name="T22" fmla="*/ 127 w 838"/>
                <a:gd name="T23" fmla="*/ 1377 h 1566"/>
                <a:gd name="T24" fmla="*/ 126 w 838"/>
                <a:gd name="T25" fmla="*/ 1375 h 1566"/>
                <a:gd name="T26" fmla="*/ 124 w 838"/>
                <a:gd name="T27" fmla="*/ 1374 h 1566"/>
                <a:gd name="T28" fmla="*/ 118 w 838"/>
                <a:gd name="T29" fmla="*/ 1374 h 1566"/>
                <a:gd name="T30" fmla="*/ 27 w 838"/>
                <a:gd name="T31" fmla="*/ 1170 h 1566"/>
                <a:gd name="T32" fmla="*/ 27 w 838"/>
                <a:gd name="T33" fmla="*/ 1167 h 1566"/>
                <a:gd name="T34" fmla="*/ 19 w 838"/>
                <a:gd name="T35" fmla="*/ 1146 h 1566"/>
                <a:gd name="T36" fmla="*/ 18 w 838"/>
                <a:gd name="T37" fmla="*/ 1144 h 1566"/>
                <a:gd name="T38" fmla="*/ 6 w 838"/>
                <a:gd name="T39" fmla="*/ 1033 h 1566"/>
                <a:gd name="T40" fmla="*/ 61 w 838"/>
                <a:gd name="T41" fmla="*/ 898 h 1566"/>
                <a:gd name="T42" fmla="*/ 123 w 838"/>
                <a:gd name="T43" fmla="*/ 786 h 1566"/>
                <a:gd name="T44" fmla="*/ 133 w 838"/>
                <a:gd name="T45" fmla="*/ 765 h 1566"/>
                <a:gd name="T46" fmla="*/ 229 w 838"/>
                <a:gd name="T47" fmla="*/ 538 h 1566"/>
                <a:gd name="T48" fmla="*/ 238 w 838"/>
                <a:gd name="T49" fmla="*/ 499 h 1566"/>
                <a:gd name="T50" fmla="*/ 231 w 838"/>
                <a:gd name="T51" fmla="*/ 460 h 1566"/>
                <a:gd name="T52" fmla="*/ 223 w 838"/>
                <a:gd name="T53" fmla="*/ 444 h 1566"/>
                <a:gd name="T54" fmla="*/ 207 w 838"/>
                <a:gd name="T55" fmla="*/ 451 h 1566"/>
                <a:gd name="T56" fmla="*/ 201 w 838"/>
                <a:gd name="T57" fmla="*/ 438 h 1566"/>
                <a:gd name="T58" fmla="*/ 196 w 838"/>
                <a:gd name="T59" fmla="*/ 433 h 1566"/>
                <a:gd name="T60" fmla="*/ 199 w 838"/>
                <a:gd name="T61" fmla="*/ 403 h 1566"/>
                <a:gd name="T62" fmla="*/ 195 w 838"/>
                <a:gd name="T63" fmla="*/ 388 h 1566"/>
                <a:gd name="T64" fmla="*/ 195 w 838"/>
                <a:gd name="T65" fmla="*/ 366 h 1566"/>
                <a:gd name="T66" fmla="*/ 196 w 838"/>
                <a:gd name="T67" fmla="*/ 348 h 1566"/>
                <a:gd name="T68" fmla="*/ 199 w 838"/>
                <a:gd name="T69" fmla="*/ 345 h 1566"/>
                <a:gd name="T70" fmla="*/ 208 w 838"/>
                <a:gd name="T71" fmla="*/ 345 h 1566"/>
                <a:gd name="T72" fmla="*/ 229 w 838"/>
                <a:gd name="T73" fmla="*/ 304 h 1566"/>
                <a:gd name="T74" fmla="*/ 249 w 838"/>
                <a:gd name="T75" fmla="*/ 231 h 1566"/>
                <a:gd name="T76" fmla="*/ 274 w 838"/>
                <a:gd name="T77" fmla="*/ 99 h 1566"/>
                <a:gd name="T78" fmla="*/ 276 w 838"/>
                <a:gd name="T79" fmla="*/ 96 h 1566"/>
                <a:gd name="T80" fmla="*/ 531 w 838"/>
                <a:gd name="T81" fmla="*/ 0 h 1566"/>
                <a:gd name="T82" fmla="*/ 624 w 838"/>
                <a:gd name="T83" fmla="*/ 88 h 1566"/>
                <a:gd name="T84" fmla="*/ 774 w 838"/>
                <a:gd name="T85" fmla="*/ 96 h 1566"/>
                <a:gd name="T86" fmla="*/ 799 w 838"/>
                <a:gd name="T87" fmla="*/ 244 h 1566"/>
                <a:gd name="T88" fmla="*/ 813 w 838"/>
                <a:gd name="T89" fmla="*/ 25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1566">
                  <a:moveTo>
                    <a:pt x="813" y="253"/>
                  </a:moveTo>
                  <a:lnTo>
                    <a:pt x="838" y="304"/>
                  </a:lnTo>
                  <a:lnTo>
                    <a:pt x="820" y="366"/>
                  </a:lnTo>
                  <a:lnTo>
                    <a:pt x="816" y="384"/>
                  </a:lnTo>
                  <a:lnTo>
                    <a:pt x="823" y="501"/>
                  </a:lnTo>
                  <a:lnTo>
                    <a:pt x="814" y="525"/>
                  </a:lnTo>
                  <a:lnTo>
                    <a:pt x="760" y="586"/>
                  </a:lnTo>
                  <a:lnTo>
                    <a:pt x="679" y="631"/>
                  </a:lnTo>
                  <a:lnTo>
                    <a:pt x="718" y="765"/>
                  </a:lnTo>
                  <a:lnTo>
                    <a:pt x="723" y="1566"/>
                  </a:lnTo>
                  <a:lnTo>
                    <a:pt x="495" y="1566"/>
                  </a:lnTo>
                  <a:lnTo>
                    <a:pt x="369" y="1566"/>
                  </a:lnTo>
                  <a:lnTo>
                    <a:pt x="316" y="1566"/>
                  </a:lnTo>
                  <a:lnTo>
                    <a:pt x="229" y="1449"/>
                  </a:lnTo>
                  <a:lnTo>
                    <a:pt x="138" y="1381"/>
                  </a:lnTo>
                  <a:lnTo>
                    <a:pt x="136" y="1381"/>
                  </a:lnTo>
                  <a:lnTo>
                    <a:pt x="136" y="1380"/>
                  </a:lnTo>
                  <a:lnTo>
                    <a:pt x="135" y="1380"/>
                  </a:lnTo>
                  <a:lnTo>
                    <a:pt x="135" y="1378"/>
                  </a:lnTo>
                  <a:lnTo>
                    <a:pt x="133" y="1378"/>
                  </a:lnTo>
                  <a:lnTo>
                    <a:pt x="132" y="1378"/>
                  </a:lnTo>
                  <a:lnTo>
                    <a:pt x="130" y="1377"/>
                  </a:lnTo>
                  <a:lnTo>
                    <a:pt x="129" y="1377"/>
                  </a:lnTo>
                  <a:lnTo>
                    <a:pt x="127" y="1377"/>
                  </a:lnTo>
                  <a:lnTo>
                    <a:pt x="127" y="1375"/>
                  </a:lnTo>
                  <a:lnTo>
                    <a:pt x="126" y="1375"/>
                  </a:lnTo>
                  <a:lnTo>
                    <a:pt x="124" y="1375"/>
                  </a:lnTo>
                  <a:lnTo>
                    <a:pt x="124" y="1374"/>
                  </a:lnTo>
                  <a:lnTo>
                    <a:pt x="123" y="1374"/>
                  </a:lnTo>
                  <a:lnTo>
                    <a:pt x="118" y="1374"/>
                  </a:lnTo>
                  <a:lnTo>
                    <a:pt x="0" y="1282"/>
                  </a:lnTo>
                  <a:lnTo>
                    <a:pt x="27" y="1170"/>
                  </a:lnTo>
                  <a:lnTo>
                    <a:pt x="27" y="1168"/>
                  </a:lnTo>
                  <a:lnTo>
                    <a:pt x="27" y="1167"/>
                  </a:lnTo>
                  <a:lnTo>
                    <a:pt x="19" y="1147"/>
                  </a:lnTo>
                  <a:lnTo>
                    <a:pt x="19" y="1146"/>
                  </a:lnTo>
                  <a:lnTo>
                    <a:pt x="18" y="1146"/>
                  </a:lnTo>
                  <a:lnTo>
                    <a:pt x="18" y="1144"/>
                  </a:lnTo>
                  <a:lnTo>
                    <a:pt x="7" y="1036"/>
                  </a:lnTo>
                  <a:lnTo>
                    <a:pt x="6" y="1033"/>
                  </a:lnTo>
                  <a:lnTo>
                    <a:pt x="61" y="900"/>
                  </a:lnTo>
                  <a:lnTo>
                    <a:pt x="61" y="898"/>
                  </a:lnTo>
                  <a:lnTo>
                    <a:pt x="123" y="787"/>
                  </a:lnTo>
                  <a:lnTo>
                    <a:pt x="123" y="786"/>
                  </a:lnTo>
                  <a:lnTo>
                    <a:pt x="133" y="766"/>
                  </a:lnTo>
                  <a:lnTo>
                    <a:pt x="133" y="765"/>
                  </a:lnTo>
                  <a:lnTo>
                    <a:pt x="201" y="631"/>
                  </a:lnTo>
                  <a:lnTo>
                    <a:pt x="229" y="538"/>
                  </a:lnTo>
                  <a:lnTo>
                    <a:pt x="238" y="501"/>
                  </a:lnTo>
                  <a:lnTo>
                    <a:pt x="238" y="499"/>
                  </a:lnTo>
                  <a:lnTo>
                    <a:pt x="238" y="498"/>
                  </a:lnTo>
                  <a:lnTo>
                    <a:pt x="231" y="460"/>
                  </a:lnTo>
                  <a:lnTo>
                    <a:pt x="229" y="456"/>
                  </a:lnTo>
                  <a:lnTo>
                    <a:pt x="223" y="444"/>
                  </a:lnTo>
                  <a:lnTo>
                    <a:pt x="208" y="451"/>
                  </a:lnTo>
                  <a:lnTo>
                    <a:pt x="207" y="451"/>
                  </a:lnTo>
                  <a:lnTo>
                    <a:pt x="201" y="439"/>
                  </a:lnTo>
                  <a:lnTo>
                    <a:pt x="201" y="438"/>
                  </a:lnTo>
                  <a:lnTo>
                    <a:pt x="198" y="433"/>
                  </a:lnTo>
                  <a:lnTo>
                    <a:pt x="196" y="433"/>
                  </a:lnTo>
                  <a:lnTo>
                    <a:pt x="195" y="415"/>
                  </a:lnTo>
                  <a:lnTo>
                    <a:pt x="199" y="403"/>
                  </a:lnTo>
                  <a:lnTo>
                    <a:pt x="195" y="396"/>
                  </a:lnTo>
                  <a:lnTo>
                    <a:pt x="195" y="388"/>
                  </a:lnTo>
                  <a:lnTo>
                    <a:pt x="196" y="378"/>
                  </a:lnTo>
                  <a:lnTo>
                    <a:pt x="195" y="366"/>
                  </a:lnTo>
                  <a:lnTo>
                    <a:pt x="180" y="355"/>
                  </a:lnTo>
                  <a:lnTo>
                    <a:pt x="196" y="348"/>
                  </a:lnTo>
                  <a:lnTo>
                    <a:pt x="198" y="345"/>
                  </a:lnTo>
                  <a:lnTo>
                    <a:pt x="199" y="345"/>
                  </a:lnTo>
                  <a:lnTo>
                    <a:pt x="202" y="343"/>
                  </a:lnTo>
                  <a:lnTo>
                    <a:pt x="208" y="345"/>
                  </a:lnTo>
                  <a:lnTo>
                    <a:pt x="213" y="345"/>
                  </a:lnTo>
                  <a:lnTo>
                    <a:pt x="229" y="304"/>
                  </a:lnTo>
                  <a:lnTo>
                    <a:pt x="229" y="303"/>
                  </a:lnTo>
                  <a:lnTo>
                    <a:pt x="249" y="231"/>
                  </a:lnTo>
                  <a:lnTo>
                    <a:pt x="249" y="229"/>
                  </a:lnTo>
                  <a:lnTo>
                    <a:pt x="274" y="99"/>
                  </a:lnTo>
                  <a:lnTo>
                    <a:pt x="274" y="97"/>
                  </a:lnTo>
                  <a:lnTo>
                    <a:pt x="276" y="96"/>
                  </a:lnTo>
                  <a:lnTo>
                    <a:pt x="277" y="0"/>
                  </a:lnTo>
                  <a:lnTo>
                    <a:pt x="531" y="0"/>
                  </a:lnTo>
                  <a:lnTo>
                    <a:pt x="532" y="88"/>
                  </a:lnTo>
                  <a:lnTo>
                    <a:pt x="624" y="88"/>
                  </a:lnTo>
                  <a:lnTo>
                    <a:pt x="760" y="88"/>
                  </a:lnTo>
                  <a:lnTo>
                    <a:pt x="774" y="96"/>
                  </a:lnTo>
                  <a:lnTo>
                    <a:pt x="810" y="229"/>
                  </a:lnTo>
                  <a:lnTo>
                    <a:pt x="799" y="244"/>
                  </a:lnTo>
                  <a:lnTo>
                    <a:pt x="804" y="250"/>
                  </a:lnTo>
                  <a:lnTo>
                    <a:pt x="813" y="253"/>
                  </a:lnTo>
                  <a:close/>
                </a:path>
              </a:pathLst>
            </a:custGeom>
            <a:grpFill/>
            <a:ln w="0">
              <a:solidFill>
                <a:schemeClr val="tx1"/>
              </a:solidFill>
              <a:prstDash val="solid"/>
              <a:round/>
              <a:headEnd/>
              <a:tailEnd/>
            </a:ln>
          </p:spPr>
          <p:txBody>
            <a:bodyPr/>
            <a:lstStyle/>
            <a:p>
              <a:pPr>
                <a:defRPr/>
              </a:pPr>
              <a:endParaRPr lang="en-US" dirty="0">
                <a:solidFill>
                  <a:srgbClr val="56585C">
                    <a:lumMod val="60000"/>
                    <a:lumOff val="40000"/>
                  </a:srgbClr>
                </a:solidFill>
              </a:endParaRPr>
            </a:p>
          </p:txBody>
        </p:sp>
        <p:sp>
          <p:nvSpPr>
            <p:cNvPr id="28" name="Freeform 268">
              <a:extLst>
                <a:ext uri="{FF2B5EF4-FFF2-40B4-BE49-F238E27FC236}">
                  <a16:creationId xmlns:a16="http://schemas.microsoft.com/office/drawing/2014/main" id="{341119EA-8086-4B2E-8E3E-0A656886C46A}"/>
                </a:ext>
              </a:extLst>
            </p:cNvPr>
            <p:cNvSpPr>
              <a:spLocks/>
            </p:cNvSpPr>
            <p:nvPr/>
          </p:nvSpPr>
          <p:spPr bwMode="auto">
            <a:xfrm>
              <a:off x="1366453" y="1956957"/>
              <a:ext cx="528566" cy="736915"/>
            </a:xfrm>
            <a:custGeom>
              <a:avLst/>
              <a:gdLst>
                <a:gd name="T0" fmla="*/ 1131 w 1135"/>
                <a:gd name="T1" fmla="*/ 0 h 1581"/>
                <a:gd name="T2" fmla="*/ 1135 w 1135"/>
                <a:gd name="T3" fmla="*/ 733 h 1581"/>
                <a:gd name="T4" fmla="*/ 1134 w 1135"/>
                <a:gd name="T5" fmla="*/ 1315 h 1581"/>
                <a:gd name="T6" fmla="*/ 1131 w 1135"/>
                <a:gd name="T7" fmla="*/ 1566 h 1581"/>
                <a:gd name="T8" fmla="*/ 1117 w 1135"/>
                <a:gd name="T9" fmla="*/ 1566 h 1581"/>
                <a:gd name="T10" fmla="*/ 1117 w 1135"/>
                <a:gd name="T11" fmla="*/ 1579 h 1581"/>
                <a:gd name="T12" fmla="*/ 1005 w 1135"/>
                <a:gd name="T13" fmla="*/ 1581 h 1581"/>
                <a:gd name="T14" fmla="*/ 1039 w 1135"/>
                <a:gd name="T15" fmla="*/ 1333 h 1581"/>
                <a:gd name="T16" fmla="*/ 1024 w 1135"/>
                <a:gd name="T17" fmla="*/ 1333 h 1581"/>
                <a:gd name="T18" fmla="*/ 976 w 1135"/>
                <a:gd name="T19" fmla="*/ 1254 h 1581"/>
                <a:gd name="T20" fmla="*/ 954 w 1135"/>
                <a:gd name="T21" fmla="*/ 1176 h 1581"/>
                <a:gd name="T22" fmla="*/ 922 w 1135"/>
                <a:gd name="T23" fmla="*/ 1152 h 1581"/>
                <a:gd name="T24" fmla="*/ 841 w 1135"/>
                <a:gd name="T25" fmla="*/ 1144 h 1581"/>
                <a:gd name="T26" fmla="*/ 642 w 1135"/>
                <a:gd name="T27" fmla="*/ 963 h 1581"/>
                <a:gd name="T28" fmla="*/ 456 w 1135"/>
                <a:gd name="T29" fmla="*/ 945 h 1581"/>
                <a:gd name="T30" fmla="*/ 390 w 1135"/>
                <a:gd name="T31" fmla="*/ 1009 h 1581"/>
                <a:gd name="T32" fmla="*/ 390 w 1135"/>
                <a:gd name="T33" fmla="*/ 1054 h 1581"/>
                <a:gd name="T34" fmla="*/ 343 w 1135"/>
                <a:gd name="T35" fmla="*/ 1063 h 1581"/>
                <a:gd name="T36" fmla="*/ 231 w 1135"/>
                <a:gd name="T37" fmla="*/ 993 h 1581"/>
                <a:gd name="T38" fmla="*/ 229 w 1135"/>
                <a:gd name="T39" fmla="*/ 790 h 1581"/>
                <a:gd name="T40" fmla="*/ 4 w 1135"/>
                <a:gd name="T41" fmla="*/ 792 h 1581"/>
                <a:gd name="T42" fmla="*/ 10 w 1135"/>
                <a:gd name="T43" fmla="*/ 298 h 1581"/>
                <a:gd name="T44" fmla="*/ 0 w 1135"/>
                <a:gd name="T45" fmla="*/ 298 h 1581"/>
                <a:gd name="T46" fmla="*/ 1 w 1135"/>
                <a:gd name="T47" fmla="*/ 0 h 1581"/>
                <a:gd name="T48" fmla="*/ 567 w 1135"/>
                <a:gd name="T49" fmla="*/ 0 h 1581"/>
                <a:gd name="T50" fmla="*/ 706 w 1135"/>
                <a:gd name="T51" fmla="*/ 0 h 1581"/>
                <a:gd name="T52" fmla="*/ 1131 w 1135"/>
                <a:gd name="T53"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581">
                  <a:moveTo>
                    <a:pt x="1131" y="0"/>
                  </a:moveTo>
                  <a:lnTo>
                    <a:pt x="1135" y="733"/>
                  </a:lnTo>
                  <a:lnTo>
                    <a:pt x="1134" y="1315"/>
                  </a:lnTo>
                  <a:lnTo>
                    <a:pt x="1131" y="1566"/>
                  </a:lnTo>
                  <a:lnTo>
                    <a:pt x="1117" y="1566"/>
                  </a:lnTo>
                  <a:lnTo>
                    <a:pt x="1117" y="1579"/>
                  </a:lnTo>
                  <a:lnTo>
                    <a:pt x="1005" y="1581"/>
                  </a:lnTo>
                  <a:lnTo>
                    <a:pt x="1039" y="1333"/>
                  </a:lnTo>
                  <a:lnTo>
                    <a:pt x="1024" y="1333"/>
                  </a:lnTo>
                  <a:lnTo>
                    <a:pt x="976" y="1254"/>
                  </a:lnTo>
                  <a:lnTo>
                    <a:pt x="954" y="1176"/>
                  </a:lnTo>
                  <a:lnTo>
                    <a:pt x="922" y="1152"/>
                  </a:lnTo>
                  <a:lnTo>
                    <a:pt x="841" y="1144"/>
                  </a:lnTo>
                  <a:lnTo>
                    <a:pt x="642" y="963"/>
                  </a:lnTo>
                  <a:lnTo>
                    <a:pt x="456" y="945"/>
                  </a:lnTo>
                  <a:lnTo>
                    <a:pt x="390" y="1009"/>
                  </a:lnTo>
                  <a:lnTo>
                    <a:pt x="390" y="1054"/>
                  </a:lnTo>
                  <a:lnTo>
                    <a:pt x="343" y="1063"/>
                  </a:lnTo>
                  <a:lnTo>
                    <a:pt x="231" y="993"/>
                  </a:lnTo>
                  <a:lnTo>
                    <a:pt x="229" y="790"/>
                  </a:lnTo>
                  <a:lnTo>
                    <a:pt x="4" y="792"/>
                  </a:lnTo>
                  <a:lnTo>
                    <a:pt x="10" y="298"/>
                  </a:lnTo>
                  <a:lnTo>
                    <a:pt x="0" y="298"/>
                  </a:lnTo>
                  <a:lnTo>
                    <a:pt x="1" y="0"/>
                  </a:lnTo>
                  <a:lnTo>
                    <a:pt x="567" y="0"/>
                  </a:lnTo>
                  <a:lnTo>
                    <a:pt x="706" y="0"/>
                  </a:lnTo>
                  <a:lnTo>
                    <a:pt x="1131" y="0"/>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29" name="Freeform 269">
              <a:extLst>
                <a:ext uri="{FF2B5EF4-FFF2-40B4-BE49-F238E27FC236}">
                  <a16:creationId xmlns:a16="http://schemas.microsoft.com/office/drawing/2014/main" id="{A139334B-3F52-4F9F-BD01-859BD1F59A66}"/>
                </a:ext>
              </a:extLst>
            </p:cNvPr>
            <p:cNvSpPr>
              <a:spLocks/>
            </p:cNvSpPr>
            <p:nvPr/>
          </p:nvSpPr>
          <p:spPr bwMode="auto">
            <a:xfrm>
              <a:off x="1317511" y="1550044"/>
              <a:ext cx="576109" cy="406912"/>
            </a:xfrm>
            <a:custGeom>
              <a:avLst/>
              <a:gdLst>
                <a:gd name="T0" fmla="*/ 1236 w 1237"/>
                <a:gd name="T1" fmla="*/ 872 h 873"/>
                <a:gd name="T2" fmla="*/ 1236 w 1237"/>
                <a:gd name="T3" fmla="*/ 696 h 873"/>
                <a:gd name="T4" fmla="*/ 1237 w 1237"/>
                <a:gd name="T5" fmla="*/ 245 h 873"/>
                <a:gd name="T6" fmla="*/ 1237 w 1237"/>
                <a:gd name="T7" fmla="*/ 5 h 873"/>
                <a:gd name="T8" fmla="*/ 1062 w 1237"/>
                <a:gd name="T9" fmla="*/ 5 h 873"/>
                <a:gd name="T10" fmla="*/ 1023 w 1237"/>
                <a:gd name="T11" fmla="*/ 6 h 873"/>
                <a:gd name="T12" fmla="*/ 490 w 1237"/>
                <a:gd name="T13" fmla="*/ 5 h 873"/>
                <a:gd name="T14" fmla="*/ 327 w 1237"/>
                <a:gd name="T15" fmla="*/ 3 h 873"/>
                <a:gd name="T16" fmla="*/ 133 w 1237"/>
                <a:gd name="T17" fmla="*/ 0 h 873"/>
                <a:gd name="T18" fmla="*/ 7 w 1237"/>
                <a:gd name="T19" fmla="*/ 2 h 873"/>
                <a:gd name="T20" fmla="*/ 0 w 1237"/>
                <a:gd name="T21" fmla="*/ 239 h 873"/>
                <a:gd name="T22" fmla="*/ 6 w 1237"/>
                <a:gd name="T23" fmla="*/ 239 h 873"/>
                <a:gd name="T24" fmla="*/ 9 w 1237"/>
                <a:gd name="T25" fmla="*/ 873 h 873"/>
                <a:gd name="T26" fmla="*/ 57 w 1237"/>
                <a:gd name="T27" fmla="*/ 872 h 873"/>
                <a:gd name="T28" fmla="*/ 106 w 1237"/>
                <a:gd name="T29" fmla="*/ 872 h 873"/>
                <a:gd name="T30" fmla="*/ 672 w 1237"/>
                <a:gd name="T31" fmla="*/ 872 h 873"/>
                <a:gd name="T32" fmla="*/ 811 w 1237"/>
                <a:gd name="T33" fmla="*/ 872 h 873"/>
                <a:gd name="T34" fmla="*/ 1236 w 1237"/>
                <a:gd name="T35"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7" h="873">
                  <a:moveTo>
                    <a:pt x="1236" y="872"/>
                  </a:moveTo>
                  <a:lnTo>
                    <a:pt x="1236" y="696"/>
                  </a:lnTo>
                  <a:lnTo>
                    <a:pt x="1237" y="245"/>
                  </a:lnTo>
                  <a:lnTo>
                    <a:pt x="1237" y="5"/>
                  </a:lnTo>
                  <a:lnTo>
                    <a:pt x="1062" y="5"/>
                  </a:lnTo>
                  <a:lnTo>
                    <a:pt x="1023" y="6"/>
                  </a:lnTo>
                  <a:lnTo>
                    <a:pt x="490" y="5"/>
                  </a:lnTo>
                  <a:lnTo>
                    <a:pt x="327" y="3"/>
                  </a:lnTo>
                  <a:lnTo>
                    <a:pt x="133" y="0"/>
                  </a:lnTo>
                  <a:lnTo>
                    <a:pt x="7" y="2"/>
                  </a:lnTo>
                  <a:lnTo>
                    <a:pt x="0" y="239"/>
                  </a:lnTo>
                  <a:lnTo>
                    <a:pt x="6" y="239"/>
                  </a:lnTo>
                  <a:lnTo>
                    <a:pt x="9" y="873"/>
                  </a:lnTo>
                  <a:lnTo>
                    <a:pt x="57" y="872"/>
                  </a:lnTo>
                  <a:lnTo>
                    <a:pt x="106" y="872"/>
                  </a:lnTo>
                  <a:lnTo>
                    <a:pt x="672" y="872"/>
                  </a:lnTo>
                  <a:lnTo>
                    <a:pt x="811" y="872"/>
                  </a:lnTo>
                  <a:lnTo>
                    <a:pt x="1236" y="872"/>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0" name="Freeform 270">
              <a:extLst>
                <a:ext uri="{FF2B5EF4-FFF2-40B4-BE49-F238E27FC236}">
                  <a16:creationId xmlns:a16="http://schemas.microsoft.com/office/drawing/2014/main" id="{711AAD2D-4366-49C3-8049-44C88B5AAAF0}"/>
                </a:ext>
              </a:extLst>
            </p:cNvPr>
            <p:cNvSpPr>
              <a:spLocks/>
            </p:cNvSpPr>
            <p:nvPr/>
          </p:nvSpPr>
          <p:spPr bwMode="auto">
            <a:xfrm>
              <a:off x="1300731" y="2323317"/>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1" name="Freeform 271">
              <a:extLst>
                <a:ext uri="{FF2B5EF4-FFF2-40B4-BE49-F238E27FC236}">
                  <a16:creationId xmlns:a16="http://schemas.microsoft.com/office/drawing/2014/main" id="{E57FAC09-6745-4C69-8CE3-C99710DBAB28}"/>
                </a:ext>
              </a:extLst>
            </p:cNvPr>
            <p:cNvSpPr>
              <a:spLocks/>
            </p:cNvSpPr>
            <p:nvPr/>
          </p:nvSpPr>
          <p:spPr bwMode="auto">
            <a:xfrm>
              <a:off x="681275" y="1956957"/>
              <a:ext cx="689372" cy="447463"/>
            </a:xfrm>
            <a:custGeom>
              <a:avLst/>
              <a:gdLst>
                <a:gd name="T0" fmla="*/ 1480 w 1480"/>
                <a:gd name="T1" fmla="*/ 298 h 960"/>
                <a:gd name="T2" fmla="*/ 1474 w 1480"/>
                <a:gd name="T3" fmla="*/ 792 h 960"/>
                <a:gd name="T4" fmla="*/ 1458 w 1480"/>
                <a:gd name="T5" fmla="*/ 787 h 960"/>
                <a:gd name="T6" fmla="*/ 1441 w 1480"/>
                <a:gd name="T7" fmla="*/ 792 h 960"/>
                <a:gd name="T8" fmla="*/ 1330 w 1480"/>
                <a:gd name="T9" fmla="*/ 790 h 960"/>
                <a:gd name="T10" fmla="*/ 903 w 1480"/>
                <a:gd name="T11" fmla="*/ 814 h 960"/>
                <a:gd name="T12" fmla="*/ 648 w 1480"/>
                <a:gd name="T13" fmla="*/ 867 h 960"/>
                <a:gd name="T14" fmla="*/ 478 w 1480"/>
                <a:gd name="T15" fmla="*/ 858 h 960"/>
                <a:gd name="T16" fmla="*/ 265 w 1480"/>
                <a:gd name="T17" fmla="*/ 877 h 960"/>
                <a:gd name="T18" fmla="*/ 0 w 1480"/>
                <a:gd name="T19" fmla="*/ 960 h 960"/>
                <a:gd name="T20" fmla="*/ 54 w 1480"/>
                <a:gd name="T21" fmla="*/ 847 h 960"/>
                <a:gd name="T22" fmla="*/ 159 w 1480"/>
                <a:gd name="T23" fmla="*/ 754 h 960"/>
                <a:gd name="T24" fmla="*/ 184 w 1480"/>
                <a:gd name="T25" fmla="*/ 742 h 960"/>
                <a:gd name="T26" fmla="*/ 181 w 1480"/>
                <a:gd name="T27" fmla="*/ 733 h 960"/>
                <a:gd name="T28" fmla="*/ 253 w 1480"/>
                <a:gd name="T29" fmla="*/ 673 h 960"/>
                <a:gd name="T30" fmla="*/ 265 w 1480"/>
                <a:gd name="T31" fmla="*/ 673 h 960"/>
                <a:gd name="T32" fmla="*/ 300 w 1480"/>
                <a:gd name="T33" fmla="*/ 598 h 960"/>
                <a:gd name="T34" fmla="*/ 265 w 1480"/>
                <a:gd name="T35" fmla="*/ 529 h 960"/>
                <a:gd name="T36" fmla="*/ 304 w 1480"/>
                <a:gd name="T37" fmla="*/ 465 h 960"/>
                <a:gd name="T38" fmla="*/ 432 w 1480"/>
                <a:gd name="T39" fmla="*/ 199 h 960"/>
                <a:gd name="T40" fmla="*/ 468 w 1480"/>
                <a:gd name="T41" fmla="*/ 103 h 960"/>
                <a:gd name="T42" fmla="*/ 478 w 1480"/>
                <a:gd name="T43" fmla="*/ 105 h 960"/>
                <a:gd name="T44" fmla="*/ 520 w 1480"/>
                <a:gd name="T45" fmla="*/ 22 h 960"/>
                <a:gd name="T46" fmla="*/ 508 w 1480"/>
                <a:gd name="T47" fmla="*/ 18 h 960"/>
                <a:gd name="T48" fmla="*/ 498 w 1480"/>
                <a:gd name="T49" fmla="*/ 7 h 960"/>
                <a:gd name="T50" fmla="*/ 486 w 1480"/>
                <a:gd name="T51" fmla="*/ 9 h 960"/>
                <a:gd name="T52" fmla="*/ 480 w 1480"/>
                <a:gd name="T53" fmla="*/ 4 h 960"/>
                <a:gd name="T54" fmla="*/ 480 w 1480"/>
                <a:gd name="T55" fmla="*/ 0 h 960"/>
                <a:gd name="T56" fmla="*/ 813 w 1480"/>
                <a:gd name="T57" fmla="*/ 0 h 960"/>
                <a:gd name="T58" fmla="*/ 903 w 1480"/>
                <a:gd name="T59" fmla="*/ 1 h 960"/>
                <a:gd name="T60" fmla="*/ 1374 w 1480"/>
                <a:gd name="T61" fmla="*/ 1 h 960"/>
                <a:gd name="T62" fmla="*/ 1422 w 1480"/>
                <a:gd name="T63" fmla="*/ 0 h 960"/>
                <a:gd name="T64" fmla="*/ 1471 w 1480"/>
                <a:gd name="T65" fmla="*/ 0 h 960"/>
                <a:gd name="T66" fmla="*/ 1470 w 1480"/>
                <a:gd name="T67" fmla="*/ 298 h 960"/>
                <a:gd name="T68" fmla="*/ 1480 w 1480"/>
                <a:gd name="T69" fmla="*/ 2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0" h="960">
                  <a:moveTo>
                    <a:pt x="1480" y="298"/>
                  </a:moveTo>
                  <a:lnTo>
                    <a:pt x="1474" y="792"/>
                  </a:lnTo>
                  <a:lnTo>
                    <a:pt x="1458" y="787"/>
                  </a:lnTo>
                  <a:lnTo>
                    <a:pt x="1441" y="792"/>
                  </a:lnTo>
                  <a:lnTo>
                    <a:pt x="1330" y="790"/>
                  </a:lnTo>
                  <a:lnTo>
                    <a:pt x="903" y="814"/>
                  </a:lnTo>
                  <a:lnTo>
                    <a:pt x="648" y="867"/>
                  </a:lnTo>
                  <a:lnTo>
                    <a:pt x="478" y="858"/>
                  </a:lnTo>
                  <a:lnTo>
                    <a:pt x="265" y="877"/>
                  </a:lnTo>
                  <a:lnTo>
                    <a:pt x="0" y="960"/>
                  </a:lnTo>
                  <a:lnTo>
                    <a:pt x="54" y="847"/>
                  </a:lnTo>
                  <a:lnTo>
                    <a:pt x="159" y="754"/>
                  </a:lnTo>
                  <a:lnTo>
                    <a:pt x="184" y="742"/>
                  </a:lnTo>
                  <a:lnTo>
                    <a:pt x="181" y="733"/>
                  </a:lnTo>
                  <a:lnTo>
                    <a:pt x="253" y="673"/>
                  </a:lnTo>
                  <a:lnTo>
                    <a:pt x="265" y="673"/>
                  </a:lnTo>
                  <a:lnTo>
                    <a:pt x="300" y="598"/>
                  </a:lnTo>
                  <a:lnTo>
                    <a:pt x="265" y="529"/>
                  </a:lnTo>
                  <a:lnTo>
                    <a:pt x="304" y="465"/>
                  </a:lnTo>
                  <a:lnTo>
                    <a:pt x="432" y="199"/>
                  </a:lnTo>
                  <a:lnTo>
                    <a:pt x="468" y="103"/>
                  </a:lnTo>
                  <a:lnTo>
                    <a:pt x="478" y="105"/>
                  </a:lnTo>
                  <a:lnTo>
                    <a:pt x="520" y="22"/>
                  </a:lnTo>
                  <a:lnTo>
                    <a:pt x="508" y="18"/>
                  </a:lnTo>
                  <a:lnTo>
                    <a:pt x="498" y="7"/>
                  </a:lnTo>
                  <a:lnTo>
                    <a:pt x="486" y="9"/>
                  </a:lnTo>
                  <a:lnTo>
                    <a:pt x="480" y="4"/>
                  </a:lnTo>
                  <a:lnTo>
                    <a:pt x="480" y="0"/>
                  </a:lnTo>
                  <a:lnTo>
                    <a:pt x="813" y="0"/>
                  </a:lnTo>
                  <a:lnTo>
                    <a:pt x="903" y="1"/>
                  </a:lnTo>
                  <a:lnTo>
                    <a:pt x="1374" y="1"/>
                  </a:lnTo>
                  <a:lnTo>
                    <a:pt x="1422" y="0"/>
                  </a:lnTo>
                  <a:lnTo>
                    <a:pt x="1471" y="0"/>
                  </a:lnTo>
                  <a:lnTo>
                    <a:pt x="1470" y="298"/>
                  </a:lnTo>
                  <a:lnTo>
                    <a:pt x="1480" y="298"/>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2" name="Freeform 272">
              <a:extLst>
                <a:ext uri="{FF2B5EF4-FFF2-40B4-BE49-F238E27FC236}">
                  <a16:creationId xmlns:a16="http://schemas.microsoft.com/office/drawing/2014/main" id="{7256D5D2-7D10-4A61-B1E6-CE5E5C7BC8EC}"/>
                </a:ext>
              </a:extLst>
            </p:cNvPr>
            <p:cNvSpPr>
              <a:spLocks/>
            </p:cNvSpPr>
            <p:nvPr/>
          </p:nvSpPr>
          <p:spPr bwMode="auto">
            <a:xfrm>
              <a:off x="436568" y="1544451"/>
              <a:ext cx="885138" cy="504795"/>
            </a:xfrm>
            <a:custGeom>
              <a:avLst/>
              <a:gdLst>
                <a:gd name="T0" fmla="*/ 1895 w 1898"/>
                <a:gd name="T1" fmla="*/ 251 h 1082"/>
                <a:gd name="T2" fmla="*/ 1898 w 1898"/>
                <a:gd name="T3" fmla="*/ 885 h 1082"/>
                <a:gd name="T4" fmla="*/ 1427 w 1898"/>
                <a:gd name="T5" fmla="*/ 885 h 1082"/>
                <a:gd name="T6" fmla="*/ 1337 w 1898"/>
                <a:gd name="T7" fmla="*/ 884 h 1082"/>
                <a:gd name="T8" fmla="*/ 1004 w 1898"/>
                <a:gd name="T9" fmla="*/ 884 h 1082"/>
                <a:gd name="T10" fmla="*/ 1007 w 1898"/>
                <a:gd name="T11" fmla="*/ 875 h 1082"/>
                <a:gd name="T12" fmla="*/ 1005 w 1898"/>
                <a:gd name="T13" fmla="*/ 872 h 1082"/>
                <a:gd name="T14" fmla="*/ 989 w 1898"/>
                <a:gd name="T15" fmla="*/ 861 h 1082"/>
                <a:gd name="T16" fmla="*/ 983 w 1898"/>
                <a:gd name="T17" fmla="*/ 852 h 1082"/>
                <a:gd name="T18" fmla="*/ 992 w 1898"/>
                <a:gd name="T19" fmla="*/ 840 h 1082"/>
                <a:gd name="T20" fmla="*/ 987 w 1898"/>
                <a:gd name="T21" fmla="*/ 825 h 1082"/>
                <a:gd name="T22" fmla="*/ 995 w 1898"/>
                <a:gd name="T23" fmla="*/ 818 h 1082"/>
                <a:gd name="T24" fmla="*/ 995 w 1898"/>
                <a:gd name="T25" fmla="*/ 813 h 1082"/>
                <a:gd name="T26" fmla="*/ 1002 w 1898"/>
                <a:gd name="T27" fmla="*/ 770 h 1082"/>
                <a:gd name="T28" fmla="*/ 1001 w 1898"/>
                <a:gd name="T29" fmla="*/ 750 h 1082"/>
                <a:gd name="T30" fmla="*/ 1004 w 1898"/>
                <a:gd name="T31" fmla="*/ 726 h 1082"/>
                <a:gd name="T32" fmla="*/ 999 w 1898"/>
                <a:gd name="T33" fmla="*/ 714 h 1082"/>
                <a:gd name="T34" fmla="*/ 777 w 1898"/>
                <a:gd name="T35" fmla="*/ 830 h 1082"/>
                <a:gd name="T36" fmla="*/ 651 w 1898"/>
                <a:gd name="T37" fmla="*/ 1082 h 1082"/>
                <a:gd name="T38" fmla="*/ 621 w 1898"/>
                <a:gd name="T39" fmla="*/ 1082 h 1082"/>
                <a:gd name="T40" fmla="*/ 471 w 1898"/>
                <a:gd name="T41" fmla="*/ 998 h 1082"/>
                <a:gd name="T42" fmla="*/ 365 w 1898"/>
                <a:gd name="T43" fmla="*/ 987 h 1082"/>
                <a:gd name="T44" fmla="*/ 338 w 1898"/>
                <a:gd name="T45" fmla="*/ 947 h 1082"/>
                <a:gd name="T46" fmla="*/ 260 w 1898"/>
                <a:gd name="T47" fmla="*/ 920 h 1082"/>
                <a:gd name="T48" fmla="*/ 231 w 1898"/>
                <a:gd name="T49" fmla="*/ 888 h 1082"/>
                <a:gd name="T50" fmla="*/ 206 w 1898"/>
                <a:gd name="T51" fmla="*/ 837 h 1082"/>
                <a:gd name="T52" fmla="*/ 197 w 1898"/>
                <a:gd name="T53" fmla="*/ 834 h 1082"/>
                <a:gd name="T54" fmla="*/ 192 w 1898"/>
                <a:gd name="T55" fmla="*/ 828 h 1082"/>
                <a:gd name="T56" fmla="*/ 203 w 1898"/>
                <a:gd name="T57" fmla="*/ 813 h 1082"/>
                <a:gd name="T58" fmla="*/ 167 w 1898"/>
                <a:gd name="T59" fmla="*/ 680 h 1082"/>
                <a:gd name="T60" fmla="*/ 153 w 1898"/>
                <a:gd name="T61" fmla="*/ 672 h 1082"/>
                <a:gd name="T62" fmla="*/ 17 w 1898"/>
                <a:gd name="T63" fmla="*/ 672 h 1082"/>
                <a:gd name="T64" fmla="*/ 47 w 1898"/>
                <a:gd name="T65" fmla="*/ 620 h 1082"/>
                <a:gd name="T66" fmla="*/ 0 w 1898"/>
                <a:gd name="T67" fmla="*/ 278 h 1082"/>
                <a:gd name="T68" fmla="*/ 125 w 1898"/>
                <a:gd name="T69" fmla="*/ 47 h 1082"/>
                <a:gd name="T70" fmla="*/ 137 w 1898"/>
                <a:gd name="T71" fmla="*/ 15 h 1082"/>
                <a:gd name="T72" fmla="*/ 138 w 1898"/>
                <a:gd name="T73" fmla="*/ 11 h 1082"/>
                <a:gd name="T74" fmla="*/ 209 w 1898"/>
                <a:gd name="T75" fmla="*/ 9 h 1082"/>
                <a:gd name="T76" fmla="*/ 284 w 1898"/>
                <a:gd name="T77" fmla="*/ 12 h 1082"/>
                <a:gd name="T78" fmla="*/ 383 w 1898"/>
                <a:gd name="T79" fmla="*/ 6 h 1082"/>
                <a:gd name="T80" fmla="*/ 455 w 1898"/>
                <a:gd name="T81" fmla="*/ 0 h 1082"/>
                <a:gd name="T82" fmla="*/ 540 w 1898"/>
                <a:gd name="T83" fmla="*/ 8 h 1082"/>
                <a:gd name="T84" fmla="*/ 1182 w 1898"/>
                <a:gd name="T85" fmla="*/ 2 h 1082"/>
                <a:gd name="T86" fmla="*/ 1281 w 1898"/>
                <a:gd name="T87" fmla="*/ 3 h 1082"/>
                <a:gd name="T88" fmla="*/ 1427 w 1898"/>
                <a:gd name="T89" fmla="*/ 6 h 1082"/>
                <a:gd name="T90" fmla="*/ 1896 w 1898"/>
                <a:gd name="T91" fmla="*/ 14 h 1082"/>
                <a:gd name="T92" fmla="*/ 1889 w 1898"/>
                <a:gd name="T93" fmla="*/ 251 h 1082"/>
                <a:gd name="T94" fmla="*/ 1895 w 1898"/>
                <a:gd name="T95" fmla="*/ 25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8" h="1082">
                  <a:moveTo>
                    <a:pt x="1895" y="251"/>
                  </a:moveTo>
                  <a:lnTo>
                    <a:pt x="1898" y="885"/>
                  </a:lnTo>
                  <a:lnTo>
                    <a:pt x="1427" y="885"/>
                  </a:lnTo>
                  <a:lnTo>
                    <a:pt x="1337" y="884"/>
                  </a:lnTo>
                  <a:lnTo>
                    <a:pt x="1004" y="884"/>
                  </a:lnTo>
                  <a:lnTo>
                    <a:pt x="1007" y="875"/>
                  </a:lnTo>
                  <a:lnTo>
                    <a:pt x="1005" y="872"/>
                  </a:lnTo>
                  <a:lnTo>
                    <a:pt x="989" y="861"/>
                  </a:lnTo>
                  <a:lnTo>
                    <a:pt x="983" y="852"/>
                  </a:lnTo>
                  <a:lnTo>
                    <a:pt x="992" y="840"/>
                  </a:lnTo>
                  <a:lnTo>
                    <a:pt x="987" y="825"/>
                  </a:lnTo>
                  <a:lnTo>
                    <a:pt x="995" y="818"/>
                  </a:lnTo>
                  <a:lnTo>
                    <a:pt x="995" y="813"/>
                  </a:lnTo>
                  <a:lnTo>
                    <a:pt x="1002" y="770"/>
                  </a:lnTo>
                  <a:lnTo>
                    <a:pt x="1001" y="750"/>
                  </a:lnTo>
                  <a:lnTo>
                    <a:pt x="1004" y="726"/>
                  </a:lnTo>
                  <a:lnTo>
                    <a:pt x="999" y="714"/>
                  </a:lnTo>
                  <a:lnTo>
                    <a:pt x="777" y="830"/>
                  </a:lnTo>
                  <a:lnTo>
                    <a:pt x="651" y="1082"/>
                  </a:lnTo>
                  <a:lnTo>
                    <a:pt x="621" y="1082"/>
                  </a:lnTo>
                  <a:lnTo>
                    <a:pt x="471" y="998"/>
                  </a:lnTo>
                  <a:lnTo>
                    <a:pt x="365" y="987"/>
                  </a:lnTo>
                  <a:lnTo>
                    <a:pt x="338" y="947"/>
                  </a:lnTo>
                  <a:lnTo>
                    <a:pt x="260" y="920"/>
                  </a:lnTo>
                  <a:lnTo>
                    <a:pt x="231" y="888"/>
                  </a:lnTo>
                  <a:lnTo>
                    <a:pt x="206" y="837"/>
                  </a:lnTo>
                  <a:lnTo>
                    <a:pt x="197" y="834"/>
                  </a:lnTo>
                  <a:lnTo>
                    <a:pt x="192" y="828"/>
                  </a:lnTo>
                  <a:lnTo>
                    <a:pt x="203" y="813"/>
                  </a:lnTo>
                  <a:lnTo>
                    <a:pt x="167" y="680"/>
                  </a:lnTo>
                  <a:lnTo>
                    <a:pt x="153" y="672"/>
                  </a:lnTo>
                  <a:lnTo>
                    <a:pt x="17" y="672"/>
                  </a:lnTo>
                  <a:lnTo>
                    <a:pt x="47" y="620"/>
                  </a:lnTo>
                  <a:lnTo>
                    <a:pt x="0" y="278"/>
                  </a:lnTo>
                  <a:lnTo>
                    <a:pt x="125" y="47"/>
                  </a:lnTo>
                  <a:lnTo>
                    <a:pt x="137" y="15"/>
                  </a:lnTo>
                  <a:lnTo>
                    <a:pt x="138" y="11"/>
                  </a:lnTo>
                  <a:lnTo>
                    <a:pt x="209" y="9"/>
                  </a:lnTo>
                  <a:lnTo>
                    <a:pt x="284" y="12"/>
                  </a:lnTo>
                  <a:lnTo>
                    <a:pt x="383" y="6"/>
                  </a:lnTo>
                  <a:lnTo>
                    <a:pt x="455" y="0"/>
                  </a:lnTo>
                  <a:lnTo>
                    <a:pt x="540" y="8"/>
                  </a:lnTo>
                  <a:lnTo>
                    <a:pt x="1182" y="2"/>
                  </a:lnTo>
                  <a:lnTo>
                    <a:pt x="1281" y="3"/>
                  </a:lnTo>
                  <a:lnTo>
                    <a:pt x="1427" y="6"/>
                  </a:lnTo>
                  <a:lnTo>
                    <a:pt x="1896" y="14"/>
                  </a:lnTo>
                  <a:lnTo>
                    <a:pt x="1889" y="251"/>
                  </a:lnTo>
                  <a:lnTo>
                    <a:pt x="1895" y="25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3" name="Freeform 275">
              <a:extLst>
                <a:ext uri="{FF2B5EF4-FFF2-40B4-BE49-F238E27FC236}">
                  <a16:creationId xmlns:a16="http://schemas.microsoft.com/office/drawing/2014/main" id="{D43EE9E1-EC0C-43E0-91E4-611E35F7BEE3}"/>
                </a:ext>
              </a:extLst>
            </p:cNvPr>
            <p:cNvSpPr>
              <a:spLocks/>
            </p:cNvSpPr>
            <p:nvPr/>
          </p:nvSpPr>
          <p:spPr bwMode="auto">
            <a:xfrm>
              <a:off x="953947" y="3604180"/>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4" name="Freeform 276">
              <a:extLst>
                <a:ext uri="{FF2B5EF4-FFF2-40B4-BE49-F238E27FC236}">
                  <a16:creationId xmlns:a16="http://schemas.microsoft.com/office/drawing/2014/main" id="{F73D47A6-B380-45BE-80CC-DA36E98F2615}"/>
                </a:ext>
              </a:extLst>
            </p:cNvPr>
            <p:cNvSpPr>
              <a:spLocks/>
            </p:cNvSpPr>
            <p:nvPr/>
          </p:nvSpPr>
          <p:spPr bwMode="auto">
            <a:xfrm>
              <a:off x="1486708" y="3193073"/>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5" name="Freeform 277">
              <a:extLst>
                <a:ext uri="{FF2B5EF4-FFF2-40B4-BE49-F238E27FC236}">
                  <a16:creationId xmlns:a16="http://schemas.microsoft.com/office/drawing/2014/main" id="{79A6C3F0-AA89-42C5-9A13-AF39D6B03245}"/>
                </a:ext>
              </a:extLst>
            </p:cNvPr>
            <p:cNvSpPr>
              <a:spLocks/>
            </p:cNvSpPr>
            <p:nvPr/>
          </p:nvSpPr>
          <p:spPr bwMode="auto">
            <a:xfrm>
              <a:off x="1499293" y="3290956"/>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6" name="Freeform 278">
              <a:extLst>
                <a:ext uri="{FF2B5EF4-FFF2-40B4-BE49-F238E27FC236}">
                  <a16:creationId xmlns:a16="http://schemas.microsoft.com/office/drawing/2014/main" id="{200252CD-6FFC-46E4-A9B3-32104FE28986}"/>
                </a:ext>
              </a:extLst>
            </p:cNvPr>
            <p:cNvSpPr>
              <a:spLocks/>
            </p:cNvSpPr>
            <p:nvPr/>
          </p:nvSpPr>
          <p:spPr bwMode="auto">
            <a:xfrm>
              <a:off x="903608" y="3690876"/>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solidFill>
              <a:schemeClr val="tx1"/>
            </a:solidFill>
            <a:ln w="0">
              <a:solidFill>
                <a:schemeClr val="bg1"/>
              </a:solidFill>
              <a:prstDash val="solid"/>
              <a:round/>
              <a:headEnd/>
              <a:tailEnd/>
            </a:ln>
          </p:spPr>
          <p:txBody>
            <a:bodyPr/>
            <a:lstStyle/>
            <a:p>
              <a:endParaRPr lang="en-US" dirty="0">
                <a:solidFill>
                  <a:srgbClr val="56585C"/>
                </a:solidFill>
              </a:endParaRPr>
            </a:p>
          </p:txBody>
        </p:sp>
        <p:sp>
          <p:nvSpPr>
            <p:cNvPr id="37" name="Freeform 279">
              <a:extLst>
                <a:ext uri="{FF2B5EF4-FFF2-40B4-BE49-F238E27FC236}">
                  <a16:creationId xmlns:a16="http://schemas.microsoft.com/office/drawing/2014/main" id="{BFC4D53A-B02F-427D-807A-E5B2C03A8B29}"/>
                </a:ext>
              </a:extLst>
            </p:cNvPr>
            <p:cNvSpPr>
              <a:spLocks/>
            </p:cNvSpPr>
            <p:nvPr/>
          </p:nvSpPr>
          <p:spPr bwMode="auto">
            <a:xfrm>
              <a:off x="1023863" y="3802742"/>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8" name="Freeform 280">
              <a:extLst>
                <a:ext uri="{FF2B5EF4-FFF2-40B4-BE49-F238E27FC236}">
                  <a16:creationId xmlns:a16="http://schemas.microsoft.com/office/drawing/2014/main" id="{09D70A73-D136-4E3E-82BC-DFBDB0F79B65}"/>
                </a:ext>
              </a:extLst>
            </p:cNvPr>
            <p:cNvSpPr>
              <a:spLocks/>
            </p:cNvSpPr>
            <p:nvPr/>
          </p:nvSpPr>
          <p:spPr bwMode="auto">
            <a:xfrm>
              <a:off x="976320" y="3902022"/>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39" name="Freeform 281">
              <a:extLst>
                <a:ext uri="{FF2B5EF4-FFF2-40B4-BE49-F238E27FC236}">
                  <a16:creationId xmlns:a16="http://schemas.microsoft.com/office/drawing/2014/main" id="{BF860135-B0C7-4B0D-8B0C-92D19DF29915}"/>
                </a:ext>
              </a:extLst>
            </p:cNvPr>
            <p:cNvSpPr>
              <a:spLocks/>
            </p:cNvSpPr>
            <p:nvPr/>
          </p:nvSpPr>
          <p:spPr bwMode="auto">
            <a:xfrm>
              <a:off x="941363" y="3278371"/>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0" name="Freeform 282">
              <a:extLst>
                <a:ext uri="{FF2B5EF4-FFF2-40B4-BE49-F238E27FC236}">
                  <a16:creationId xmlns:a16="http://schemas.microsoft.com/office/drawing/2014/main" id="{446D8A7E-800D-4A36-A048-366D3B2DD43C}"/>
                </a:ext>
              </a:extLst>
            </p:cNvPr>
            <p:cNvSpPr>
              <a:spLocks/>
            </p:cNvSpPr>
            <p:nvPr/>
          </p:nvSpPr>
          <p:spPr bwMode="auto">
            <a:xfrm>
              <a:off x="1138526" y="2893832"/>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1" name="Freeform 283">
              <a:extLst>
                <a:ext uri="{FF2B5EF4-FFF2-40B4-BE49-F238E27FC236}">
                  <a16:creationId xmlns:a16="http://schemas.microsoft.com/office/drawing/2014/main" id="{C5673B53-3F25-4340-A591-D1C5816FD2A9}"/>
                </a:ext>
              </a:extLst>
            </p:cNvPr>
            <p:cNvSpPr>
              <a:spLocks/>
            </p:cNvSpPr>
            <p:nvPr/>
          </p:nvSpPr>
          <p:spPr bwMode="auto">
            <a:xfrm>
              <a:off x="1387427" y="2788958"/>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2" name="Freeform 284">
              <a:extLst>
                <a:ext uri="{FF2B5EF4-FFF2-40B4-BE49-F238E27FC236}">
                  <a16:creationId xmlns:a16="http://schemas.microsoft.com/office/drawing/2014/main" id="{895CB80A-F66B-480D-B813-823918811D04}"/>
                </a:ext>
              </a:extLst>
            </p:cNvPr>
            <p:cNvSpPr>
              <a:spLocks/>
            </p:cNvSpPr>
            <p:nvPr/>
          </p:nvSpPr>
          <p:spPr bwMode="auto">
            <a:xfrm>
              <a:off x="1083992" y="2471539"/>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3" name="Freeform 285">
              <a:extLst>
                <a:ext uri="{FF2B5EF4-FFF2-40B4-BE49-F238E27FC236}">
                  <a16:creationId xmlns:a16="http://schemas.microsoft.com/office/drawing/2014/main" id="{1C9BC73A-D77C-4F77-92E7-2824DAC6E79E}"/>
                </a:ext>
              </a:extLst>
            </p:cNvPr>
            <p:cNvSpPr>
              <a:spLocks/>
            </p:cNvSpPr>
            <p:nvPr/>
          </p:nvSpPr>
          <p:spPr bwMode="auto">
            <a:xfrm>
              <a:off x="1440563" y="3012689"/>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4" name="Freeform 286">
              <a:extLst>
                <a:ext uri="{FF2B5EF4-FFF2-40B4-BE49-F238E27FC236}">
                  <a16:creationId xmlns:a16="http://schemas.microsoft.com/office/drawing/2014/main" id="{1B1D7E22-11A0-460E-89D6-F157A71AC536}"/>
                </a:ext>
              </a:extLst>
            </p:cNvPr>
            <p:cNvSpPr>
              <a:spLocks/>
            </p:cNvSpPr>
            <p:nvPr/>
          </p:nvSpPr>
          <p:spPr bwMode="auto">
            <a:xfrm>
              <a:off x="1306324" y="2889637"/>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5" name="Freeform 287">
              <a:extLst>
                <a:ext uri="{FF2B5EF4-FFF2-40B4-BE49-F238E27FC236}">
                  <a16:creationId xmlns:a16="http://schemas.microsoft.com/office/drawing/2014/main" id="{0D380EA6-6BA8-4D9C-BCB8-1C6AFE1B09CD}"/>
                </a:ext>
              </a:extLst>
            </p:cNvPr>
            <p:cNvSpPr>
              <a:spLocks/>
            </p:cNvSpPr>
            <p:nvPr/>
          </p:nvSpPr>
          <p:spPr bwMode="auto">
            <a:xfrm>
              <a:off x="1485309" y="2661711"/>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6" name="Freeform 288">
              <a:extLst>
                <a:ext uri="{FF2B5EF4-FFF2-40B4-BE49-F238E27FC236}">
                  <a16:creationId xmlns:a16="http://schemas.microsoft.com/office/drawing/2014/main" id="{E423D8CF-A145-4A28-AE44-E3B0DDE5C818}"/>
                </a:ext>
              </a:extLst>
            </p:cNvPr>
            <p:cNvSpPr>
              <a:spLocks/>
            </p:cNvSpPr>
            <p:nvPr/>
          </p:nvSpPr>
          <p:spPr bwMode="auto">
            <a:xfrm>
              <a:off x="1250391" y="2727432"/>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7" name="Freeform 289">
              <a:extLst>
                <a:ext uri="{FF2B5EF4-FFF2-40B4-BE49-F238E27FC236}">
                  <a16:creationId xmlns:a16="http://schemas.microsoft.com/office/drawing/2014/main" id="{4E12363E-C36B-451E-BCFB-7EFB681B76EE}"/>
                </a:ext>
              </a:extLst>
            </p:cNvPr>
            <p:cNvSpPr>
              <a:spLocks/>
            </p:cNvSpPr>
            <p:nvPr/>
          </p:nvSpPr>
          <p:spPr bwMode="auto">
            <a:xfrm>
              <a:off x="1267171" y="3395830"/>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8" name="Freeform 290">
              <a:extLst>
                <a:ext uri="{FF2B5EF4-FFF2-40B4-BE49-F238E27FC236}">
                  <a16:creationId xmlns:a16="http://schemas.microsoft.com/office/drawing/2014/main" id="{4E474722-1FDE-4E5A-9FB5-04C0EA8592E4}"/>
                </a:ext>
              </a:extLst>
            </p:cNvPr>
            <p:cNvSpPr>
              <a:spLocks/>
            </p:cNvSpPr>
            <p:nvPr/>
          </p:nvSpPr>
          <p:spPr bwMode="auto">
            <a:xfrm>
              <a:off x="1864255" y="3079809"/>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49" name="Freeform 291">
              <a:extLst>
                <a:ext uri="{FF2B5EF4-FFF2-40B4-BE49-F238E27FC236}">
                  <a16:creationId xmlns:a16="http://schemas.microsoft.com/office/drawing/2014/main" id="{7C4A62A7-F702-4CAA-858A-3F90BC83E119}"/>
                </a:ext>
              </a:extLst>
            </p:cNvPr>
            <p:cNvSpPr>
              <a:spLocks/>
            </p:cNvSpPr>
            <p:nvPr/>
          </p:nvSpPr>
          <p:spPr bwMode="auto">
            <a:xfrm>
              <a:off x="1539888" y="3752402"/>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grpFill/>
            <a:ln w="0">
              <a:solidFill>
                <a:schemeClr val="tx1"/>
              </a:solidFill>
              <a:prstDash val="solid"/>
              <a:round/>
              <a:headEnd/>
              <a:tailEnd/>
            </a:ln>
          </p:spPr>
          <p:txBody>
            <a:bodyPr/>
            <a:lstStyle/>
            <a:p>
              <a:endParaRPr lang="en-US" dirty="0">
                <a:solidFill>
                  <a:srgbClr val="56585C"/>
                </a:solidFill>
              </a:endParaRPr>
            </a:p>
          </p:txBody>
        </p:sp>
        <p:sp>
          <p:nvSpPr>
            <p:cNvPr id="50" name="Freeform 293">
              <a:extLst>
                <a:ext uri="{FF2B5EF4-FFF2-40B4-BE49-F238E27FC236}">
                  <a16:creationId xmlns:a16="http://schemas.microsoft.com/office/drawing/2014/main" id="{38ABDBBD-702C-44AE-A0D9-5AACB75F2EA6}"/>
                </a:ext>
              </a:extLst>
            </p:cNvPr>
            <p:cNvSpPr>
              <a:spLocks/>
            </p:cNvSpPr>
            <p:nvPr/>
          </p:nvSpPr>
          <p:spPr bwMode="auto">
            <a:xfrm>
              <a:off x="1739804" y="3612570"/>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1" name="Freeform 294">
              <a:extLst>
                <a:ext uri="{FF2B5EF4-FFF2-40B4-BE49-F238E27FC236}">
                  <a16:creationId xmlns:a16="http://schemas.microsoft.com/office/drawing/2014/main" id="{2FA88A8A-D737-49D0-BD43-97F2F40C9184}"/>
                </a:ext>
              </a:extLst>
            </p:cNvPr>
            <p:cNvSpPr>
              <a:spLocks/>
            </p:cNvSpPr>
            <p:nvPr/>
          </p:nvSpPr>
          <p:spPr bwMode="auto">
            <a:xfrm>
              <a:off x="1405606" y="3728630"/>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2" name="Freeform 295">
              <a:extLst>
                <a:ext uri="{FF2B5EF4-FFF2-40B4-BE49-F238E27FC236}">
                  <a16:creationId xmlns:a16="http://schemas.microsoft.com/office/drawing/2014/main" id="{F9AEB9AC-13A4-45A4-BD30-0C58B3D3B231}"/>
                </a:ext>
              </a:extLst>
            </p:cNvPr>
            <p:cNvSpPr>
              <a:spLocks/>
            </p:cNvSpPr>
            <p:nvPr/>
          </p:nvSpPr>
          <p:spPr bwMode="auto">
            <a:xfrm>
              <a:off x="1156704" y="3177691"/>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3" name="Freeform 296">
              <a:extLst>
                <a:ext uri="{FF2B5EF4-FFF2-40B4-BE49-F238E27FC236}">
                  <a16:creationId xmlns:a16="http://schemas.microsoft.com/office/drawing/2014/main" id="{FA7C9F89-2851-41F8-AA16-999098D9D0BD}"/>
                </a:ext>
              </a:extLst>
            </p:cNvPr>
            <p:cNvSpPr>
              <a:spLocks/>
            </p:cNvSpPr>
            <p:nvPr/>
          </p:nvSpPr>
          <p:spPr bwMode="auto">
            <a:xfrm>
              <a:off x="1243400" y="4053041"/>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4" name="Freeform 297">
              <a:extLst>
                <a:ext uri="{FF2B5EF4-FFF2-40B4-BE49-F238E27FC236}">
                  <a16:creationId xmlns:a16="http://schemas.microsoft.com/office/drawing/2014/main" id="{BDD01276-242A-4FDB-8BB7-80684186DA44}"/>
                </a:ext>
              </a:extLst>
            </p:cNvPr>
            <p:cNvSpPr>
              <a:spLocks/>
            </p:cNvSpPr>
            <p:nvPr/>
          </p:nvSpPr>
          <p:spPr bwMode="auto">
            <a:xfrm>
              <a:off x="1310520" y="3507696"/>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5" name="Freeform 298">
              <a:extLst>
                <a:ext uri="{FF2B5EF4-FFF2-40B4-BE49-F238E27FC236}">
                  <a16:creationId xmlns:a16="http://schemas.microsoft.com/office/drawing/2014/main" id="{5B0B3A41-1F4A-4AA4-A0DA-6B831D70C8B2}"/>
                </a:ext>
              </a:extLst>
            </p:cNvPr>
            <p:cNvSpPr>
              <a:spLocks/>
            </p:cNvSpPr>
            <p:nvPr/>
          </p:nvSpPr>
          <p:spPr bwMode="auto">
            <a:xfrm>
              <a:off x="1634930" y="3328710"/>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6" name="Freeform 299">
              <a:extLst>
                <a:ext uri="{FF2B5EF4-FFF2-40B4-BE49-F238E27FC236}">
                  <a16:creationId xmlns:a16="http://schemas.microsoft.com/office/drawing/2014/main" id="{2D99D145-0CB7-498D-8434-05450FC69B73}"/>
                </a:ext>
              </a:extLst>
            </p:cNvPr>
            <p:cNvSpPr>
              <a:spLocks/>
            </p:cNvSpPr>
            <p:nvPr/>
          </p:nvSpPr>
          <p:spPr bwMode="auto">
            <a:xfrm>
              <a:off x="1636328" y="4994113"/>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7" name="Freeform 300">
              <a:extLst>
                <a:ext uri="{FF2B5EF4-FFF2-40B4-BE49-F238E27FC236}">
                  <a16:creationId xmlns:a16="http://schemas.microsoft.com/office/drawing/2014/main" id="{643A6000-8952-4532-B574-689CD46376C9}"/>
                </a:ext>
              </a:extLst>
            </p:cNvPr>
            <p:cNvSpPr>
              <a:spLocks/>
            </p:cNvSpPr>
            <p:nvPr/>
          </p:nvSpPr>
          <p:spPr bwMode="auto">
            <a:xfrm>
              <a:off x="1925781" y="5503102"/>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8" name="Freeform 301">
              <a:extLst>
                <a:ext uri="{FF2B5EF4-FFF2-40B4-BE49-F238E27FC236}">
                  <a16:creationId xmlns:a16="http://schemas.microsoft.com/office/drawing/2014/main" id="{716D90F3-DD24-4A72-B24B-5EA02B4EE54F}"/>
                </a:ext>
              </a:extLst>
            </p:cNvPr>
            <p:cNvSpPr>
              <a:spLocks/>
            </p:cNvSpPr>
            <p:nvPr/>
          </p:nvSpPr>
          <p:spPr bwMode="auto">
            <a:xfrm>
              <a:off x="1808322" y="5524076"/>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59" name="Freeform 302">
              <a:extLst>
                <a:ext uri="{FF2B5EF4-FFF2-40B4-BE49-F238E27FC236}">
                  <a16:creationId xmlns:a16="http://schemas.microsoft.com/office/drawing/2014/main" id="{87D887C4-3BCC-4889-AF93-723968C8CC74}"/>
                </a:ext>
              </a:extLst>
            </p:cNvPr>
            <p:cNvSpPr>
              <a:spLocks/>
            </p:cNvSpPr>
            <p:nvPr/>
          </p:nvSpPr>
          <p:spPr bwMode="auto">
            <a:xfrm>
              <a:off x="1962138" y="5566026"/>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0" name="Freeform 304">
              <a:extLst>
                <a:ext uri="{FF2B5EF4-FFF2-40B4-BE49-F238E27FC236}">
                  <a16:creationId xmlns:a16="http://schemas.microsoft.com/office/drawing/2014/main" id="{DF4BD727-A254-411B-B641-8D34F9E5D66E}"/>
                </a:ext>
              </a:extLst>
            </p:cNvPr>
            <p:cNvSpPr>
              <a:spLocks/>
            </p:cNvSpPr>
            <p:nvPr/>
          </p:nvSpPr>
          <p:spPr bwMode="auto">
            <a:xfrm>
              <a:off x="1769169" y="4300545"/>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1" name="Freeform 305">
              <a:extLst>
                <a:ext uri="{FF2B5EF4-FFF2-40B4-BE49-F238E27FC236}">
                  <a16:creationId xmlns:a16="http://schemas.microsoft.com/office/drawing/2014/main" id="{6A37F91C-1EFB-4D91-9702-C5B1B5737411}"/>
                </a:ext>
              </a:extLst>
            </p:cNvPr>
            <p:cNvSpPr>
              <a:spLocks/>
            </p:cNvSpPr>
            <p:nvPr/>
          </p:nvSpPr>
          <p:spPr bwMode="auto">
            <a:xfrm>
              <a:off x="1109161" y="4092194"/>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2" name="Freeform 306">
              <a:extLst>
                <a:ext uri="{FF2B5EF4-FFF2-40B4-BE49-F238E27FC236}">
                  <a16:creationId xmlns:a16="http://schemas.microsoft.com/office/drawing/2014/main" id="{3E52C9B5-05F0-4AF6-81B2-29804AEF0520}"/>
                </a:ext>
              </a:extLst>
            </p:cNvPr>
            <p:cNvSpPr>
              <a:spLocks/>
            </p:cNvSpPr>
            <p:nvPr/>
          </p:nvSpPr>
          <p:spPr bwMode="auto">
            <a:xfrm>
              <a:off x="1359461" y="4645930"/>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3" name="Freeform 308">
              <a:extLst>
                <a:ext uri="{FF2B5EF4-FFF2-40B4-BE49-F238E27FC236}">
                  <a16:creationId xmlns:a16="http://schemas.microsoft.com/office/drawing/2014/main" id="{95E7C667-05D0-46BD-B455-286221759451}"/>
                </a:ext>
              </a:extLst>
            </p:cNvPr>
            <p:cNvSpPr>
              <a:spLocks/>
            </p:cNvSpPr>
            <p:nvPr/>
          </p:nvSpPr>
          <p:spPr bwMode="auto">
            <a:xfrm>
              <a:off x="2100571" y="5091995"/>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4" name="Freeform 309">
              <a:extLst>
                <a:ext uri="{FF2B5EF4-FFF2-40B4-BE49-F238E27FC236}">
                  <a16:creationId xmlns:a16="http://schemas.microsoft.com/office/drawing/2014/main" id="{50D9DFCD-D9AE-47F2-B57D-E49BFB5F702D}"/>
                </a:ext>
              </a:extLst>
            </p:cNvPr>
            <p:cNvSpPr>
              <a:spLocks/>
            </p:cNvSpPr>
            <p:nvPr/>
          </p:nvSpPr>
          <p:spPr bwMode="auto">
            <a:xfrm>
              <a:off x="2378838" y="3812530"/>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5" name="Freeform 310">
              <a:extLst>
                <a:ext uri="{FF2B5EF4-FFF2-40B4-BE49-F238E27FC236}">
                  <a16:creationId xmlns:a16="http://schemas.microsoft.com/office/drawing/2014/main" id="{5F13AEBF-CEAF-4E31-8167-B3F9E47F7CCD}"/>
                </a:ext>
              </a:extLst>
            </p:cNvPr>
            <p:cNvSpPr>
              <a:spLocks/>
            </p:cNvSpPr>
            <p:nvPr/>
          </p:nvSpPr>
          <p:spPr bwMode="auto">
            <a:xfrm>
              <a:off x="2034850" y="3190277"/>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6" name="Freeform 311">
              <a:extLst>
                <a:ext uri="{FF2B5EF4-FFF2-40B4-BE49-F238E27FC236}">
                  <a16:creationId xmlns:a16="http://schemas.microsoft.com/office/drawing/2014/main" id="{26803DB2-4ED4-48D6-9698-C6761ED7ADB3}"/>
                </a:ext>
              </a:extLst>
            </p:cNvPr>
            <p:cNvSpPr>
              <a:spLocks/>
            </p:cNvSpPr>
            <p:nvPr/>
          </p:nvSpPr>
          <p:spPr bwMode="auto">
            <a:xfrm>
              <a:off x="3434570" y="5824716"/>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7" name="Freeform 312">
              <a:extLst>
                <a:ext uri="{FF2B5EF4-FFF2-40B4-BE49-F238E27FC236}">
                  <a16:creationId xmlns:a16="http://schemas.microsoft.com/office/drawing/2014/main" id="{BF87D22C-1365-48C4-80D7-C53E1E48BC19}"/>
                </a:ext>
              </a:extLst>
            </p:cNvPr>
            <p:cNvSpPr>
              <a:spLocks/>
            </p:cNvSpPr>
            <p:nvPr/>
          </p:nvSpPr>
          <p:spPr bwMode="auto">
            <a:xfrm>
              <a:off x="2310319" y="5131148"/>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8" name="Freeform 313">
              <a:extLst>
                <a:ext uri="{FF2B5EF4-FFF2-40B4-BE49-F238E27FC236}">
                  <a16:creationId xmlns:a16="http://schemas.microsoft.com/office/drawing/2014/main" id="{041FB71F-0B39-439C-BE0D-5626152F28E6}"/>
                </a:ext>
              </a:extLst>
            </p:cNvPr>
            <p:cNvSpPr>
              <a:spLocks/>
            </p:cNvSpPr>
            <p:nvPr/>
          </p:nvSpPr>
          <p:spPr bwMode="auto">
            <a:xfrm>
              <a:off x="2458542" y="5803741"/>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69" name="Freeform 314">
              <a:extLst>
                <a:ext uri="{FF2B5EF4-FFF2-40B4-BE49-F238E27FC236}">
                  <a16:creationId xmlns:a16="http://schemas.microsoft.com/office/drawing/2014/main" id="{F3748DAA-85D9-4664-96CF-FF606A52276C}"/>
                </a:ext>
              </a:extLst>
            </p:cNvPr>
            <p:cNvSpPr>
              <a:spLocks/>
            </p:cNvSpPr>
            <p:nvPr/>
          </p:nvSpPr>
          <p:spPr bwMode="auto">
            <a:xfrm>
              <a:off x="2448754" y="6023278"/>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70" name="Freeform 315">
              <a:extLst>
                <a:ext uri="{FF2B5EF4-FFF2-40B4-BE49-F238E27FC236}">
                  <a16:creationId xmlns:a16="http://schemas.microsoft.com/office/drawing/2014/main" id="{0E7A4B2B-3359-425F-960A-CDCF93C6A55F}"/>
                </a:ext>
              </a:extLst>
            </p:cNvPr>
            <p:cNvSpPr>
              <a:spLocks/>
            </p:cNvSpPr>
            <p:nvPr/>
          </p:nvSpPr>
          <p:spPr bwMode="auto">
            <a:xfrm>
              <a:off x="2636129" y="5568823"/>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71" name="Freeform 316">
              <a:extLst>
                <a:ext uri="{FF2B5EF4-FFF2-40B4-BE49-F238E27FC236}">
                  <a16:creationId xmlns:a16="http://schemas.microsoft.com/office/drawing/2014/main" id="{918EADAE-C55F-4399-AB04-C7A2726E0EA6}"/>
                </a:ext>
              </a:extLst>
            </p:cNvPr>
            <p:cNvSpPr>
              <a:spLocks/>
            </p:cNvSpPr>
            <p:nvPr/>
          </p:nvSpPr>
          <p:spPr bwMode="auto">
            <a:xfrm>
              <a:off x="2812317" y="5501703"/>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72" name="Freeform 317">
              <a:extLst>
                <a:ext uri="{FF2B5EF4-FFF2-40B4-BE49-F238E27FC236}">
                  <a16:creationId xmlns:a16="http://schemas.microsoft.com/office/drawing/2014/main" id="{3944B609-D200-4D65-918F-906E135C7F8D}"/>
                </a:ext>
              </a:extLst>
            </p:cNvPr>
            <p:cNvSpPr>
              <a:spLocks/>
            </p:cNvSpPr>
            <p:nvPr/>
          </p:nvSpPr>
          <p:spPr bwMode="auto">
            <a:xfrm>
              <a:off x="2770368" y="4644532"/>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73" name="Freeform 318">
              <a:extLst>
                <a:ext uri="{FF2B5EF4-FFF2-40B4-BE49-F238E27FC236}">
                  <a16:creationId xmlns:a16="http://schemas.microsoft.com/office/drawing/2014/main" id="{94A6C4CF-18F1-48A7-85A7-DA2F5C57C659}"/>
                </a:ext>
              </a:extLst>
            </p:cNvPr>
            <p:cNvSpPr>
              <a:spLocks/>
            </p:cNvSpPr>
            <p:nvPr/>
          </p:nvSpPr>
          <p:spPr bwMode="auto">
            <a:xfrm>
              <a:off x="2844478" y="5788360"/>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75" name="Freeform 286">
              <a:extLst>
                <a:ext uri="{FF2B5EF4-FFF2-40B4-BE49-F238E27FC236}">
                  <a16:creationId xmlns:a16="http://schemas.microsoft.com/office/drawing/2014/main" id="{E9F9CC94-0603-40FF-AA77-9C55F3673D4C}"/>
                </a:ext>
              </a:extLst>
            </p:cNvPr>
            <p:cNvSpPr>
              <a:spLocks/>
            </p:cNvSpPr>
            <p:nvPr/>
          </p:nvSpPr>
          <p:spPr bwMode="auto">
            <a:xfrm>
              <a:off x="1304116" y="2893930"/>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sp>
          <p:nvSpPr>
            <p:cNvPr id="76" name="Freeform 303">
              <a:extLst>
                <a:ext uri="{FF2B5EF4-FFF2-40B4-BE49-F238E27FC236}">
                  <a16:creationId xmlns:a16="http://schemas.microsoft.com/office/drawing/2014/main" id="{EEB428CA-24E7-4495-BBDD-F2CEB4A2B775}"/>
                </a:ext>
              </a:extLst>
            </p:cNvPr>
            <p:cNvSpPr>
              <a:spLocks/>
            </p:cNvSpPr>
            <p:nvPr/>
          </p:nvSpPr>
          <p:spPr bwMode="auto">
            <a:xfrm>
              <a:off x="1816712" y="4644532"/>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grpFill/>
            <a:ln w="0">
              <a:solidFill>
                <a:schemeClr val="tx1"/>
              </a:solidFill>
              <a:prstDash val="solid"/>
              <a:round/>
              <a:headEnd/>
              <a:tailEnd/>
            </a:ln>
          </p:spPr>
          <p:txBody>
            <a:bodyPr/>
            <a:lstStyle/>
            <a:p>
              <a:pPr>
                <a:defRPr/>
              </a:pPr>
              <a:endParaRPr lang="en-US" dirty="0">
                <a:solidFill>
                  <a:srgbClr val="56585C"/>
                </a:solidFill>
              </a:endParaRPr>
            </a:p>
          </p:txBody>
        </p:sp>
      </p:grpSp>
      <p:graphicFrame>
        <p:nvGraphicFramePr>
          <p:cNvPr id="88" name="Table 87">
            <a:extLst>
              <a:ext uri="{FF2B5EF4-FFF2-40B4-BE49-F238E27FC236}">
                <a16:creationId xmlns:a16="http://schemas.microsoft.com/office/drawing/2014/main" id="{C2B12FB2-7FBF-4ECE-BCD1-80F92F5870AA}"/>
              </a:ext>
            </a:extLst>
          </p:cNvPr>
          <p:cNvGraphicFramePr>
            <a:graphicFrameLocks noGrp="1"/>
          </p:cNvGraphicFramePr>
          <p:nvPr>
            <p:extLst>
              <p:ext uri="{D42A27DB-BD31-4B8C-83A1-F6EECF244321}">
                <p14:modId xmlns:p14="http://schemas.microsoft.com/office/powerpoint/2010/main" val="211276024"/>
              </p:ext>
            </p:extLst>
          </p:nvPr>
        </p:nvGraphicFramePr>
        <p:xfrm>
          <a:off x="2461930" y="1836108"/>
          <a:ext cx="6684264" cy="1153064"/>
        </p:xfrm>
        <a:graphic>
          <a:graphicData uri="http://schemas.openxmlformats.org/drawingml/2006/table">
            <a:tbl>
              <a:tblPr firstRow="1" bandRow="1">
                <a:tableStyleId>{5C22544A-7EE6-4342-B048-85BDC9FD1C3A}</a:tableStyleId>
              </a:tblPr>
              <a:tblGrid>
                <a:gridCol w="6684264">
                  <a:extLst>
                    <a:ext uri="{9D8B030D-6E8A-4147-A177-3AD203B41FA5}">
                      <a16:colId xmlns:a16="http://schemas.microsoft.com/office/drawing/2014/main" val="3322725689"/>
                    </a:ext>
                  </a:extLst>
                </a:gridCol>
              </a:tblGrid>
              <a:tr h="307470">
                <a:tc>
                  <a:txBody>
                    <a:bodyPr/>
                    <a:lstStyle/>
                    <a:p>
                      <a:pPr algn="ctr"/>
                      <a:r>
                        <a:rPr lang="en-US" sz="1600" cap="all" baseline="0" dirty="0">
                          <a:solidFill>
                            <a:schemeClr val="bg1"/>
                          </a:solidFill>
                        </a:rPr>
                        <a:t>A Look at San Mateo County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09372981"/>
                  </a:ext>
                </a:extLst>
              </a:tr>
              <a:tr h="817784">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chemeClr val="tx1"/>
                          </a:solidFill>
                        </a:rPr>
                        <a:t>San Mateo County encompasses 23 school districts and 16 charter schools that</a:t>
                      </a:r>
                      <a:r>
                        <a:rPr lang="en-US" sz="1400" b="1" baseline="0" dirty="0">
                          <a:solidFill>
                            <a:schemeClr val="tx1"/>
                          </a:solidFill>
                        </a:rPr>
                        <a:t> collectively enroll about 95,000 students.</a:t>
                      </a:r>
                      <a:r>
                        <a:rPr lang="en-US" sz="1400" baseline="0" dirty="0">
                          <a:solidFill>
                            <a:schemeClr val="tx1"/>
                          </a:solidFill>
                        </a:rPr>
                        <a:t> </a:t>
                      </a:r>
                      <a:r>
                        <a:rPr lang="en-US" sz="1400" dirty="0">
                          <a:solidFill>
                            <a:schemeClr val="tx1"/>
                          </a:solidFill>
                        </a:rPr>
                        <a:t>About 22% of </a:t>
                      </a:r>
                      <a:r>
                        <a:rPr lang="en-US" sz="1400" baseline="0" dirty="0">
                          <a:solidFill>
                            <a:schemeClr val="tx1"/>
                          </a:solidFill>
                        </a:rPr>
                        <a:t>students in the county’s districts are ELs and an additional 13% are reclassified ELs. </a:t>
                      </a:r>
                      <a:endParaRPr lang="en-US" sz="1400" b="0"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grpSp>
        <p:nvGrpSpPr>
          <p:cNvPr id="84" name="Group 83"/>
          <p:cNvGrpSpPr/>
          <p:nvPr/>
        </p:nvGrpSpPr>
        <p:grpSpPr>
          <a:xfrm>
            <a:off x="8531351" y="0"/>
            <a:ext cx="612649" cy="499951"/>
            <a:chOff x="8531351" y="0"/>
            <a:chExt cx="612649" cy="499951"/>
          </a:xfrm>
        </p:grpSpPr>
        <p:sp>
          <p:nvSpPr>
            <p:cNvPr id="85" name="Rectangle 84"/>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6" name="Picture 2" descr="https://static.thenounproject.com/png/1574579-200.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Tree>
    <p:extLst>
      <p:ext uri="{BB962C8B-B14F-4D97-AF65-F5344CB8AC3E}">
        <p14:creationId xmlns:p14="http://schemas.microsoft.com/office/powerpoint/2010/main" val="17264748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a:xfrm>
            <a:off x="2211295" y="2725921"/>
            <a:ext cx="5910149" cy="1457325"/>
          </a:xfrm>
        </p:spPr>
        <p:txBody>
          <a:bodyPr/>
          <a:lstStyle/>
          <a:p>
            <a:r>
              <a:rPr lang="en-US" dirty="0"/>
              <a:t>Kindergarten-12</a:t>
            </a:r>
            <a:r>
              <a:rPr lang="en-US" baseline="30000" dirty="0"/>
              <a:t>th</a:t>
            </a:r>
            <a:r>
              <a:rPr lang="en-US" dirty="0"/>
              <a:t> grade education system</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B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25704203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177516"/>
            <a:ext cx="2169042" cy="6804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976" y="201817"/>
            <a:ext cx="8479763" cy="1078343"/>
          </a:xfrm>
        </p:spPr>
        <p:txBody>
          <a:bodyPr/>
          <a:lstStyle/>
          <a:p>
            <a:r>
              <a:rPr lang="en-US" dirty="0"/>
              <a:t>The adoption of the EL Roadmap in 2017 created the first time a clear and coherent vision for EL education in California</a:t>
            </a:r>
          </a:p>
        </p:txBody>
      </p:sp>
      <p:grpSp>
        <p:nvGrpSpPr>
          <p:cNvPr id="6" name="Group 5"/>
          <p:cNvGrpSpPr/>
          <p:nvPr/>
        </p:nvGrpSpPr>
        <p:grpSpPr>
          <a:xfrm>
            <a:off x="2158409" y="1169380"/>
            <a:ext cx="6716216" cy="3764132"/>
            <a:chOff x="192242" y="992138"/>
            <a:chExt cx="6400800" cy="3912468"/>
          </a:xfrm>
        </p:grpSpPr>
        <p:sp>
          <p:nvSpPr>
            <p:cNvPr id="9" name="Rectangle 8"/>
            <p:cNvSpPr/>
            <p:nvPr/>
          </p:nvSpPr>
          <p:spPr>
            <a:xfrm>
              <a:off x="192242" y="1431898"/>
              <a:ext cx="6400800" cy="3472708"/>
            </a:xfrm>
            <a:prstGeom prst="rect">
              <a:avLst/>
            </a:prstGeom>
            <a:solidFill>
              <a:schemeClr val="bg1">
                <a:lumMod val="95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7200">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a:t>
              </a:r>
              <a:r>
                <a:rPr kumimoji="0" lang="en-US" sz="1400" b="1" i="0" u="none" strike="noStrike" kern="1200" cap="none" spc="0" normalizeH="0" baseline="0" noProof="0" dirty="0">
                  <a:ln>
                    <a:noFill/>
                  </a:ln>
                  <a:solidFill>
                    <a:srgbClr val="324B8B"/>
                  </a:solidFill>
                  <a:effectLst/>
                  <a:uLnTx/>
                  <a:uFillTx/>
                  <a:latin typeface="Calibri"/>
                  <a:ea typeface="+mn-ea"/>
                  <a:cs typeface="+mn-cs"/>
                </a:rPr>
                <a:t>English Learner Roadmap</a:t>
              </a:r>
              <a:r>
                <a:rPr kumimoji="0" lang="en-US" sz="1400" b="0" i="0" u="none" strike="noStrike" kern="1200" cap="none" spc="0" normalizeH="0" baseline="0" noProof="0" dirty="0">
                  <a:ln>
                    <a:noFill/>
                  </a:ln>
                  <a:solidFill>
                    <a:srgbClr val="324B8B"/>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created</a:t>
              </a:r>
              <a:r>
                <a:rPr kumimoji="0" lang="en-US" sz="1400" b="0" i="0" u="none" strike="noStrike" kern="1200" cap="none" spc="0" normalizeH="0" noProof="0" dirty="0">
                  <a:ln>
                    <a:noFill/>
                  </a:ln>
                  <a:solidFill>
                    <a:srgbClr val="56585C"/>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for the first time</a:t>
              </a:r>
              <a:r>
                <a:rPr kumimoji="0" lang="en-US" sz="1400" b="0" i="0" u="none" strike="noStrike" kern="1200" cap="none" spc="0" normalizeH="0" noProof="0" dirty="0">
                  <a:ln>
                    <a:noFill/>
                  </a:ln>
                  <a:solidFill>
                    <a:srgbClr val="56585C"/>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a clear vision for the education of ELs in California. This pioneering policy now serves as </a:t>
              </a:r>
              <a:r>
                <a:rPr kumimoji="0" lang="en-US" sz="1400" b="1" i="0" u="none" strike="noStrike" kern="1200" cap="none" spc="0" normalizeH="0" baseline="0" noProof="0" dirty="0">
                  <a:ln>
                    <a:noFill/>
                  </a:ln>
                  <a:solidFill>
                    <a:srgbClr val="56585C"/>
                  </a:solidFill>
                  <a:effectLst/>
                  <a:uLnTx/>
                  <a:uFillTx/>
                  <a:latin typeface="Calibri"/>
                  <a:ea typeface="+mn-ea"/>
                  <a:cs typeface="+mn-cs"/>
                </a:rPr>
                <a:t>California’s “North Star” for </a:t>
              </a:r>
              <a:r>
                <a:rPr kumimoji="0" lang="en-US" sz="1400" b="1" i="0" u="none" strike="noStrike" kern="1200" cap="none" spc="0" normalizeH="0" noProof="0" dirty="0">
                  <a:ln>
                    <a:noFill/>
                  </a:ln>
                  <a:solidFill>
                    <a:srgbClr val="56585C"/>
                  </a:solidFill>
                  <a:effectLst/>
                  <a:uLnTx/>
                  <a:uFillTx/>
                  <a:latin typeface="Calibri"/>
                  <a:ea typeface="+mn-ea"/>
                  <a:cs typeface="+mn-cs"/>
                </a:rPr>
                <a:t>ELs</a:t>
              </a:r>
              <a:r>
                <a:rPr kumimoji="0" lang="en-US" sz="1400" b="1" i="0" u="none" strike="noStrike" kern="1200" cap="none" spc="0" normalizeH="0" baseline="0" noProof="0" dirty="0">
                  <a:ln>
                    <a:noFill/>
                  </a:ln>
                  <a:solidFill>
                    <a:srgbClr val="56585C"/>
                  </a:solidFill>
                  <a:effectLst/>
                  <a:uLnTx/>
                  <a:uFillTx/>
                  <a:latin typeface="Calibri"/>
                  <a:ea typeface="+mn-ea"/>
                  <a:cs typeface="+mn-cs"/>
                </a:rPr>
                <a:t>.</a:t>
              </a:r>
              <a:r>
                <a:rPr lang="en-US" sz="1400" dirty="0">
                  <a:solidFill>
                    <a:srgbClr val="56585C"/>
                  </a:solidFill>
                </a:rPr>
                <a:t> </a:t>
              </a:r>
            </a:p>
            <a:p>
              <a:pPr lvl="0" algn="ctr" defTabSz="457200">
                <a:defRPr/>
              </a:pPr>
              <a:endParaRPr lang="en-US" sz="1400" dirty="0">
                <a:solidFill>
                  <a:srgbClr val="56585C"/>
                </a:solidFill>
              </a:endParaRPr>
            </a:p>
            <a:p>
              <a:pPr lvl="0" algn="ctr" defTabSz="457200">
                <a:defRPr/>
              </a:pPr>
              <a:r>
                <a:rPr lang="en-US" sz="1400" dirty="0">
                  <a:solidFill>
                    <a:srgbClr val="56585C"/>
                  </a:solidFill>
                </a:rPr>
                <a:t>The Roadmap is guided by </a:t>
              </a:r>
              <a:r>
                <a:rPr lang="en-US" sz="1400" b="1" dirty="0">
                  <a:solidFill>
                    <a:srgbClr val="56585C"/>
                  </a:solidFill>
                </a:rPr>
                <a:t>four interrelated principles</a:t>
              </a:r>
              <a:r>
                <a:rPr lang="en-US" sz="1400" dirty="0">
                  <a:solidFill>
                    <a:srgbClr val="56585C"/>
                  </a:solidFill>
                </a:rPr>
                <a:t>: (1) assets-oriented and needs-responsive schools; (2) intellectual quality of instruction and meaningful access; (3) conditions that support effectiveness; and (4) alignment and articulation within and across systems. The guiding vision of the Roadmap is that, by implementing these four inter-related principles across all schools, “English learners [will]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endParaRPr kumimoji="0" lang="en-US" sz="1400" i="0" u="none" strike="noStrike" kern="1200" cap="none" spc="0" normalizeH="0" baseline="0" noProof="0" dirty="0">
                <a:ln>
                  <a:noFill/>
                </a:ln>
                <a:solidFill>
                  <a:srgbClr val="56585C"/>
                </a:solidFill>
                <a:effectLst/>
                <a:uLnTx/>
                <a:uFillTx/>
                <a:latin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56585C"/>
                  </a:solidFill>
                  <a:effectLst/>
                  <a:uLnTx/>
                  <a:uFillTx/>
                  <a:latin typeface="Calibri"/>
                  <a:ea typeface="+mn-ea"/>
                  <a:cs typeface="+mn-cs"/>
                </a:rPr>
                <a:t>While the Roadmap has created a coherent and forward-looking approach to the education of ELs statewide, the challenge is translating its vision into practice</a:t>
              </a:r>
              <a:r>
                <a:rPr kumimoji="0" lang="en-US" sz="1400" b="0" i="0" u="none" strike="noStrike" kern="1200" cap="none" spc="0" normalizeH="0" baseline="0" noProof="0" dirty="0">
                  <a:ln>
                    <a:noFill/>
                  </a:ln>
                  <a:solidFill>
                    <a:srgbClr val="56585C"/>
                  </a:solidFill>
                  <a:effectLst/>
                  <a:uLnTx/>
                  <a:uFillTx/>
                  <a:latin typeface="Calibri"/>
                  <a:ea typeface="+mn-ea"/>
                  <a:cs typeface="+mn-cs"/>
                </a:rPr>
                <a:t>.  </a:t>
              </a:r>
            </a:p>
          </p:txBody>
        </p:sp>
        <p:sp>
          <p:nvSpPr>
            <p:cNvPr id="8" name="Rectangle 7"/>
            <p:cNvSpPr/>
            <p:nvPr/>
          </p:nvSpPr>
          <p:spPr>
            <a:xfrm>
              <a:off x="192242" y="992138"/>
              <a:ext cx="6400800" cy="457200"/>
            </a:xfrm>
            <a:prstGeom prst="rect">
              <a:avLst/>
            </a:prstGeom>
            <a:solidFill>
              <a:schemeClr val="accent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VISION</a:t>
              </a:r>
            </a:p>
          </p:txBody>
        </p:sp>
      </p:grpSp>
      <p:grpSp>
        <p:nvGrpSpPr>
          <p:cNvPr id="5" name="Group 4"/>
          <p:cNvGrpSpPr/>
          <p:nvPr/>
        </p:nvGrpSpPr>
        <p:grpSpPr>
          <a:xfrm>
            <a:off x="269376" y="5129015"/>
            <a:ext cx="8605249" cy="1499191"/>
            <a:chOff x="192242" y="4297053"/>
            <a:chExt cx="8605249" cy="1499191"/>
          </a:xfrm>
          <a:solidFill>
            <a:schemeClr val="tx2">
              <a:lumMod val="20000"/>
              <a:lumOff val="80000"/>
            </a:schemeClr>
          </a:solidFill>
        </p:grpSpPr>
        <p:sp>
          <p:nvSpPr>
            <p:cNvPr id="12" name="Rectangle 11"/>
            <p:cNvSpPr/>
            <p:nvPr/>
          </p:nvSpPr>
          <p:spPr>
            <a:xfrm>
              <a:off x="192242" y="4297053"/>
              <a:ext cx="8605249" cy="1499191"/>
            </a:xfrm>
            <a:prstGeom prst="rect">
              <a:avLst/>
            </a:prstGeom>
            <a:grp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 name="Group 3"/>
            <p:cNvGrpSpPr/>
            <p:nvPr/>
          </p:nvGrpSpPr>
          <p:grpSpPr>
            <a:xfrm>
              <a:off x="495569" y="4413496"/>
              <a:ext cx="7998594" cy="1227071"/>
              <a:chOff x="495569" y="4413496"/>
              <a:chExt cx="7998594" cy="1227071"/>
            </a:xfrm>
            <a:grpFill/>
          </p:grpSpPr>
          <p:sp>
            <p:nvSpPr>
              <p:cNvPr id="10" name="Speech Bubble: Rectangle 8">
                <a:extLst>
                  <a:ext uri="{FF2B5EF4-FFF2-40B4-BE49-F238E27FC236}">
                    <a16:creationId xmlns:a16="http://schemas.microsoft.com/office/drawing/2014/main" id="{7568C51C-709A-4063-BF95-D889EDCC87D0}"/>
                  </a:ext>
                </a:extLst>
              </p:cNvPr>
              <p:cNvSpPr/>
              <p:nvPr/>
            </p:nvSpPr>
            <p:spPr>
              <a:xfrm>
                <a:off x="495569" y="4413496"/>
                <a:ext cx="3854026" cy="1227071"/>
              </a:xfrm>
              <a:prstGeom prst="wedgeRectCallout">
                <a:avLst>
                  <a:gd name="adj1" fmla="val 20920"/>
                  <a:gd name="adj2" fmla="val 63075"/>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EL Roadmap is the first </a:t>
                </a:r>
                <a:r>
                  <a:rPr kumimoji="0" lang="en-US" sz="1400" b="1" i="1" u="none" strike="noStrike" kern="1200" cap="none" spc="0" normalizeH="0" baseline="0" noProof="0" dirty="0">
                    <a:ln>
                      <a:noFill/>
                    </a:ln>
                    <a:solidFill>
                      <a:srgbClr val="56585C"/>
                    </a:solidFill>
                    <a:effectLst/>
                    <a:uLnTx/>
                    <a:uFillTx/>
                    <a:latin typeface="Calibri"/>
                    <a:ea typeface="+mn-ea"/>
                    <a:cs typeface="+mn-cs"/>
                  </a:rPr>
                  <a:t>comprehensive and coherent plan</a:t>
                </a:r>
                <a:r>
                  <a:rPr kumimoji="0" lang="en-US" sz="1400" b="0" i="1" u="none" strike="noStrike" kern="1200" cap="none" spc="0" normalizeH="0" baseline="0" noProof="0" dirty="0">
                    <a:ln>
                      <a:noFill/>
                    </a:ln>
                    <a:solidFill>
                      <a:srgbClr val="56585C"/>
                    </a:solidFill>
                    <a:effectLst/>
                    <a:uLnTx/>
                    <a:uFillTx/>
                    <a:latin typeface="Calibri"/>
                    <a:ea typeface="+mn-ea"/>
                    <a:cs typeface="+mn-cs"/>
                  </a:rPr>
                  <a:t> for ELs in decades. It lays out the work that needs to be done in policy and implementation.”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4765358" y="4413496"/>
                <a:ext cx="3728805" cy="1227071"/>
              </a:xfrm>
              <a:prstGeom prst="wedgeRectCallout">
                <a:avLst>
                  <a:gd name="adj1" fmla="val 17475"/>
                  <a:gd name="adj2" fmla="val 60722"/>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have policy, the EL Roadmap, but we don’t necessarily have </a:t>
                </a:r>
                <a:r>
                  <a:rPr kumimoji="0" lang="en-US" sz="1400" b="1" i="1" u="none" strike="noStrike" kern="1200" cap="none" spc="0" normalizeH="0" baseline="0" noProof="0" dirty="0">
                    <a:ln>
                      <a:noFill/>
                    </a:ln>
                    <a:solidFill>
                      <a:srgbClr val="56585C"/>
                    </a:solidFill>
                    <a:effectLst/>
                    <a:uLnTx/>
                    <a:uFillTx/>
                    <a:latin typeface="Calibri"/>
                    <a:ea typeface="+mn-ea"/>
                    <a:cs typeface="+mn-cs"/>
                  </a:rPr>
                  <a:t>implementation</a:t>
                </a:r>
                <a:r>
                  <a:rPr kumimoji="0" lang="en-US" sz="1400" b="0" i="1" u="none" strike="noStrike" kern="1200" cap="none" spc="0" normalizeH="0" baseline="0" noProof="0" dirty="0">
                    <a:ln>
                      <a:noFill/>
                    </a:ln>
                    <a:solidFill>
                      <a:srgbClr val="56585C"/>
                    </a:solidFill>
                    <a:effectLst/>
                    <a:uLnTx/>
                    <a:uFillTx/>
                    <a:latin typeface="Calibri"/>
                    <a:ea typeface="+mn-ea"/>
                    <a:cs typeface="+mn-cs"/>
                  </a:rPr>
                  <a:t> of that policy. [We need to] focus on what it would take for statewide implementation at the </a:t>
                </a:r>
                <a:r>
                  <a:rPr kumimoji="0" lang="en-US" sz="1400" b="1" i="1" u="none" strike="noStrike" kern="1200" cap="none" spc="0" normalizeH="0" baseline="0" noProof="0" dirty="0">
                    <a:ln>
                      <a:noFill/>
                    </a:ln>
                    <a:solidFill>
                      <a:srgbClr val="56585C"/>
                    </a:solidFill>
                    <a:effectLst/>
                    <a:uLnTx/>
                    <a:uFillTx/>
                    <a:latin typeface="Calibri"/>
                    <a:ea typeface="+mn-ea"/>
                    <a:cs typeface="+mn-cs"/>
                  </a:rPr>
                  <a:t>local level</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a:t>
                </a:r>
              </a:p>
            </p:txBody>
          </p:sp>
        </p:gr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14" name="Group 13"/>
          <p:cNvGrpSpPr/>
          <p:nvPr/>
        </p:nvGrpSpPr>
        <p:grpSpPr>
          <a:xfrm>
            <a:off x="8531351" y="0"/>
            <a:ext cx="612649" cy="499951"/>
            <a:chOff x="8531351" y="0"/>
            <a:chExt cx="612649" cy="499951"/>
          </a:xfrm>
          <a:solidFill>
            <a:schemeClr val="tx2">
              <a:lumMod val="20000"/>
              <a:lumOff val="80000"/>
            </a:schemeClr>
          </a:solidFill>
        </p:grpSpPr>
        <p:sp>
          <p:nvSpPr>
            <p:cNvPr id="15" name="Rectangle 14"/>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6"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96" y="1615819"/>
            <a:ext cx="2745945" cy="1828800"/>
          </a:xfrm>
          <a:prstGeom prst="rect">
            <a:avLst/>
          </a:prstGeom>
        </p:spPr>
      </p:pic>
      <p:sp>
        <p:nvSpPr>
          <p:cNvPr id="18" name="TextBox 17">
            <a:extLst>
              <a:ext uri="{FF2B5EF4-FFF2-40B4-BE49-F238E27FC236}">
                <a16:creationId xmlns:a16="http://schemas.microsoft.com/office/drawing/2014/main" id="{A6B8B6D0-F635-46C9-ACBA-3D54B59C0BFF}"/>
              </a:ext>
            </a:extLst>
          </p:cNvPr>
          <p:cNvSpPr txBox="1"/>
          <p:nvPr/>
        </p:nvSpPr>
        <p:spPr>
          <a:xfrm>
            <a:off x="383681" y="6628206"/>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latin typeface="Calibri"/>
              </a:rPr>
              <a:t>Education 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5"/>
              </a:rPr>
              <a:t>California</a:t>
            </a:r>
            <a:r>
              <a:rPr kumimoji="0" lang="en-US" sz="900" b="0" i="0" u="none" strike="noStrike" kern="1200" cap="none" spc="0" normalizeH="0" noProof="0" dirty="0">
                <a:ln>
                  <a:noFill/>
                </a:ln>
                <a:solidFill>
                  <a:srgbClr val="56585C"/>
                </a:solidFill>
                <a:effectLst/>
                <a:uLnTx/>
                <a:uFillTx/>
                <a:latin typeface="Calibri"/>
                <a:ea typeface="+mn-ea"/>
                <a:cs typeface="+mn-cs"/>
                <a:hlinkClick r:id="rId5"/>
              </a:rPr>
              <a:t> Department of Education </a:t>
            </a:r>
            <a:r>
              <a:rPr kumimoji="0" lang="en-US" sz="900" b="0" i="0" u="none" strike="noStrike" kern="1200" cap="none" spc="0" normalizeH="0" noProof="0" dirty="0">
                <a:ln>
                  <a:noFill/>
                </a:ln>
                <a:solidFill>
                  <a:srgbClr val="56585C"/>
                </a:solidFill>
                <a:effectLst/>
                <a:uLnTx/>
                <a:uFillTx/>
                <a:latin typeface="Calibri"/>
                <a:ea typeface="+mn-ea"/>
                <a:cs typeface="+mn-cs"/>
              </a:rPr>
              <a:t>(2018).</a:t>
            </a:r>
            <a:r>
              <a:rPr kumimoji="0" lang="en-US" sz="900" b="0" i="0" u="none" strike="noStrike" kern="1200" cap="none" spc="0" normalizeH="0" baseline="0" noProof="0" dirty="0">
                <a:ln>
                  <a:noFill/>
                </a:ln>
                <a:solidFill>
                  <a:srgbClr val="56585C"/>
                </a:solidFill>
                <a:effectLst/>
                <a:uLnTx/>
                <a:uFillTx/>
                <a:latin typeface="Calibri"/>
                <a:ea typeface="+mn-ea"/>
                <a:cs typeface="+mn-cs"/>
              </a:rPr>
              <a:t> </a:t>
            </a:r>
          </a:p>
        </p:txBody>
      </p:sp>
    </p:spTree>
    <p:extLst>
      <p:ext uri="{BB962C8B-B14F-4D97-AF65-F5344CB8AC3E}">
        <p14:creationId xmlns:p14="http://schemas.microsoft.com/office/powerpoint/2010/main" val="3324427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701144" cy="873553"/>
          </a:xfrm>
        </p:spPr>
        <p:txBody>
          <a:bodyPr/>
          <a:lstStyle/>
          <a:p>
            <a:r>
              <a:rPr lang="en-US" dirty="0"/>
              <a:t>While the vision is clear, translating that vision into practice remains a challenge for educators and school leaders</a:t>
            </a:r>
          </a:p>
        </p:txBody>
      </p:sp>
      <p:graphicFrame>
        <p:nvGraphicFramePr>
          <p:cNvPr id="5" name="Table 4"/>
          <p:cNvGraphicFramePr>
            <a:graphicFrameLocks noGrp="1"/>
          </p:cNvGraphicFramePr>
          <p:nvPr>
            <p:extLst>
              <p:ext uri="{D42A27DB-BD31-4B8C-83A1-F6EECF244321}">
                <p14:modId xmlns:p14="http://schemas.microsoft.com/office/powerpoint/2010/main" val="3038246336"/>
              </p:ext>
            </p:extLst>
          </p:nvPr>
        </p:nvGraphicFramePr>
        <p:xfrm>
          <a:off x="457200" y="1277187"/>
          <a:ext cx="8229600" cy="5043944"/>
        </p:xfrm>
        <a:graphic>
          <a:graphicData uri="http://schemas.openxmlformats.org/drawingml/2006/table">
            <a:tbl>
              <a:tblPr firstRow="1" bandRow="1">
                <a:tableStyleId>{5C22544A-7EE6-4342-B048-85BDC9FD1C3A}</a:tableStyleId>
              </a:tblPr>
              <a:tblGrid>
                <a:gridCol w="3749040">
                  <a:extLst>
                    <a:ext uri="{9D8B030D-6E8A-4147-A177-3AD203B41FA5}">
                      <a16:colId xmlns:a16="http://schemas.microsoft.com/office/drawing/2014/main" val="3968246911"/>
                    </a:ext>
                  </a:extLst>
                </a:gridCol>
                <a:gridCol w="4480560">
                  <a:extLst>
                    <a:ext uri="{9D8B030D-6E8A-4147-A177-3AD203B41FA5}">
                      <a16:colId xmlns:a16="http://schemas.microsoft.com/office/drawing/2014/main" val="3322725689"/>
                    </a:ext>
                  </a:extLst>
                </a:gridCol>
              </a:tblGrid>
              <a:tr h="457200">
                <a:tc>
                  <a:txBody>
                    <a:bodyPr/>
                    <a:lstStyle/>
                    <a:p>
                      <a:pPr algn="ctr"/>
                      <a:r>
                        <a:rPr lang="en-US" sz="1600" cap="all" baseline="0" dirty="0">
                          <a:solidFill>
                            <a:schemeClr val="bg1"/>
                          </a:solidFill>
                        </a:rPr>
                        <a:t>Strengths in the Field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09372981"/>
                  </a:ext>
                </a:extLst>
              </a:tr>
              <a:tr h="4586744">
                <a:tc>
                  <a:txBody>
                    <a:bodyPr/>
                    <a:lstStyle/>
                    <a:p>
                      <a:pPr marL="285750" indent="-285750">
                        <a:spcAft>
                          <a:spcPts val="0"/>
                        </a:spcAft>
                        <a:buClr>
                          <a:schemeClr val="accent4"/>
                        </a:buClr>
                        <a:buFont typeface="Wingdings" panose="05000000000000000000" pitchFamily="2" charset="2"/>
                        <a:buChar char="§"/>
                      </a:pPr>
                      <a:r>
                        <a:rPr lang="en-US" sz="1400" b="1" dirty="0">
                          <a:solidFill>
                            <a:schemeClr val="tx1"/>
                          </a:solidFill>
                        </a:rPr>
                        <a:t>Assets-based</a:t>
                      </a:r>
                      <a:r>
                        <a:rPr lang="en-US" sz="1400" b="1" baseline="0" dirty="0">
                          <a:solidFill>
                            <a:schemeClr val="tx1"/>
                          </a:solidFill>
                        </a:rPr>
                        <a:t> vision: </a:t>
                      </a:r>
                      <a:r>
                        <a:rPr lang="en-US" sz="1400" b="0" baseline="0" dirty="0">
                          <a:solidFill>
                            <a:schemeClr val="tx1"/>
                          </a:solidFill>
                        </a:rPr>
                        <a:t>With the passage of proposition 58 and the adoption of the EL Roadmap, there has been a pivotal shift in the state’s understanding of and communication about ELs—from a deficit- to an assets-based vision for ELs.</a:t>
                      </a:r>
                    </a:p>
                    <a:p>
                      <a:pPr marL="285750" indent="-285750">
                        <a:spcAft>
                          <a:spcPts val="0"/>
                        </a:spcAft>
                        <a:buClr>
                          <a:schemeClr val="accent4"/>
                        </a:buClr>
                        <a:buFont typeface="Wingdings" panose="05000000000000000000" pitchFamily="2" charset="2"/>
                        <a:buChar char="§"/>
                      </a:pPr>
                      <a:endParaRPr lang="en-US" sz="1400" b="0" baseline="0" dirty="0">
                        <a:solidFill>
                          <a:schemeClr val="tx1"/>
                        </a:solidFill>
                      </a:endParaRPr>
                    </a:p>
                    <a:p>
                      <a:pPr marL="285750" indent="-285750">
                        <a:spcAft>
                          <a:spcPts val="0"/>
                        </a:spcAft>
                        <a:buClr>
                          <a:schemeClr val="accent4"/>
                        </a:buClr>
                        <a:buFont typeface="Wingdings" panose="05000000000000000000" pitchFamily="2" charset="2"/>
                        <a:buChar char="§"/>
                      </a:pPr>
                      <a:r>
                        <a:rPr lang="en-US" sz="1400" b="1" dirty="0">
                          <a:solidFill>
                            <a:schemeClr val="tx1"/>
                          </a:solidFill>
                        </a:rPr>
                        <a:t>Common statewide</a:t>
                      </a:r>
                      <a:r>
                        <a:rPr lang="en-US" sz="1400" b="1" baseline="0" dirty="0">
                          <a:solidFill>
                            <a:schemeClr val="tx1"/>
                          </a:solidFill>
                        </a:rPr>
                        <a:t> plan to support ELs: </a:t>
                      </a:r>
                      <a:r>
                        <a:rPr lang="en-US" sz="1400" b="0" baseline="0" dirty="0">
                          <a:solidFill>
                            <a:schemeClr val="tx1"/>
                          </a:solidFill>
                        </a:rPr>
                        <a:t>For the first time in decades, the state set a new, common direction grounded in values-based principles to ensure the success of ELs in their school and community.</a:t>
                      </a:r>
                    </a:p>
                    <a:p>
                      <a:pPr marL="285750" indent="-285750">
                        <a:spcAft>
                          <a:spcPts val="0"/>
                        </a:spcAft>
                        <a:buClr>
                          <a:schemeClr val="accent4"/>
                        </a:buClr>
                        <a:buFont typeface="Wingdings" panose="05000000000000000000" pitchFamily="2" charset="2"/>
                        <a:buChar char="§"/>
                      </a:pPr>
                      <a:endParaRPr lang="en-US" sz="1400" dirty="0">
                        <a:solidFill>
                          <a:schemeClr val="tx1"/>
                        </a:solidFill>
                      </a:endParaRPr>
                    </a:p>
                    <a:p>
                      <a:pPr marL="285750" indent="-285750">
                        <a:spcAft>
                          <a:spcPts val="0"/>
                        </a:spcAft>
                        <a:buClr>
                          <a:schemeClr val="accent4"/>
                        </a:buClr>
                        <a:buFont typeface="Wingdings" panose="05000000000000000000" pitchFamily="2" charset="2"/>
                        <a:buChar char="§"/>
                      </a:pPr>
                      <a:r>
                        <a:rPr lang="en-US" sz="1400" b="1" baseline="0" dirty="0">
                          <a:solidFill>
                            <a:schemeClr val="tx1"/>
                          </a:solidFill>
                        </a:rPr>
                        <a:t>Potential to seed and inform future work: </a:t>
                      </a:r>
                      <a:r>
                        <a:rPr lang="en-US" sz="1400" b="0" baseline="0" dirty="0">
                          <a:solidFill>
                            <a:schemeClr val="tx1"/>
                          </a:solidFill>
                        </a:rPr>
                        <a:t>Policy provides a guiding framework for future state and local initiatives across multiple domains (e.g., instruction, school climate) to improve outcomes for ELs.</a:t>
                      </a:r>
                      <a:endParaRPr lang="en-US" sz="14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buClr>
                          <a:schemeClr val="accent4"/>
                        </a:buClr>
                        <a:buFont typeface="Wingdings" panose="05000000000000000000" pitchFamily="2" charset="2"/>
                        <a:buChar char="§"/>
                      </a:pPr>
                      <a:r>
                        <a:rPr lang="en-US" sz="1400" b="1" dirty="0">
                          <a:solidFill>
                            <a:schemeClr val="tx1"/>
                          </a:solidFill>
                        </a:rPr>
                        <a:t>Lack of awareness: </a:t>
                      </a:r>
                      <a:r>
                        <a:rPr lang="en-US" sz="1400" b="0" dirty="0">
                          <a:solidFill>
                            <a:schemeClr val="tx1"/>
                          </a:solidFill>
                        </a:rPr>
                        <a:t>Many schools, districts and communities are unaware the</a:t>
                      </a:r>
                      <a:r>
                        <a:rPr lang="en-US" sz="1400" b="0" baseline="0" dirty="0">
                          <a:solidFill>
                            <a:schemeClr val="tx1"/>
                          </a:solidFill>
                        </a:rPr>
                        <a:t> </a:t>
                      </a:r>
                      <a:r>
                        <a:rPr lang="en-US" sz="1400" b="0" dirty="0">
                          <a:solidFill>
                            <a:schemeClr val="tx1"/>
                          </a:solidFill>
                        </a:rPr>
                        <a:t>EL Roadmap exists.</a:t>
                      </a:r>
                    </a:p>
                    <a:p>
                      <a:pPr marL="285750" indent="-285750">
                        <a:buClr>
                          <a:schemeClr val="accent4"/>
                        </a:buClr>
                        <a:buFont typeface="Wingdings" panose="05000000000000000000" pitchFamily="2" charset="2"/>
                        <a:buChar char="§"/>
                      </a:pPr>
                      <a:endParaRPr lang="en-US" sz="1400" b="0" dirty="0">
                        <a:solidFill>
                          <a:schemeClr val="tx1"/>
                        </a:solidFill>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solidFill>
                            <a:schemeClr val="tx1"/>
                          </a:solidFill>
                        </a:rPr>
                        <a:t>Roadmap</a:t>
                      </a:r>
                      <a:r>
                        <a:rPr lang="en-US" sz="1400" b="1" baseline="0" dirty="0">
                          <a:solidFill>
                            <a:schemeClr val="tx1"/>
                          </a:solidFill>
                        </a:rPr>
                        <a:t> is not a state mandate: </a:t>
                      </a:r>
                      <a:r>
                        <a:rPr lang="en-US" sz="1400" b="0" baseline="0" dirty="0">
                          <a:solidFill>
                            <a:schemeClr val="tx1"/>
                          </a:solidFill>
                        </a:rPr>
                        <a:t>Districts are not required to implement the roadmap; as one advocate observed, </a:t>
                      </a:r>
                      <a:r>
                        <a:rPr lang="en-US" sz="1400" b="0" i="1" baseline="0" dirty="0">
                          <a:solidFill>
                            <a:schemeClr val="tx1"/>
                          </a:solidFill>
                        </a:rPr>
                        <a:t>“there is no teeth to the document.”</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dirty="0">
                        <a:solidFill>
                          <a:schemeClr val="tx1"/>
                        </a:solidFill>
                      </a:endParaRPr>
                    </a:p>
                    <a:p>
                      <a:pPr marL="285750" indent="-285750">
                        <a:buClr>
                          <a:schemeClr val="accent4"/>
                        </a:buClr>
                        <a:buFont typeface="Wingdings" panose="05000000000000000000" pitchFamily="2" charset="2"/>
                        <a:buChar char="§"/>
                      </a:pPr>
                      <a:r>
                        <a:rPr lang="en-US" sz="1400" b="1" dirty="0">
                          <a:solidFill>
                            <a:schemeClr val="tx1"/>
                          </a:solidFill>
                        </a:rPr>
                        <a:t>Disconnect</a:t>
                      </a:r>
                      <a:r>
                        <a:rPr lang="en-US" sz="1400" b="1" baseline="0" dirty="0">
                          <a:solidFill>
                            <a:schemeClr val="tx1"/>
                          </a:solidFill>
                        </a:rPr>
                        <a:t> between vision and practice: </a:t>
                      </a:r>
                      <a:r>
                        <a:rPr lang="en-US" sz="1400" b="0" dirty="0">
                          <a:solidFill>
                            <a:schemeClr val="tx1"/>
                          </a:solidFill>
                        </a:rPr>
                        <a:t>While some</a:t>
                      </a:r>
                      <a:r>
                        <a:rPr lang="en-US" sz="1400" b="0" baseline="0" dirty="0">
                          <a:solidFill>
                            <a:schemeClr val="tx1"/>
                          </a:solidFill>
                        </a:rPr>
                        <a:t> “bright spot” </a:t>
                      </a:r>
                      <a:r>
                        <a:rPr lang="en-US" sz="1400" b="0" dirty="0">
                          <a:solidFill>
                            <a:schemeClr val="tx1"/>
                          </a:solidFill>
                        </a:rPr>
                        <a:t>districts are implementing elements of the EL Roadmap, the majority of districts have yet to adopt the policy and make the recommended shifts to better serve ELs.</a:t>
                      </a:r>
                    </a:p>
                    <a:p>
                      <a:pPr marL="285750" indent="-285750">
                        <a:buClr>
                          <a:schemeClr val="accent4"/>
                        </a:buClr>
                        <a:buFont typeface="Wingdings" panose="05000000000000000000" pitchFamily="2" charset="2"/>
                        <a:buChar char="§"/>
                      </a:pPr>
                      <a:endParaRPr lang="en-US" sz="1400" b="0" dirty="0">
                        <a:solidFill>
                          <a:schemeClr val="tx1"/>
                        </a:solidFill>
                      </a:endParaRPr>
                    </a:p>
                    <a:p>
                      <a:pPr marL="285750" indent="-285750">
                        <a:buClr>
                          <a:schemeClr val="accent4"/>
                        </a:buClr>
                        <a:buFont typeface="Wingdings" panose="05000000000000000000" pitchFamily="2" charset="2"/>
                        <a:buChar char="§"/>
                      </a:pPr>
                      <a:r>
                        <a:rPr lang="en-US" sz="1400" b="1" dirty="0">
                          <a:solidFill>
                            <a:schemeClr val="tx1"/>
                          </a:solidFill>
                        </a:rPr>
                        <a:t>Minimal state</a:t>
                      </a:r>
                      <a:r>
                        <a:rPr lang="en-US" sz="1400" b="1" baseline="0" dirty="0">
                          <a:solidFill>
                            <a:schemeClr val="tx1"/>
                          </a:solidFill>
                        </a:rPr>
                        <a:t> support for implementation of the roadmap: </a:t>
                      </a:r>
                      <a:r>
                        <a:rPr lang="en-US" sz="1400" b="0" baseline="0" dirty="0">
                          <a:solidFill>
                            <a:schemeClr val="tx1"/>
                          </a:solidFill>
                        </a:rPr>
                        <a:t>Districts that want to implement the roadmap do not receive additional funding to do so; moreover, there is not a curriculum aligned to the roadmap that teachers can use.</a:t>
                      </a:r>
                      <a:endParaRPr lang="en-US" sz="1400" b="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0"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6" name="Group 5"/>
          <p:cNvGrpSpPr/>
          <p:nvPr/>
        </p:nvGrpSpPr>
        <p:grpSpPr>
          <a:xfrm>
            <a:off x="8531351" y="0"/>
            <a:ext cx="612649" cy="499951"/>
            <a:chOff x="8531351" y="0"/>
            <a:chExt cx="612649" cy="499951"/>
          </a:xfrm>
          <a:solidFill>
            <a:schemeClr val="tx2">
              <a:lumMod val="20000"/>
              <a:lumOff val="80000"/>
            </a:schemeClr>
          </a:solidFill>
        </p:grpSpPr>
        <p:sp>
          <p:nvSpPr>
            <p:cNvPr id="7" name="Rectangle 6"/>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
        <p:nvSpPr>
          <p:cNvPr id="9" name="TextBox 8">
            <a:extLst>
              <a:ext uri="{FF2B5EF4-FFF2-40B4-BE49-F238E27FC236}">
                <a16:creationId xmlns:a16="http://schemas.microsoft.com/office/drawing/2014/main" id="{A6B8B6D0-F635-46C9-ACBA-3D54B59C0BFF}"/>
              </a:ext>
            </a:extLst>
          </p:cNvPr>
          <p:cNvSpPr txBox="1"/>
          <p:nvPr/>
        </p:nvSpPr>
        <p:spPr>
          <a:xfrm>
            <a:off x="310163"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21785260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a:extLst>
              <a:ext uri="{FF2B5EF4-FFF2-40B4-BE49-F238E27FC236}">
                <a16:creationId xmlns:a16="http://schemas.microsoft.com/office/drawing/2014/main" id="{34CF9ECA-41E9-43A5-9784-923171EB83BA}"/>
              </a:ext>
            </a:extLst>
          </p:cNvPr>
          <p:cNvCxnSpPr>
            <a:cxnSpLocks/>
          </p:cNvCxnSpPr>
          <p:nvPr/>
        </p:nvCxnSpPr>
        <p:spPr>
          <a:xfrm>
            <a:off x="1016197" y="4294593"/>
            <a:ext cx="1507928" cy="0"/>
          </a:xfrm>
          <a:prstGeom prst="line">
            <a:avLst/>
          </a:prstGeom>
          <a:ln w="19050">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06B91953-3653-4C6E-AC6B-78203C1F60A6}"/>
              </a:ext>
            </a:extLst>
          </p:cNvPr>
          <p:cNvCxnSpPr>
            <a:cxnSpLocks/>
          </p:cNvCxnSpPr>
          <p:nvPr/>
        </p:nvCxnSpPr>
        <p:spPr>
          <a:xfrm flipV="1">
            <a:off x="1487543" y="3267482"/>
            <a:ext cx="1238250" cy="18298"/>
          </a:xfrm>
          <a:prstGeom prst="line">
            <a:avLst/>
          </a:prstGeom>
          <a:ln w="19050">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C7B84E5-80F3-4918-A871-A59CBF694DF2}"/>
              </a:ext>
            </a:extLst>
          </p:cNvPr>
          <p:cNvCxnSpPr>
            <a:cxnSpLocks/>
          </p:cNvCxnSpPr>
          <p:nvPr/>
        </p:nvCxnSpPr>
        <p:spPr>
          <a:xfrm flipV="1">
            <a:off x="941492" y="1857682"/>
            <a:ext cx="1582633" cy="18298"/>
          </a:xfrm>
          <a:prstGeom prst="line">
            <a:avLst/>
          </a:prstGeom>
          <a:ln w="19050">
            <a:solidFill>
              <a:schemeClr val="tx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D73CE98E-3ED5-4A18-9BB1-9F44C95AEEAD}"/>
              </a:ext>
            </a:extLst>
          </p:cNvPr>
          <p:cNvSpPr>
            <a:spLocks noGrp="1"/>
          </p:cNvSpPr>
          <p:nvPr>
            <p:ph type="title"/>
          </p:nvPr>
        </p:nvSpPr>
        <p:spPr/>
        <p:txBody>
          <a:bodyPr/>
          <a:lstStyle/>
          <a:p>
            <a:r>
              <a:rPr lang="en-US" dirty="0"/>
              <a:t>Some districts, such as Golden Plains USD, have emerged as leaders in their vision and practices to support ELs</a:t>
            </a:r>
          </a:p>
        </p:txBody>
      </p:sp>
      <p:sp>
        <p:nvSpPr>
          <p:cNvPr id="4" name="Slide Number Placeholder 3">
            <a:extLst>
              <a:ext uri="{FF2B5EF4-FFF2-40B4-BE49-F238E27FC236}">
                <a16:creationId xmlns:a16="http://schemas.microsoft.com/office/drawing/2014/main" id="{F5C78CEF-514B-49BC-8846-DB6CFE6545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aphicFrame>
        <p:nvGraphicFramePr>
          <p:cNvPr id="8" name="Table 7">
            <a:extLst>
              <a:ext uri="{FF2B5EF4-FFF2-40B4-BE49-F238E27FC236}">
                <a16:creationId xmlns:a16="http://schemas.microsoft.com/office/drawing/2014/main" id="{5024ADB7-9724-41AE-A936-0A00F6931F9D}"/>
              </a:ext>
            </a:extLst>
          </p:cNvPr>
          <p:cNvGraphicFramePr>
            <a:graphicFrameLocks noGrp="1"/>
          </p:cNvGraphicFramePr>
          <p:nvPr>
            <p:extLst>
              <p:ext uri="{D42A27DB-BD31-4B8C-83A1-F6EECF244321}">
                <p14:modId xmlns:p14="http://schemas.microsoft.com/office/powerpoint/2010/main" val="3258292491"/>
              </p:ext>
            </p:extLst>
          </p:nvPr>
        </p:nvGraphicFramePr>
        <p:xfrm>
          <a:off x="2303899" y="4150222"/>
          <a:ext cx="6838449" cy="2133600"/>
        </p:xfrm>
        <a:graphic>
          <a:graphicData uri="http://schemas.openxmlformats.org/drawingml/2006/table">
            <a:tbl>
              <a:tblPr firstRow="1" bandRow="1">
                <a:tableStyleId>{5C22544A-7EE6-4342-B048-85BDC9FD1C3A}</a:tableStyleId>
              </a:tblPr>
              <a:tblGrid>
                <a:gridCol w="6838449">
                  <a:extLst>
                    <a:ext uri="{9D8B030D-6E8A-4147-A177-3AD203B41FA5}">
                      <a16:colId xmlns:a16="http://schemas.microsoft.com/office/drawing/2014/main" val="3322725689"/>
                    </a:ext>
                  </a:extLst>
                </a:gridCol>
              </a:tblGrid>
              <a:tr h="198663">
                <a:tc>
                  <a:txBody>
                    <a:bodyPr/>
                    <a:lstStyle/>
                    <a:p>
                      <a:pPr algn="ctr"/>
                      <a:r>
                        <a:rPr lang="en-US" sz="1600" cap="all" baseline="0" dirty="0">
                          <a:solidFill>
                            <a:schemeClr val="bg1"/>
                          </a:solidFill>
                        </a:rPr>
                        <a:t>IMPACT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09372981"/>
                  </a:ext>
                </a:extLst>
              </a:tr>
              <a:tr h="106555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Despite the</a:t>
                      </a:r>
                      <a:r>
                        <a:rPr lang="en-US" sz="1400" baseline="0" dirty="0">
                          <a:solidFill>
                            <a:schemeClr val="tx1"/>
                          </a:solidFill>
                        </a:rPr>
                        <a:t> many</a:t>
                      </a:r>
                      <a:r>
                        <a:rPr lang="en-US" sz="1400" dirty="0">
                          <a:solidFill>
                            <a:schemeClr val="tx1"/>
                          </a:solidFill>
                        </a:rPr>
                        <a:t> challenges Golden Plains students face, they are beating the odds, engaging in rigorous coursework and succeeding. As Superintendent</a:t>
                      </a:r>
                      <a:r>
                        <a:rPr lang="en-US" sz="1400" baseline="0" dirty="0">
                          <a:solidFill>
                            <a:schemeClr val="tx1"/>
                          </a:solidFill>
                        </a:rPr>
                        <a:t> Macias notes, “</a:t>
                      </a:r>
                      <a:r>
                        <a:rPr lang="en-US" sz="1400" b="1" i="1" baseline="0" dirty="0">
                          <a:solidFill>
                            <a:schemeClr val="tx2"/>
                          </a:solidFill>
                        </a:rPr>
                        <a:t>when you look at the belief system of the adults or students, we get caught up in the victim mindset, [the idea that] ‘we work with poor students, these students can’t achieve.’ But our students are dong the complete opposite: they are demonstrating achievement in dual credit courses</a:t>
                      </a:r>
                      <a:r>
                        <a:rPr lang="en-US" sz="1400" baseline="0" dirty="0">
                          <a:solidFill>
                            <a:schemeClr val="tx1"/>
                          </a:solidFill>
                        </a:rPr>
                        <a:t>.”</a:t>
                      </a:r>
                      <a:r>
                        <a:rPr lang="en-US" sz="1400" dirty="0">
                          <a:solidFill>
                            <a:schemeClr val="tx1"/>
                          </a:solidFill>
                        </a:rPr>
                        <a:t> He attributes the success of these initiatives to intensive adult learning (in which the</a:t>
                      </a:r>
                      <a:r>
                        <a:rPr lang="en-US" sz="1400" baseline="0" dirty="0">
                          <a:solidFill>
                            <a:schemeClr val="tx1"/>
                          </a:solidFill>
                        </a:rPr>
                        <a:t> district has invested heavily) </a:t>
                      </a:r>
                      <a:r>
                        <a:rPr lang="en-US" sz="1400" dirty="0">
                          <a:solidFill>
                            <a:schemeClr val="tx1"/>
                          </a:solidFill>
                        </a:rPr>
                        <a:t>and mindset shifts among students, teachers and leaders. </a:t>
                      </a:r>
                      <a:endParaRPr lang="en-US" sz="1400" b="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9" name="TextBox 8">
            <a:extLst>
              <a:ext uri="{FF2B5EF4-FFF2-40B4-BE49-F238E27FC236}">
                <a16:creationId xmlns:a16="http://schemas.microsoft.com/office/drawing/2014/main" id="{A6B8B6D0-F635-46C9-ACBA-3D54B59C0BFF}"/>
              </a:ext>
            </a:extLst>
          </p:cNvPr>
          <p:cNvSpPr txBox="1"/>
          <p:nvPr/>
        </p:nvSpPr>
        <p:spPr>
          <a:xfrm>
            <a:off x="414938" y="65442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2"/>
              </a:rPr>
              <a:t>Early Edge California</a:t>
            </a:r>
            <a:r>
              <a:rPr kumimoji="0" lang="en-US" sz="900" b="0" i="0" u="none" strike="noStrike" kern="1200" cap="none" spc="0" normalizeH="0" baseline="0" noProof="0" dirty="0">
                <a:ln>
                  <a:noFill/>
                </a:ln>
                <a:solidFill>
                  <a:srgbClr val="56585C"/>
                </a:solidFill>
                <a:effectLst/>
                <a:uLnTx/>
                <a:uFillTx/>
                <a:latin typeface="Calibri"/>
                <a:ea typeface="+mn-ea"/>
                <a:cs typeface="+mn-cs"/>
              </a:rPr>
              <a:t> (2018); Education </a:t>
            </a:r>
            <a:r>
              <a:rPr lang="en-US" sz="900" dirty="0">
                <a:solidFill>
                  <a:srgbClr val="56585C"/>
                </a:solidFill>
                <a:latin typeface="Calibri"/>
              </a:rPr>
              <a:t>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rPr>
              <a:t>Melnick, Meloy, Gardner, Wechsler, and Maier (2018).</a:t>
            </a:r>
          </a:p>
        </p:txBody>
      </p:sp>
      <p:sp>
        <p:nvSpPr>
          <p:cNvPr id="87" name="Chord 86">
            <a:extLst>
              <a:ext uri="{FF2B5EF4-FFF2-40B4-BE49-F238E27FC236}">
                <a16:creationId xmlns:a16="http://schemas.microsoft.com/office/drawing/2014/main" id="{4C482566-5D1A-4A84-8E6A-C105617E4674}"/>
              </a:ext>
            </a:extLst>
          </p:cNvPr>
          <p:cNvSpPr/>
          <p:nvPr/>
        </p:nvSpPr>
        <p:spPr>
          <a:xfrm rot="12161358">
            <a:off x="-999711" y="1417513"/>
            <a:ext cx="3153653" cy="3021969"/>
          </a:xfrm>
          <a:prstGeom prst="chord">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22BB32F-1473-40BD-A2DB-8EAEB7381D73}"/>
              </a:ext>
            </a:extLst>
          </p:cNvPr>
          <p:cNvGrpSpPr/>
          <p:nvPr/>
        </p:nvGrpSpPr>
        <p:grpSpPr>
          <a:xfrm>
            <a:off x="73521" y="1899510"/>
            <a:ext cx="1747961" cy="1759040"/>
            <a:chOff x="154107" y="1544451"/>
            <a:chExt cx="4059329" cy="4729126"/>
          </a:xfrm>
          <a:solidFill>
            <a:schemeClr val="bg1"/>
          </a:solidFill>
        </p:grpSpPr>
        <p:sp>
          <p:nvSpPr>
            <p:cNvPr id="11" name="Rectangle 10">
              <a:extLst>
                <a:ext uri="{FF2B5EF4-FFF2-40B4-BE49-F238E27FC236}">
                  <a16:creationId xmlns:a16="http://schemas.microsoft.com/office/drawing/2014/main" id="{331E33C1-AF0C-42F3-897E-DF3AA893233A}"/>
                </a:ext>
              </a:extLst>
            </p:cNvPr>
            <p:cNvSpPr/>
            <p:nvPr/>
          </p:nvSpPr>
          <p:spPr>
            <a:xfrm>
              <a:off x="1647919" y="3569597"/>
              <a:ext cx="677781" cy="792473"/>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EB8E5A8-4F63-41F2-A332-720B35F7EEDD}"/>
                </a:ext>
              </a:extLst>
            </p:cNvPr>
            <p:cNvSpPr/>
            <p:nvPr/>
          </p:nvSpPr>
          <p:spPr>
            <a:xfrm>
              <a:off x="695257" y="2232425"/>
              <a:ext cx="756491"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128DBA39-E508-45CC-9C8F-BC71A053F2C6}"/>
                </a:ext>
              </a:extLst>
            </p:cNvPr>
            <p:cNvSpPr/>
            <p:nvPr/>
          </p:nvSpPr>
          <p:spPr>
            <a:xfrm>
              <a:off x="436568" y="1794752"/>
              <a:ext cx="632042"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09EB305-E9F0-44F0-9BB7-59068F3A5577}"/>
                </a:ext>
              </a:extLst>
            </p:cNvPr>
            <p:cNvSpPr/>
            <p:nvPr/>
          </p:nvSpPr>
          <p:spPr>
            <a:xfrm>
              <a:off x="398816" y="2155520"/>
              <a:ext cx="302036" cy="528566"/>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Freeform 307">
              <a:extLst>
                <a:ext uri="{FF2B5EF4-FFF2-40B4-BE49-F238E27FC236}">
                  <a16:creationId xmlns:a16="http://schemas.microsoft.com/office/drawing/2014/main" id="{51D7B4A6-C427-40B5-937A-B2F15F555512}"/>
                </a:ext>
              </a:extLst>
            </p:cNvPr>
            <p:cNvSpPr>
              <a:spLocks/>
            </p:cNvSpPr>
            <p:nvPr/>
          </p:nvSpPr>
          <p:spPr bwMode="auto">
            <a:xfrm>
              <a:off x="2062817" y="4170500"/>
              <a:ext cx="620855" cy="479625"/>
            </a:xfrm>
            <a:custGeom>
              <a:avLst/>
              <a:gdLst>
                <a:gd name="T0" fmla="*/ 1323 w 1332"/>
                <a:gd name="T1" fmla="*/ 801 h 1029"/>
                <a:gd name="T2" fmla="*/ 1332 w 1332"/>
                <a:gd name="T3" fmla="*/ 1029 h 1029"/>
                <a:gd name="T4" fmla="*/ 937 w 1332"/>
                <a:gd name="T5" fmla="*/ 1022 h 1029"/>
                <a:gd name="T6" fmla="*/ 910 w 1332"/>
                <a:gd name="T7" fmla="*/ 1025 h 1029"/>
                <a:gd name="T8" fmla="*/ 30 w 1332"/>
                <a:gd name="T9" fmla="*/ 1026 h 1029"/>
                <a:gd name="T10" fmla="*/ 37 w 1332"/>
                <a:gd name="T11" fmla="*/ 371 h 1029"/>
                <a:gd name="T12" fmla="*/ 37 w 1332"/>
                <a:gd name="T13" fmla="*/ 278 h 1029"/>
                <a:gd name="T14" fmla="*/ 0 w 1332"/>
                <a:gd name="T15" fmla="*/ 278 h 1029"/>
                <a:gd name="T16" fmla="*/ 228 w 1332"/>
                <a:gd name="T17" fmla="*/ 93 h 1029"/>
                <a:gd name="T18" fmla="*/ 501 w 1332"/>
                <a:gd name="T19" fmla="*/ 6 h 1029"/>
                <a:gd name="T20" fmla="*/ 1029 w 1332"/>
                <a:gd name="T21" fmla="*/ 0 h 1029"/>
                <a:gd name="T22" fmla="*/ 1114 w 1332"/>
                <a:gd name="T23" fmla="*/ 218 h 1029"/>
                <a:gd name="T24" fmla="*/ 1122 w 1332"/>
                <a:gd name="T25" fmla="*/ 221 h 1029"/>
                <a:gd name="T26" fmla="*/ 1122 w 1332"/>
                <a:gd name="T27" fmla="*/ 237 h 1029"/>
                <a:gd name="T28" fmla="*/ 1134 w 1332"/>
                <a:gd name="T29" fmla="*/ 260 h 1029"/>
                <a:gd name="T30" fmla="*/ 1131 w 1332"/>
                <a:gd name="T31" fmla="*/ 266 h 1029"/>
                <a:gd name="T32" fmla="*/ 1135 w 1332"/>
                <a:gd name="T33" fmla="*/ 272 h 1029"/>
                <a:gd name="T34" fmla="*/ 1123 w 1332"/>
                <a:gd name="T35" fmla="*/ 279 h 1029"/>
                <a:gd name="T36" fmla="*/ 1132 w 1332"/>
                <a:gd name="T37" fmla="*/ 290 h 1029"/>
                <a:gd name="T38" fmla="*/ 1240 w 1332"/>
                <a:gd name="T39" fmla="*/ 543 h 1029"/>
                <a:gd name="T40" fmla="*/ 1323 w 1332"/>
                <a:gd name="T41" fmla="*/ 801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2" h="1029">
                  <a:moveTo>
                    <a:pt x="1323" y="801"/>
                  </a:moveTo>
                  <a:lnTo>
                    <a:pt x="1332" y="1029"/>
                  </a:lnTo>
                  <a:lnTo>
                    <a:pt x="937" y="1022"/>
                  </a:lnTo>
                  <a:lnTo>
                    <a:pt x="910" y="1025"/>
                  </a:lnTo>
                  <a:lnTo>
                    <a:pt x="30" y="1026"/>
                  </a:lnTo>
                  <a:lnTo>
                    <a:pt x="37" y="371"/>
                  </a:lnTo>
                  <a:lnTo>
                    <a:pt x="37" y="278"/>
                  </a:lnTo>
                  <a:lnTo>
                    <a:pt x="0" y="278"/>
                  </a:lnTo>
                  <a:lnTo>
                    <a:pt x="228" y="93"/>
                  </a:lnTo>
                  <a:lnTo>
                    <a:pt x="501" y="6"/>
                  </a:lnTo>
                  <a:lnTo>
                    <a:pt x="1029" y="0"/>
                  </a:lnTo>
                  <a:lnTo>
                    <a:pt x="1114" y="218"/>
                  </a:lnTo>
                  <a:lnTo>
                    <a:pt x="1122" y="221"/>
                  </a:lnTo>
                  <a:lnTo>
                    <a:pt x="1122" y="237"/>
                  </a:lnTo>
                  <a:lnTo>
                    <a:pt x="1134" y="260"/>
                  </a:lnTo>
                  <a:lnTo>
                    <a:pt x="1131" y="266"/>
                  </a:lnTo>
                  <a:lnTo>
                    <a:pt x="1135" y="272"/>
                  </a:lnTo>
                  <a:lnTo>
                    <a:pt x="1123" y="279"/>
                  </a:lnTo>
                  <a:lnTo>
                    <a:pt x="1132" y="290"/>
                  </a:lnTo>
                  <a:lnTo>
                    <a:pt x="1240" y="543"/>
                  </a:lnTo>
                  <a:lnTo>
                    <a:pt x="1323" y="80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6" name="Freeform 256">
              <a:extLst>
                <a:ext uri="{FF2B5EF4-FFF2-40B4-BE49-F238E27FC236}">
                  <a16:creationId xmlns:a16="http://schemas.microsoft.com/office/drawing/2014/main" id="{62380CB6-942C-45D2-843E-0B3711D99C29}"/>
                </a:ext>
              </a:extLst>
            </p:cNvPr>
            <p:cNvSpPr>
              <a:spLocks/>
            </p:cNvSpPr>
            <p:nvPr/>
          </p:nvSpPr>
          <p:spPr bwMode="auto">
            <a:xfrm>
              <a:off x="703648" y="3388839"/>
              <a:ext cx="258689" cy="248901"/>
            </a:xfrm>
            <a:custGeom>
              <a:avLst/>
              <a:gdLst>
                <a:gd name="T0" fmla="*/ 498 w 555"/>
                <a:gd name="T1" fmla="*/ 494 h 534"/>
                <a:gd name="T2" fmla="*/ 444 w 555"/>
                <a:gd name="T3" fmla="*/ 524 h 534"/>
                <a:gd name="T4" fmla="*/ 429 w 555"/>
                <a:gd name="T5" fmla="*/ 528 h 534"/>
                <a:gd name="T6" fmla="*/ 429 w 555"/>
                <a:gd name="T7" fmla="*/ 528 h 534"/>
                <a:gd name="T8" fmla="*/ 404 w 555"/>
                <a:gd name="T9" fmla="*/ 534 h 534"/>
                <a:gd name="T10" fmla="*/ 360 w 555"/>
                <a:gd name="T11" fmla="*/ 489 h 534"/>
                <a:gd name="T12" fmla="*/ 354 w 555"/>
                <a:gd name="T13" fmla="*/ 485 h 534"/>
                <a:gd name="T14" fmla="*/ 335 w 555"/>
                <a:gd name="T15" fmla="*/ 470 h 534"/>
                <a:gd name="T16" fmla="*/ 323 w 555"/>
                <a:gd name="T17" fmla="*/ 465 h 534"/>
                <a:gd name="T18" fmla="*/ 315 w 555"/>
                <a:gd name="T19" fmla="*/ 455 h 534"/>
                <a:gd name="T20" fmla="*/ 315 w 555"/>
                <a:gd name="T21" fmla="*/ 452 h 534"/>
                <a:gd name="T22" fmla="*/ 314 w 555"/>
                <a:gd name="T23" fmla="*/ 450 h 534"/>
                <a:gd name="T24" fmla="*/ 312 w 555"/>
                <a:gd name="T25" fmla="*/ 449 h 534"/>
                <a:gd name="T26" fmla="*/ 311 w 555"/>
                <a:gd name="T27" fmla="*/ 447 h 534"/>
                <a:gd name="T28" fmla="*/ 216 w 555"/>
                <a:gd name="T29" fmla="*/ 408 h 534"/>
                <a:gd name="T30" fmla="*/ 215 w 555"/>
                <a:gd name="T31" fmla="*/ 407 h 534"/>
                <a:gd name="T32" fmla="*/ 141 w 555"/>
                <a:gd name="T33" fmla="*/ 329 h 534"/>
                <a:gd name="T34" fmla="*/ 140 w 555"/>
                <a:gd name="T35" fmla="*/ 327 h 534"/>
                <a:gd name="T36" fmla="*/ 138 w 555"/>
                <a:gd name="T37" fmla="*/ 326 h 534"/>
                <a:gd name="T38" fmla="*/ 135 w 555"/>
                <a:gd name="T39" fmla="*/ 324 h 534"/>
                <a:gd name="T40" fmla="*/ 134 w 555"/>
                <a:gd name="T41" fmla="*/ 323 h 534"/>
                <a:gd name="T42" fmla="*/ 132 w 555"/>
                <a:gd name="T43" fmla="*/ 321 h 534"/>
                <a:gd name="T44" fmla="*/ 131 w 555"/>
                <a:gd name="T45" fmla="*/ 320 h 534"/>
                <a:gd name="T46" fmla="*/ 128 w 555"/>
                <a:gd name="T47" fmla="*/ 320 h 534"/>
                <a:gd name="T48" fmla="*/ 126 w 555"/>
                <a:gd name="T49" fmla="*/ 318 h 534"/>
                <a:gd name="T50" fmla="*/ 123 w 555"/>
                <a:gd name="T51" fmla="*/ 317 h 534"/>
                <a:gd name="T52" fmla="*/ 120 w 555"/>
                <a:gd name="T53" fmla="*/ 315 h 534"/>
                <a:gd name="T54" fmla="*/ 117 w 555"/>
                <a:gd name="T55" fmla="*/ 314 h 534"/>
                <a:gd name="T56" fmla="*/ 114 w 555"/>
                <a:gd name="T57" fmla="*/ 314 h 534"/>
                <a:gd name="T58" fmla="*/ 113 w 555"/>
                <a:gd name="T59" fmla="*/ 312 h 534"/>
                <a:gd name="T60" fmla="*/ 68 w 555"/>
                <a:gd name="T61" fmla="*/ 305 h 534"/>
                <a:gd name="T62" fmla="*/ 42 w 555"/>
                <a:gd name="T63" fmla="*/ 204 h 534"/>
                <a:gd name="T64" fmla="*/ 42 w 555"/>
                <a:gd name="T65" fmla="*/ 201 h 534"/>
                <a:gd name="T66" fmla="*/ 9 w 555"/>
                <a:gd name="T67" fmla="*/ 78 h 534"/>
                <a:gd name="T68" fmla="*/ 5 w 555"/>
                <a:gd name="T69" fmla="*/ 26 h 534"/>
                <a:gd name="T70" fmla="*/ 93 w 555"/>
                <a:gd name="T71" fmla="*/ 0 h 534"/>
                <a:gd name="T72" fmla="*/ 555 w 555"/>
                <a:gd name="T73" fmla="*/ 261 h 534"/>
                <a:gd name="T74" fmla="*/ 480 w 555"/>
                <a:gd name="T75" fmla="*/ 38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534">
                  <a:moveTo>
                    <a:pt x="488" y="411"/>
                  </a:moveTo>
                  <a:lnTo>
                    <a:pt x="498" y="494"/>
                  </a:lnTo>
                  <a:lnTo>
                    <a:pt x="453" y="516"/>
                  </a:lnTo>
                  <a:lnTo>
                    <a:pt x="444" y="524"/>
                  </a:lnTo>
                  <a:lnTo>
                    <a:pt x="429" y="530"/>
                  </a:lnTo>
                  <a:lnTo>
                    <a:pt x="429" y="528"/>
                  </a:lnTo>
                  <a:lnTo>
                    <a:pt x="428" y="528"/>
                  </a:lnTo>
                  <a:lnTo>
                    <a:pt x="429" y="528"/>
                  </a:lnTo>
                  <a:lnTo>
                    <a:pt x="428" y="528"/>
                  </a:lnTo>
                  <a:lnTo>
                    <a:pt x="404" y="534"/>
                  </a:lnTo>
                  <a:lnTo>
                    <a:pt x="368" y="491"/>
                  </a:lnTo>
                  <a:lnTo>
                    <a:pt x="360" y="489"/>
                  </a:lnTo>
                  <a:lnTo>
                    <a:pt x="359" y="489"/>
                  </a:lnTo>
                  <a:lnTo>
                    <a:pt x="354" y="485"/>
                  </a:lnTo>
                  <a:lnTo>
                    <a:pt x="344" y="473"/>
                  </a:lnTo>
                  <a:lnTo>
                    <a:pt x="335" y="470"/>
                  </a:lnTo>
                  <a:lnTo>
                    <a:pt x="330" y="470"/>
                  </a:lnTo>
                  <a:lnTo>
                    <a:pt x="323" y="465"/>
                  </a:lnTo>
                  <a:lnTo>
                    <a:pt x="321" y="465"/>
                  </a:lnTo>
                  <a:lnTo>
                    <a:pt x="315" y="455"/>
                  </a:lnTo>
                  <a:lnTo>
                    <a:pt x="315" y="453"/>
                  </a:lnTo>
                  <a:lnTo>
                    <a:pt x="315" y="452"/>
                  </a:lnTo>
                  <a:lnTo>
                    <a:pt x="314" y="452"/>
                  </a:lnTo>
                  <a:lnTo>
                    <a:pt x="314" y="450"/>
                  </a:lnTo>
                  <a:lnTo>
                    <a:pt x="312" y="450"/>
                  </a:lnTo>
                  <a:lnTo>
                    <a:pt x="312" y="449"/>
                  </a:lnTo>
                  <a:lnTo>
                    <a:pt x="311" y="449"/>
                  </a:lnTo>
                  <a:lnTo>
                    <a:pt x="311" y="447"/>
                  </a:lnTo>
                  <a:lnTo>
                    <a:pt x="309" y="447"/>
                  </a:lnTo>
                  <a:lnTo>
                    <a:pt x="216" y="408"/>
                  </a:lnTo>
                  <a:lnTo>
                    <a:pt x="215" y="408"/>
                  </a:lnTo>
                  <a:lnTo>
                    <a:pt x="215" y="407"/>
                  </a:lnTo>
                  <a:lnTo>
                    <a:pt x="152" y="336"/>
                  </a:lnTo>
                  <a:lnTo>
                    <a:pt x="141" y="329"/>
                  </a:lnTo>
                  <a:lnTo>
                    <a:pt x="141" y="327"/>
                  </a:lnTo>
                  <a:lnTo>
                    <a:pt x="140" y="327"/>
                  </a:lnTo>
                  <a:lnTo>
                    <a:pt x="138" y="327"/>
                  </a:lnTo>
                  <a:lnTo>
                    <a:pt x="138" y="326"/>
                  </a:lnTo>
                  <a:lnTo>
                    <a:pt x="137" y="326"/>
                  </a:lnTo>
                  <a:lnTo>
                    <a:pt x="135" y="324"/>
                  </a:lnTo>
                  <a:lnTo>
                    <a:pt x="134" y="324"/>
                  </a:lnTo>
                  <a:lnTo>
                    <a:pt x="134" y="323"/>
                  </a:lnTo>
                  <a:lnTo>
                    <a:pt x="132" y="323"/>
                  </a:lnTo>
                  <a:lnTo>
                    <a:pt x="132" y="321"/>
                  </a:lnTo>
                  <a:lnTo>
                    <a:pt x="131" y="321"/>
                  </a:lnTo>
                  <a:lnTo>
                    <a:pt x="131" y="320"/>
                  </a:lnTo>
                  <a:lnTo>
                    <a:pt x="129" y="320"/>
                  </a:lnTo>
                  <a:lnTo>
                    <a:pt x="128" y="320"/>
                  </a:lnTo>
                  <a:lnTo>
                    <a:pt x="128" y="318"/>
                  </a:lnTo>
                  <a:lnTo>
                    <a:pt x="126" y="318"/>
                  </a:lnTo>
                  <a:lnTo>
                    <a:pt x="125" y="317"/>
                  </a:lnTo>
                  <a:lnTo>
                    <a:pt x="123" y="317"/>
                  </a:lnTo>
                  <a:lnTo>
                    <a:pt x="122" y="315"/>
                  </a:lnTo>
                  <a:lnTo>
                    <a:pt x="120" y="315"/>
                  </a:lnTo>
                  <a:lnTo>
                    <a:pt x="119" y="315"/>
                  </a:lnTo>
                  <a:lnTo>
                    <a:pt x="117" y="314"/>
                  </a:lnTo>
                  <a:lnTo>
                    <a:pt x="116" y="314"/>
                  </a:lnTo>
                  <a:lnTo>
                    <a:pt x="114" y="314"/>
                  </a:lnTo>
                  <a:lnTo>
                    <a:pt x="114" y="312"/>
                  </a:lnTo>
                  <a:lnTo>
                    <a:pt x="113" y="312"/>
                  </a:lnTo>
                  <a:lnTo>
                    <a:pt x="111" y="311"/>
                  </a:lnTo>
                  <a:lnTo>
                    <a:pt x="68" y="305"/>
                  </a:lnTo>
                  <a:lnTo>
                    <a:pt x="36" y="347"/>
                  </a:lnTo>
                  <a:lnTo>
                    <a:pt x="42" y="204"/>
                  </a:lnTo>
                  <a:lnTo>
                    <a:pt x="42" y="203"/>
                  </a:lnTo>
                  <a:lnTo>
                    <a:pt x="42" y="201"/>
                  </a:lnTo>
                  <a:lnTo>
                    <a:pt x="42" y="200"/>
                  </a:lnTo>
                  <a:lnTo>
                    <a:pt x="9" y="78"/>
                  </a:lnTo>
                  <a:lnTo>
                    <a:pt x="33" y="69"/>
                  </a:lnTo>
                  <a:lnTo>
                    <a:pt x="5" y="26"/>
                  </a:lnTo>
                  <a:lnTo>
                    <a:pt x="0" y="21"/>
                  </a:lnTo>
                  <a:lnTo>
                    <a:pt x="93" y="0"/>
                  </a:lnTo>
                  <a:lnTo>
                    <a:pt x="227" y="114"/>
                  </a:lnTo>
                  <a:lnTo>
                    <a:pt x="555" y="261"/>
                  </a:lnTo>
                  <a:lnTo>
                    <a:pt x="480" y="365"/>
                  </a:lnTo>
                  <a:lnTo>
                    <a:pt x="480" y="384"/>
                  </a:lnTo>
                  <a:lnTo>
                    <a:pt x="488" y="41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7" name="Freeform 257">
              <a:extLst>
                <a:ext uri="{FF2B5EF4-FFF2-40B4-BE49-F238E27FC236}">
                  <a16:creationId xmlns:a16="http://schemas.microsoft.com/office/drawing/2014/main" id="{8DA0EA82-48C9-4900-8AD5-88FA35ECFCF7}"/>
                </a:ext>
              </a:extLst>
            </p:cNvPr>
            <p:cNvSpPr>
              <a:spLocks/>
            </p:cNvSpPr>
            <p:nvPr/>
          </p:nvSpPr>
          <p:spPr bwMode="auto">
            <a:xfrm>
              <a:off x="800132" y="2839297"/>
              <a:ext cx="380344" cy="246105"/>
            </a:xfrm>
            <a:custGeom>
              <a:avLst/>
              <a:gdLst>
                <a:gd name="T0" fmla="*/ 817 w 817"/>
                <a:gd name="T1" fmla="*/ 444 h 527"/>
                <a:gd name="T2" fmla="*/ 789 w 817"/>
                <a:gd name="T3" fmla="*/ 525 h 527"/>
                <a:gd name="T4" fmla="*/ 471 w 817"/>
                <a:gd name="T5" fmla="*/ 524 h 527"/>
                <a:gd name="T6" fmla="*/ 439 w 817"/>
                <a:gd name="T7" fmla="*/ 527 h 527"/>
                <a:gd name="T8" fmla="*/ 360 w 817"/>
                <a:gd name="T9" fmla="*/ 525 h 527"/>
                <a:gd name="T10" fmla="*/ 330 w 817"/>
                <a:gd name="T11" fmla="*/ 507 h 527"/>
                <a:gd name="T12" fmla="*/ 297 w 817"/>
                <a:gd name="T13" fmla="*/ 447 h 527"/>
                <a:gd name="T14" fmla="*/ 223 w 817"/>
                <a:gd name="T15" fmla="*/ 242 h 527"/>
                <a:gd name="T16" fmla="*/ 57 w 817"/>
                <a:gd name="T17" fmla="*/ 177 h 527"/>
                <a:gd name="T18" fmla="*/ 10 w 817"/>
                <a:gd name="T19" fmla="*/ 143 h 527"/>
                <a:gd name="T20" fmla="*/ 0 w 817"/>
                <a:gd name="T21" fmla="*/ 41 h 527"/>
                <a:gd name="T22" fmla="*/ 21 w 817"/>
                <a:gd name="T23" fmla="*/ 35 h 527"/>
                <a:gd name="T24" fmla="*/ 532 w 817"/>
                <a:gd name="T25" fmla="*/ 32 h 527"/>
                <a:gd name="T26" fmla="*/ 532 w 817"/>
                <a:gd name="T27" fmla="*/ 0 h 527"/>
                <a:gd name="T28" fmla="*/ 742 w 817"/>
                <a:gd name="T29" fmla="*/ 33 h 527"/>
                <a:gd name="T30" fmla="*/ 747 w 817"/>
                <a:gd name="T31" fmla="*/ 44 h 527"/>
                <a:gd name="T32" fmla="*/ 727 w 817"/>
                <a:gd name="T33" fmla="*/ 107 h 527"/>
                <a:gd name="T34" fmla="*/ 727 w 817"/>
                <a:gd name="T35" fmla="*/ 120 h 527"/>
                <a:gd name="T36" fmla="*/ 747 w 817"/>
                <a:gd name="T37" fmla="*/ 368 h 527"/>
                <a:gd name="T38" fmla="*/ 817 w 817"/>
                <a:gd name="T39" fmla="*/ 44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7" h="527">
                  <a:moveTo>
                    <a:pt x="817" y="444"/>
                  </a:moveTo>
                  <a:lnTo>
                    <a:pt x="789" y="525"/>
                  </a:lnTo>
                  <a:lnTo>
                    <a:pt x="471" y="524"/>
                  </a:lnTo>
                  <a:lnTo>
                    <a:pt x="439" y="527"/>
                  </a:lnTo>
                  <a:lnTo>
                    <a:pt x="360" y="525"/>
                  </a:lnTo>
                  <a:lnTo>
                    <a:pt x="330" y="507"/>
                  </a:lnTo>
                  <a:lnTo>
                    <a:pt x="297" y="447"/>
                  </a:lnTo>
                  <a:lnTo>
                    <a:pt x="223" y="242"/>
                  </a:lnTo>
                  <a:lnTo>
                    <a:pt x="57" y="177"/>
                  </a:lnTo>
                  <a:lnTo>
                    <a:pt x="10" y="143"/>
                  </a:lnTo>
                  <a:lnTo>
                    <a:pt x="0" y="41"/>
                  </a:lnTo>
                  <a:lnTo>
                    <a:pt x="21" y="35"/>
                  </a:lnTo>
                  <a:lnTo>
                    <a:pt x="532" y="32"/>
                  </a:lnTo>
                  <a:lnTo>
                    <a:pt x="532" y="0"/>
                  </a:lnTo>
                  <a:lnTo>
                    <a:pt x="742" y="33"/>
                  </a:lnTo>
                  <a:lnTo>
                    <a:pt x="747" y="44"/>
                  </a:lnTo>
                  <a:lnTo>
                    <a:pt x="727" y="107"/>
                  </a:lnTo>
                  <a:lnTo>
                    <a:pt x="727" y="120"/>
                  </a:lnTo>
                  <a:lnTo>
                    <a:pt x="747" y="368"/>
                  </a:lnTo>
                  <a:lnTo>
                    <a:pt x="817" y="44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8" name="Freeform 258">
              <a:extLst>
                <a:ext uri="{FF2B5EF4-FFF2-40B4-BE49-F238E27FC236}">
                  <a16:creationId xmlns:a16="http://schemas.microsoft.com/office/drawing/2014/main" id="{1C1EC2D3-F4AC-4327-88B1-23FD54A75D25}"/>
                </a:ext>
              </a:extLst>
            </p:cNvPr>
            <p:cNvSpPr>
              <a:spLocks/>
            </p:cNvSpPr>
            <p:nvPr/>
          </p:nvSpPr>
          <p:spPr bwMode="auto">
            <a:xfrm>
              <a:off x="927379" y="3495111"/>
              <a:ext cx="349580" cy="191570"/>
            </a:xfrm>
            <a:custGeom>
              <a:avLst/>
              <a:gdLst>
                <a:gd name="T0" fmla="*/ 750 w 750"/>
                <a:gd name="T1" fmla="*/ 305 h 410"/>
                <a:gd name="T2" fmla="*/ 732 w 750"/>
                <a:gd name="T3" fmla="*/ 242 h 410"/>
                <a:gd name="T4" fmla="*/ 740 w 750"/>
                <a:gd name="T5" fmla="*/ 108 h 410"/>
                <a:gd name="T6" fmla="*/ 731 w 750"/>
                <a:gd name="T7" fmla="*/ 3 h 410"/>
                <a:gd name="T8" fmla="*/ 692 w 750"/>
                <a:gd name="T9" fmla="*/ 0 h 410"/>
                <a:gd name="T10" fmla="*/ 585 w 750"/>
                <a:gd name="T11" fmla="*/ 83 h 410"/>
                <a:gd name="T12" fmla="*/ 491 w 750"/>
                <a:gd name="T13" fmla="*/ 38 h 410"/>
                <a:gd name="T14" fmla="*/ 480 w 750"/>
                <a:gd name="T15" fmla="*/ 54 h 410"/>
                <a:gd name="T16" fmla="*/ 267 w 750"/>
                <a:gd name="T17" fmla="*/ 71 h 410"/>
                <a:gd name="T18" fmla="*/ 75 w 750"/>
                <a:gd name="T19" fmla="*/ 33 h 410"/>
                <a:gd name="T20" fmla="*/ 0 w 750"/>
                <a:gd name="T21" fmla="*/ 137 h 410"/>
                <a:gd name="T22" fmla="*/ 0 w 750"/>
                <a:gd name="T23" fmla="*/ 156 h 410"/>
                <a:gd name="T24" fmla="*/ 8 w 750"/>
                <a:gd name="T25" fmla="*/ 183 h 410"/>
                <a:gd name="T26" fmla="*/ 11 w 750"/>
                <a:gd name="T27" fmla="*/ 186 h 410"/>
                <a:gd name="T28" fmla="*/ 26 w 750"/>
                <a:gd name="T29" fmla="*/ 201 h 410"/>
                <a:gd name="T30" fmla="*/ 57 w 750"/>
                <a:gd name="T31" fmla="*/ 233 h 410"/>
                <a:gd name="T32" fmla="*/ 168 w 750"/>
                <a:gd name="T33" fmla="*/ 234 h 410"/>
                <a:gd name="T34" fmla="*/ 377 w 750"/>
                <a:gd name="T35" fmla="*/ 362 h 410"/>
                <a:gd name="T36" fmla="*/ 365 w 750"/>
                <a:gd name="T37" fmla="*/ 378 h 410"/>
                <a:gd name="T38" fmla="*/ 408 w 750"/>
                <a:gd name="T39" fmla="*/ 410 h 410"/>
                <a:gd name="T40" fmla="*/ 750 w 750"/>
                <a:gd name="T41" fmla="*/ 30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0" h="410">
                  <a:moveTo>
                    <a:pt x="750" y="305"/>
                  </a:moveTo>
                  <a:lnTo>
                    <a:pt x="732" y="242"/>
                  </a:lnTo>
                  <a:lnTo>
                    <a:pt x="740" y="108"/>
                  </a:lnTo>
                  <a:lnTo>
                    <a:pt x="731" y="3"/>
                  </a:lnTo>
                  <a:lnTo>
                    <a:pt x="692" y="0"/>
                  </a:lnTo>
                  <a:lnTo>
                    <a:pt x="585" y="83"/>
                  </a:lnTo>
                  <a:lnTo>
                    <a:pt x="491" y="38"/>
                  </a:lnTo>
                  <a:lnTo>
                    <a:pt x="480" y="54"/>
                  </a:lnTo>
                  <a:lnTo>
                    <a:pt x="267" y="71"/>
                  </a:lnTo>
                  <a:lnTo>
                    <a:pt x="75" y="33"/>
                  </a:lnTo>
                  <a:lnTo>
                    <a:pt x="0" y="137"/>
                  </a:lnTo>
                  <a:lnTo>
                    <a:pt x="0" y="156"/>
                  </a:lnTo>
                  <a:lnTo>
                    <a:pt x="8" y="183"/>
                  </a:lnTo>
                  <a:lnTo>
                    <a:pt x="11" y="186"/>
                  </a:lnTo>
                  <a:lnTo>
                    <a:pt x="26" y="201"/>
                  </a:lnTo>
                  <a:lnTo>
                    <a:pt x="57" y="233"/>
                  </a:lnTo>
                  <a:lnTo>
                    <a:pt x="168" y="234"/>
                  </a:lnTo>
                  <a:lnTo>
                    <a:pt x="377" y="362"/>
                  </a:lnTo>
                  <a:lnTo>
                    <a:pt x="365" y="378"/>
                  </a:lnTo>
                  <a:lnTo>
                    <a:pt x="408" y="410"/>
                  </a:lnTo>
                  <a:lnTo>
                    <a:pt x="750" y="30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19" name="Freeform 259">
              <a:extLst>
                <a:ext uri="{FF2B5EF4-FFF2-40B4-BE49-F238E27FC236}">
                  <a16:creationId xmlns:a16="http://schemas.microsoft.com/office/drawing/2014/main" id="{94E56870-501B-4076-A629-706136043C55}"/>
                </a:ext>
              </a:extLst>
            </p:cNvPr>
            <p:cNvSpPr>
              <a:spLocks/>
            </p:cNvSpPr>
            <p:nvPr/>
          </p:nvSpPr>
          <p:spPr bwMode="auto">
            <a:xfrm>
              <a:off x="730216" y="2647728"/>
              <a:ext cx="429285" cy="208350"/>
            </a:xfrm>
            <a:custGeom>
              <a:avLst/>
              <a:gdLst>
                <a:gd name="T0" fmla="*/ 797 w 920"/>
                <a:gd name="T1" fmla="*/ 267 h 447"/>
                <a:gd name="T2" fmla="*/ 758 w 920"/>
                <a:gd name="T3" fmla="*/ 3 h 447"/>
                <a:gd name="T4" fmla="*/ 416 w 920"/>
                <a:gd name="T5" fmla="*/ 0 h 447"/>
                <a:gd name="T6" fmla="*/ 24 w 920"/>
                <a:gd name="T7" fmla="*/ 1 h 447"/>
                <a:gd name="T8" fmla="*/ 2 w 920"/>
                <a:gd name="T9" fmla="*/ 3 h 447"/>
                <a:gd name="T10" fmla="*/ 0 w 920"/>
                <a:gd name="T11" fmla="*/ 55 h 447"/>
                <a:gd name="T12" fmla="*/ 45 w 920"/>
                <a:gd name="T13" fmla="*/ 202 h 447"/>
                <a:gd name="T14" fmla="*/ 45 w 920"/>
                <a:gd name="T15" fmla="*/ 235 h 447"/>
                <a:gd name="T16" fmla="*/ 107 w 920"/>
                <a:gd name="T17" fmla="*/ 234 h 447"/>
                <a:gd name="T18" fmla="*/ 173 w 920"/>
                <a:gd name="T19" fmla="*/ 235 h 447"/>
                <a:gd name="T20" fmla="*/ 170 w 920"/>
                <a:gd name="T21" fmla="*/ 447 h 447"/>
                <a:gd name="T22" fmla="*/ 681 w 920"/>
                <a:gd name="T23" fmla="*/ 444 h 447"/>
                <a:gd name="T24" fmla="*/ 681 w 920"/>
                <a:gd name="T25" fmla="*/ 412 h 447"/>
                <a:gd name="T26" fmla="*/ 891 w 920"/>
                <a:gd name="T27" fmla="*/ 445 h 447"/>
                <a:gd name="T28" fmla="*/ 920 w 920"/>
                <a:gd name="T29" fmla="*/ 282 h 447"/>
                <a:gd name="T30" fmla="*/ 797 w 920"/>
                <a:gd name="T31"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0" h="447">
                  <a:moveTo>
                    <a:pt x="797" y="267"/>
                  </a:moveTo>
                  <a:lnTo>
                    <a:pt x="758" y="3"/>
                  </a:lnTo>
                  <a:lnTo>
                    <a:pt x="416" y="0"/>
                  </a:lnTo>
                  <a:lnTo>
                    <a:pt x="24" y="1"/>
                  </a:lnTo>
                  <a:lnTo>
                    <a:pt x="2" y="3"/>
                  </a:lnTo>
                  <a:lnTo>
                    <a:pt x="0" y="55"/>
                  </a:lnTo>
                  <a:lnTo>
                    <a:pt x="45" y="202"/>
                  </a:lnTo>
                  <a:lnTo>
                    <a:pt x="45" y="235"/>
                  </a:lnTo>
                  <a:lnTo>
                    <a:pt x="107" y="234"/>
                  </a:lnTo>
                  <a:lnTo>
                    <a:pt x="173" y="235"/>
                  </a:lnTo>
                  <a:lnTo>
                    <a:pt x="170" y="447"/>
                  </a:lnTo>
                  <a:lnTo>
                    <a:pt x="681" y="444"/>
                  </a:lnTo>
                  <a:lnTo>
                    <a:pt x="681" y="412"/>
                  </a:lnTo>
                  <a:lnTo>
                    <a:pt x="891" y="445"/>
                  </a:lnTo>
                  <a:lnTo>
                    <a:pt x="920" y="282"/>
                  </a:lnTo>
                  <a:lnTo>
                    <a:pt x="797" y="26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0" name="Freeform 260">
              <a:extLst>
                <a:ext uri="{FF2B5EF4-FFF2-40B4-BE49-F238E27FC236}">
                  <a16:creationId xmlns:a16="http://schemas.microsoft.com/office/drawing/2014/main" id="{882F032F-0A50-4A95-AB19-DF9E7434C42E}"/>
                </a:ext>
              </a:extLst>
            </p:cNvPr>
            <p:cNvSpPr>
              <a:spLocks/>
            </p:cNvSpPr>
            <p:nvPr/>
          </p:nvSpPr>
          <p:spPr bwMode="auto">
            <a:xfrm>
              <a:off x="695258" y="2756797"/>
              <a:ext cx="272672" cy="455853"/>
            </a:xfrm>
            <a:custGeom>
              <a:avLst/>
              <a:gdLst>
                <a:gd name="T0" fmla="*/ 536 w 584"/>
                <a:gd name="T1" fmla="*/ 768 h 978"/>
                <a:gd name="T2" fmla="*/ 533 w 584"/>
                <a:gd name="T3" fmla="*/ 757 h 978"/>
                <a:gd name="T4" fmla="*/ 530 w 584"/>
                <a:gd name="T5" fmla="*/ 702 h 978"/>
                <a:gd name="T6" fmla="*/ 584 w 584"/>
                <a:gd name="T7" fmla="*/ 703 h 978"/>
                <a:gd name="T8" fmla="*/ 554 w 584"/>
                <a:gd name="T9" fmla="*/ 685 h 978"/>
                <a:gd name="T10" fmla="*/ 521 w 584"/>
                <a:gd name="T11" fmla="*/ 625 h 978"/>
                <a:gd name="T12" fmla="*/ 447 w 584"/>
                <a:gd name="T13" fmla="*/ 420 h 978"/>
                <a:gd name="T14" fmla="*/ 281 w 584"/>
                <a:gd name="T15" fmla="*/ 355 h 978"/>
                <a:gd name="T16" fmla="*/ 234 w 584"/>
                <a:gd name="T17" fmla="*/ 321 h 978"/>
                <a:gd name="T18" fmla="*/ 224 w 584"/>
                <a:gd name="T19" fmla="*/ 219 h 978"/>
                <a:gd name="T20" fmla="*/ 245 w 584"/>
                <a:gd name="T21" fmla="*/ 213 h 978"/>
                <a:gd name="T22" fmla="*/ 248 w 584"/>
                <a:gd name="T23" fmla="*/ 1 h 978"/>
                <a:gd name="T24" fmla="*/ 182 w 584"/>
                <a:gd name="T25" fmla="*/ 0 h 978"/>
                <a:gd name="T26" fmla="*/ 120 w 584"/>
                <a:gd name="T27" fmla="*/ 1 h 978"/>
                <a:gd name="T28" fmla="*/ 23 w 584"/>
                <a:gd name="T29" fmla="*/ 67 h 978"/>
                <a:gd name="T30" fmla="*/ 2 w 584"/>
                <a:gd name="T31" fmla="*/ 67 h 978"/>
                <a:gd name="T32" fmla="*/ 0 w 584"/>
                <a:gd name="T33" fmla="*/ 627 h 978"/>
                <a:gd name="T34" fmla="*/ 35 w 584"/>
                <a:gd name="T35" fmla="*/ 625 h 978"/>
                <a:gd name="T36" fmla="*/ 66 w 584"/>
                <a:gd name="T37" fmla="*/ 730 h 978"/>
                <a:gd name="T38" fmla="*/ 113 w 584"/>
                <a:gd name="T39" fmla="*/ 735 h 978"/>
                <a:gd name="T40" fmla="*/ 128 w 584"/>
                <a:gd name="T41" fmla="*/ 759 h 978"/>
                <a:gd name="T42" fmla="*/ 174 w 584"/>
                <a:gd name="T43" fmla="*/ 783 h 978"/>
                <a:gd name="T44" fmla="*/ 234 w 584"/>
                <a:gd name="T45" fmla="*/ 832 h 978"/>
                <a:gd name="T46" fmla="*/ 269 w 584"/>
                <a:gd name="T47" fmla="*/ 891 h 978"/>
                <a:gd name="T48" fmla="*/ 339 w 584"/>
                <a:gd name="T49" fmla="*/ 978 h 978"/>
                <a:gd name="T50" fmla="*/ 479 w 584"/>
                <a:gd name="T51" fmla="*/ 939 h 978"/>
                <a:gd name="T52" fmla="*/ 554 w 584"/>
                <a:gd name="T53" fmla="*/ 829 h 978"/>
                <a:gd name="T54" fmla="*/ 536 w 584"/>
                <a:gd name="T55" fmla="*/ 768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4" h="978">
                  <a:moveTo>
                    <a:pt x="536" y="768"/>
                  </a:moveTo>
                  <a:lnTo>
                    <a:pt x="533" y="757"/>
                  </a:lnTo>
                  <a:lnTo>
                    <a:pt x="530" y="702"/>
                  </a:lnTo>
                  <a:lnTo>
                    <a:pt x="584" y="703"/>
                  </a:lnTo>
                  <a:lnTo>
                    <a:pt x="554" y="685"/>
                  </a:lnTo>
                  <a:lnTo>
                    <a:pt x="521" y="625"/>
                  </a:lnTo>
                  <a:lnTo>
                    <a:pt x="447" y="420"/>
                  </a:lnTo>
                  <a:lnTo>
                    <a:pt x="281" y="355"/>
                  </a:lnTo>
                  <a:lnTo>
                    <a:pt x="234" y="321"/>
                  </a:lnTo>
                  <a:lnTo>
                    <a:pt x="224" y="219"/>
                  </a:lnTo>
                  <a:lnTo>
                    <a:pt x="245" y="213"/>
                  </a:lnTo>
                  <a:lnTo>
                    <a:pt x="248" y="1"/>
                  </a:lnTo>
                  <a:lnTo>
                    <a:pt x="182" y="0"/>
                  </a:lnTo>
                  <a:lnTo>
                    <a:pt x="120" y="1"/>
                  </a:lnTo>
                  <a:lnTo>
                    <a:pt x="23" y="67"/>
                  </a:lnTo>
                  <a:lnTo>
                    <a:pt x="2" y="67"/>
                  </a:lnTo>
                  <a:lnTo>
                    <a:pt x="0" y="627"/>
                  </a:lnTo>
                  <a:lnTo>
                    <a:pt x="35" y="625"/>
                  </a:lnTo>
                  <a:lnTo>
                    <a:pt x="66" y="730"/>
                  </a:lnTo>
                  <a:lnTo>
                    <a:pt x="113" y="735"/>
                  </a:lnTo>
                  <a:lnTo>
                    <a:pt x="128" y="759"/>
                  </a:lnTo>
                  <a:lnTo>
                    <a:pt x="174" y="783"/>
                  </a:lnTo>
                  <a:lnTo>
                    <a:pt x="234" y="832"/>
                  </a:lnTo>
                  <a:lnTo>
                    <a:pt x="269" y="891"/>
                  </a:lnTo>
                  <a:lnTo>
                    <a:pt x="339" y="978"/>
                  </a:lnTo>
                  <a:lnTo>
                    <a:pt x="479" y="939"/>
                  </a:lnTo>
                  <a:lnTo>
                    <a:pt x="554" y="829"/>
                  </a:lnTo>
                  <a:lnTo>
                    <a:pt x="536" y="76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1" name="Freeform 261">
              <a:extLst>
                <a:ext uri="{FF2B5EF4-FFF2-40B4-BE49-F238E27FC236}">
                  <a16:creationId xmlns:a16="http://schemas.microsoft.com/office/drawing/2014/main" id="{ED05831B-CF47-4B05-B256-28B5C1803A3E}"/>
                </a:ext>
              </a:extLst>
            </p:cNvPr>
            <p:cNvSpPr>
              <a:spLocks/>
            </p:cNvSpPr>
            <p:nvPr/>
          </p:nvSpPr>
          <p:spPr bwMode="auto">
            <a:xfrm>
              <a:off x="300931" y="2547049"/>
              <a:ext cx="475429" cy="615262"/>
            </a:xfrm>
            <a:custGeom>
              <a:avLst/>
              <a:gdLst>
                <a:gd name="T0" fmla="*/ 974 w 1020"/>
                <a:gd name="T1" fmla="*/ 1209 h 1320"/>
                <a:gd name="T2" fmla="*/ 1020 w 1020"/>
                <a:gd name="T3" fmla="*/ 1233 h 1320"/>
                <a:gd name="T4" fmla="*/ 753 w 1020"/>
                <a:gd name="T5" fmla="*/ 1245 h 1320"/>
                <a:gd name="T6" fmla="*/ 753 w 1020"/>
                <a:gd name="T7" fmla="*/ 1278 h 1320"/>
                <a:gd name="T8" fmla="*/ 410 w 1020"/>
                <a:gd name="T9" fmla="*/ 1320 h 1320"/>
                <a:gd name="T10" fmla="*/ 410 w 1020"/>
                <a:gd name="T11" fmla="*/ 1317 h 1320"/>
                <a:gd name="T12" fmla="*/ 396 w 1020"/>
                <a:gd name="T13" fmla="*/ 1309 h 1320"/>
                <a:gd name="T14" fmla="*/ 338 w 1020"/>
                <a:gd name="T15" fmla="*/ 1252 h 1320"/>
                <a:gd name="T16" fmla="*/ 338 w 1020"/>
                <a:gd name="T17" fmla="*/ 1251 h 1320"/>
                <a:gd name="T18" fmla="*/ 305 w 1020"/>
                <a:gd name="T19" fmla="*/ 1207 h 1320"/>
                <a:gd name="T20" fmla="*/ 273 w 1020"/>
                <a:gd name="T21" fmla="*/ 1080 h 1320"/>
                <a:gd name="T22" fmla="*/ 273 w 1020"/>
                <a:gd name="T23" fmla="*/ 1078 h 1320"/>
                <a:gd name="T24" fmla="*/ 275 w 1020"/>
                <a:gd name="T25" fmla="*/ 1077 h 1320"/>
                <a:gd name="T26" fmla="*/ 275 w 1020"/>
                <a:gd name="T27" fmla="*/ 1075 h 1320"/>
                <a:gd name="T28" fmla="*/ 275 w 1020"/>
                <a:gd name="T29" fmla="*/ 1074 h 1320"/>
                <a:gd name="T30" fmla="*/ 276 w 1020"/>
                <a:gd name="T31" fmla="*/ 1074 h 1320"/>
                <a:gd name="T32" fmla="*/ 276 w 1020"/>
                <a:gd name="T33" fmla="*/ 1072 h 1320"/>
                <a:gd name="T34" fmla="*/ 257 w 1020"/>
                <a:gd name="T35" fmla="*/ 942 h 1320"/>
                <a:gd name="T36" fmla="*/ 167 w 1020"/>
                <a:gd name="T37" fmla="*/ 697 h 1320"/>
                <a:gd name="T38" fmla="*/ 168 w 1020"/>
                <a:gd name="T39" fmla="*/ 685 h 1320"/>
                <a:gd name="T40" fmla="*/ 165 w 1020"/>
                <a:gd name="T41" fmla="*/ 678 h 1320"/>
                <a:gd name="T42" fmla="*/ 168 w 1020"/>
                <a:gd name="T43" fmla="*/ 672 h 1320"/>
                <a:gd name="T44" fmla="*/ 200 w 1020"/>
                <a:gd name="T45" fmla="*/ 426 h 1320"/>
                <a:gd name="T46" fmla="*/ 201 w 1020"/>
                <a:gd name="T47" fmla="*/ 421 h 1320"/>
                <a:gd name="T48" fmla="*/ 203 w 1020"/>
                <a:gd name="T49" fmla="*/ 411 h 1320"/>
                <a:gd name="T50" fmla="*/ 201 w 1020"/>
                <a:gd name="T51" fmla="*/ 403 h 1320"/>
                <a:gd name="T52" fmla="*/ 162 w 1020"/>
                <a:gd name="T53" fmla="*/ 294 h 1320"/>
                <a:gd name="T54" fmla="*/ 161 w 1020"/>
                <a:gd name="T55" fmla="*/ 282 h 1320"/>
                <a:gd name="T56" fmla="*/ 158 w 1020"/>
                <a:gd name="T57" fmla="*/ 270 h 1320"/>
                <a:gd name="T58" fmla="*/ 2 w 1020"/>
                <a:gd name="T59" fmla="*/ 3 h 1320"/>
                <a:gd name="T60" fmla="*/ 0 w 1020"/>
                <a:gd name="T61" fmla="*/ 0 h 1320"/>
                <a:gd name="T62" fmla="*/ 53 w 1020"/>
                <a:gd name="T63" fmla="*/ 0 h 1320"/>
                <a:gd name="T64" fmla="*/ 179 w 1020"/>
                <a:gd name="T65" fmla="*/ 0 h 1320"/>
                <a:gd name="T66" fmla="*/ 407 w 1020"/>
                <a:gd name="T67" fmla="*/ 0 h 1320"/>
                <a:gd name="T68" fmla="*/ 407 w 1020"/>
                <a:gd name="T69" fmla="*/ 27 h 1320"/>
                <a:gd name="T70" fmla="*/ 741 w 1020"/>
                <a:gd name="T71" fmla="*/ 25 h 1320"/>
                <a:gd name="T72" fmla="*/ 926 w 1020"/>
                <a:gd name="T73" fmla="*/ 25 h 1320"/>
                <a:gd name="T74" fmla="*/ 926 w 1020"/>
                <a:gd name="T75" fmla="*/ 27 h 1320"/>
                <a:gd name="T76" fmla="*/ 909 w 1020"/>
                <a:gd name="T77" fmla="*/ 138 h 1320"/>
                <a:gd name="T78" fmla="*/ 923 w 1020"/>
                <a:gd name="T79" fmla="*/ 219 h 1320"/>
                <a:gd name="T80" fmla="*/ 921 w 1020"/>
                <a:gd name="T81" fmla="*/ 271 h 1320"/>
                <a:gd name="T82" fmla="*/ 966 w 1020"/>
                <a:gd name="T83" fmla="*/ 418 h 1320"/>
                <a:gd name="T84" fmla="*/ 966 w 1020"/>
                <a:gd name="T85" fmla="*/ 451 h 1320"/>
                <a:gd name="T86" fmla="*/ 869 w 1020"/>
                <a:gd name="T87" fmla="*/ 517 h 1320"/>
                <a:gd name="T88" fmla="*/ 848 w 1020"/>
                <a:gd name="T89" fmla="*/ 517 h 1320"/>
                <a:gd name="T90" fmla="*/ 846 w 1020"/>
                <a:gd name="T91" fmla="*/ 1077 h 1320"/>
                <a:gd name="T92" fmla="*/ 881 w 1020"/>
                <a:gd name="T93" fmla="*/ 1075 h 1320"/>
                <a:gd name="T94" fmla="*/ 912 w 1020"/>
                <a:gd name="T95" fmla="*/ 1180 h 1320"/>
                <a:gd name="T96" fmla="*/ 959 w 1020"/>
                <a:gd name="T97" fmla="*/ 1185 h 1320"/>
                <a:gd name="T98" fmla="*/ 974 w 1020"/>
                <a:gd name="T99" fmla="*/ 1209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0" h="1320">
                  <a:moveTo>
                    <a:pt x="974" y="1209"/>
                  </a:moveTo>
                  <a:lnTo>
                    <a:pt x="1020" y="1233"/>
                  </a:lnTo>
                  <a:lnTo>
                    <a:pt x="753" y="1245"/>
                  </a:lnTo>
                  <a:lnTo>
                    <a:pt x="753" y="1278"/>
                  </a:lnTo>
                  <a:lnTo>
                    <a:pt x="410" y="1320"/>
                  </a:lnTo>
                  <a:lnTo>
                    <a:pt x="410" y="1317"/>
                  </a:lnTo>
                  <a:lnTo>
                    <a:pt x="396" y="1309"/>
                  </a:lnTo>
                  <a:lnTo>
                    <a:pt x="338" y="1252"/>
                  </a:lnTo>
                  <a:lnTo>
                    <a:pt x="338" y="1251"/>
                  </a:lnTo>
                  <a:lnTo>
                    <a:pt x="305" y="1207"/>
                  </a:lnTo>
                  <a:lnTo>
                    <a:pt x="273" y="1080"/>
                  </a:lnTo>
                  <a:lnTo>
                    <a:pt x="273" y="1078"/>
                  </a:lnTo>
                  <a:lnTo>
                    <a:pt x="275" y="1077"/>
                  </a:lnTo>
                  <a:lnTo>
                    <a:pt x="275" y="1075"/>
                  </a:lnTo>
                  <a:lnTo>
                    <a:pt x="275" y="1074"/>
                  </a:lnTo>
                  <a:lnTo>
                    <a:pt x="276" y="1074"/>
                  </a:lnTo>
                  <a:lnTo>
                    <a:pt x="276" y="1072"/>
                  </a:lnTo>
                  <a:lnTo>
                    <a:pt x="257" y="942"/>
                  </a:lnTo>
                  <a:lnTo>
                    <a:pt x="167" y="697"/>
                  </a:lnTo>
                  <a:lnTo>
                    <a:pt x="168" y="685"/>
                  </a:lnTo>
                  <a:lnTo>
                    <a:pt x="165" y="678"/>
                  </a:lnTo>
                  <a:lnTo>
                    <a:pt x="168" y="672"/>
                  </a:lnTo>
                  <a:lnTo>
                    <a:pt x="200" y="426"/>
                  </a:lnTo>
                  <a:lnTo>
                    <a:pt x="201" y="421"/>
                  </a:lnTo>
                  <a:lnTo>
                    <a:pt x="203" y="411"/>
                  </a:lnTo>
                  <a:lnTo>
                    <a:pt x="201" y="403"/>
                  </a:lnTo>
                  <a:lnTo>
                    <a:pt x="162" y="294"/>
                  </a:lnTo>
                  <a:lnTo>
                    <a:pt x="161" y="282"/>
                  </a:lnTo>
                  <a:lnTo>
                    <a:pt x="158" y="270"/>
                  </a:lnTo>
                  <a:lnTo>
                    <a:pt x="2" y="3"/>
                  </a:lnTo>
                  <a:lnTo>
                    <a:pt x="0" y="0"/>
                  </a:lnTo>
                  <a:lnTo>
                    <a:pt x="53" y="0"/>
                  </a:lnTo>
                  <a:lnTo>
                    <a:pt x="179" y="0"/>
                  </a:lnTo>
                  <a:lnTo>
                    <a:pt x="407" y="0"/>
                  </a:lnTo>
                  <a:lnTo>
                    <a:pt x="407" y="27"/>
                  </a:lnTo>
                  <a:lnTo>
                    <a:pt x="741" y="25"/>
                  </a:lnTo>
                  <a:lnTo>
                    <a:pt x="926" y="25"/>
                  </a:lnTo>
                  <a:lnTo>
                    <a:pt x="926" y="27"/>
                  </a:lnTo>
                  <a:lnTo>
                    <a:pt x="909" y="138"/>
                  </a:lnTo>
                  <a:lnTo>
                    <a:pt x="923" y="219"/>
                  </a:lnTo>
                  <a:lnTo>
                    <a:pt x="921" y="271"/>
                  </a:lnTo>
                  <a:lnTo>
                    <a:pt x="966" y="418"/>
                  </a:lnTo>
                  <a:lnTo>
                    <a:pt x="966" y="451"/>
                  </a:lnTo>
                  <a:lnTo>
                    <a:pt x="869" y="517"/>
                  </a:lnTo>
                  <a:lnTo>
                    <a:pt x="848" y="517"/>
                  </a:lnTo>
                  <a:lnTo>
                    <a:pt x="846" y="1077"/>
                  </a:lnTo>
                  <a:lnTo>
                    <a:pt x="881" y="1075"/>
                  </a:lnTo>
                  <a:lnTo>
                    <a:pt x="912" y="1180"/>
                  </a:lnTo>
                  <a:lnTo>
                    <a:pt x="959" y="1185"/>
                  </a:lnTo>
                  <a:lnTo>
                    <a:pt x="974" y="120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22" name="Freeform 262">
              <a:extLst>
                <a:ext uri="{FF2B5EF4-FFF2-40B4-BE49-F238E27FC236}">
                  <a16:creationId xmlns:a16="http://schemas.microsoft.com/office/drawing/2014/main" id="{C19C493A-6F3E-4EEE-8FDF-B727396EA313}"/>
                </a:ext>
              </a:extLst>
            </p:cNvPr>
            <p:cNvSpPr>
              <a:spLocks/>
            </p:cNvSpPr>
            <p:nvPr/>
          </p:nvSpPr>
          <p:spPr bwMode="auto">
            <a:xfrm>
              <a:off x="853268" y="3114767"/>
              <a:ext cx="215342" cy="353775"/>
            </a:xfrm>
            <a:custGeom>
              <a:avLst/>
              <a:gdLst>
                <a:gd name="T0" fmla="*/ 320 w 462"/>
                <a:gd name="T1" fmla="*/ 759 h 759"/>
                <a:gd name="T2" fmla="*/ 188 w 462"/>
                <a:gd name="T3" fmla="*/ 759 h 759"/>
                <a:gd name="T4" fmla="*/ 216 w 462"/>
                <a:gd name="T5" fmla="*/ 660 h 759"/>
                <a:gd name="T6" fmla="*/ 2 w 462"/>
                <a:gd name="T7" fmla="*/ 315 h 759"/>
                <a:gd name="T8" fmla="*/ 0 w 462"/>
                <a:gd name="T9" fmla="*/ 210 h 759"/>
                <a:gd name="T10" fmla="*/ 140 w 462"/>
                <a:gd name="T11" fmla="*/ 171 h 759"/>
                <a:gd name="T12" fmla="*/ 215 w 462"/>
                <a:gd name="T13" fmla="*/ 61 h 759"/>
                <a:gd name="T14" fmla="*/ 197 w 462"/>
                <a:gd name="T15" fmla="*/ 0 h 759"/>
                <a:gd name="T16" fmla="*/ 320 w 462"/>
                <a:gd name="T17" fmla="*/ 102 h 759"/>
                <a:gd name="T18" fmla="*/ 392 w 462"/>
                <a:gd name="T19" fmla="*/ 256 h 759"/>
                <a:gd name="T20" fmla="*/ 407 w 462"/>
                <a:gd name="T21" fmla="*/ 256 h 759"/>
                <a:gd name="T22" fmla="*/ 426 w 462"/>
                <a:gd name="T23" fmla="*/ 306 h 759"/>
                <a:gd name="T24" fmla="*/ 446 w 462"/>
                <a:gd name="T25" fmla="*/ 376 h 759"/>
                <a:gd name="T26" fmla="*/ 462 w 462"/>
                <a:gd name="T27" fmla="*/ 525 h 759"/>
                <a:gd name="T28" fmla="*/ 320 w 462"/>
                <a:gd name="T29" fmla="*/ 759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759">
                  <a:moveTo>
                    <a:pt x="320" y="759"/>
                  </a:moveTo>
                  <a:lnTo>
                    <a:pt x="188" y="759"/>
                  </a:lnTo>
                  <a:lnTo>
                    <a:pt x="216" y="660"/>
                  </a:lnTo>
                  <a:lnTo>
                    <a:pt x="2" y="315"/>
                  </a:lnTo>
                  <a:lnTo>
                    <a:pt x="0" y="210"/>
                  </a:lnTo>
                  <a:lnTo>
                    <a:pt x="140" y="171"/>
                  </a:lnTo>
                  <a:lnTo>
                    <a:pt x="215" y="61"/>
                  </a:lnTo>
                  <a:lnTo>
                    <a:pt x="197" y="0"/>
                  </a:lnTo>
                  <a:lnTo>
                    <a:pt x="320" y="102"/>
                  </a:lnTo>
                  <a:lnTo>
                    <a:pt x="392" y="256"/>
                  </a:lnTo>
                  <a:lnTo>
                    <a:pt x="407" y="256"/>
                  </a:lnTo>
                  <a:lnTo>
                    <a:pt x="426" y="306"/>
                  </a:lnTo>
                  <a:lnTo>
                    <a:pt x="446" y="376"/>
                  </a:lnTo>
                  <a:lnTo>
                    <a:pt x="462" y="525"/>
                  </a:lnTo>
                  <a:lnTo>
                    <a:pt x="320" y="75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3" name="Freeform 263">
              <a:extLst>
                <a:ext uri="{FF2B5EF4-FFF2-40B4-BE49-F238E27FC236}">
                  <a16:creationId xmlns:a16="http://schemas.microsoft.com/office/drawing/2014/main" id="{3BAB5CC0-DE8A-4B6D-A186-F0633F126FA7}"/>
                </a:ext>
              </a:extLst>
            </p:cNvPr>
            <p:cNvSpPr>
              <a:spLocks/>
            </p:cNvSpPr>
            <p:nvPr/>
          </p:nvSpPr>
          <p:spPr bwMode="auto">
            <a:xfrm>
              <a:off x="896616" y="3580408"/>
              <a:ext cx="93687" cy="110468"/>
            </a:xfrm>
            <a:custGeom>
              <a:avLst/>
              <a:gdLst>
                <a:gd name="T0" fmla="*/ 125 w 201"/>
                <a:gd name="T1" fmla="*/ 59 h 237"/>
                <a:gd name="T2" fmla="*/ 123 w 201"/>
                <a:gd name="T3" fmla="*/ 50 h 237"/>
                <a:gd name="T4" fmla="*/ 92 w 201"/>
                <a:gd name="T5" fmla="*/ 18 h 237"/>
                <a:gd name="T6" fmla="*/ 77 w 201"/>
                <a:gd name="T7" fmla="*/ 3 h 237"/>
                <a:gd name="T8" fmla="*/ 74 w 201"/>
                <a:gd name="T9" fmla="*/ 0 h 237"/>
                <a:gd name="T10" fmla="*/ 84 w 201"/>
                <a:gd name="T11" fmla="*/ 83 h 237"/>
                <a:gd name="T12" fmla="*/ 39 w 201"/>
                <a:gd name="T13" fmla="*/ 105 h 237"/>
                <a:gd name="T14" fmla="*/ 30 w 201"/>
                <a:gd name="T15" fmla="*/ 113 h 237"/>
                <a:gd name="T16" fmla="*/ 26 w 201"/>
                <a:gd name="T17" fmla="*/ 150 h 237"/>
                <a:gd name="T18" fmla="*/ 24 w 201"/>
                <a:gd name="T19" fmla="*/ 150 h 237"/>
                <a:gd name="T20" fmla="*/ 15 w 201"/>
                <a:gd name="T21" fmla="*/ 149 h 237"/>
                <a:gd name="T22" fmla="*/ 8 w 201"/>
                <a:gd name="T23" fmla="*/ 147 h 237"/>
                <a:gd name="T24" fmla="*/ 0 w 201"/>
                <a:gd name="T25" fmla="*/ 161 h 237"/>
                <a:gd name="T26" fmla="*/ 8 w 201"/>
                <a:gd name="T27" fmla="*/ 194 h 237"/>
                <a:gd name="T28" fmla="*/ 11 w 201"/>
                <a:gd name="T29" fmla="*/ 225 h 237"/>
                <a:gd name="T30" fmla="*/ 14 w 201"/>
                <a:gd name="T31" fmla="*/ 237 h 237"/>
                <a:gd name="T32" fmla="*/ 122 w 201"/>
                <a:gd name="T33" fmla="*/ 237 h 237"/>
                <a:gd name="T34" fmla="*/ 201 w 201"/>
                <a:gd name="T35" fmla="*/ 237 h 237"/>
                <a:gd name="T36" fmla="*/ 146 w 201"/>
                <a:gd name="T37" fmla="*/ 128 h 237"/>
                <a:gd name="T38" fmla="*/ 125 w 201"/>
                <a:gd name="T39" fmla="*/ 5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1" h="237">
                  <a:moveTo>
                    <a:pt x="125" y="59"/>
                  </a:moveTo>
                  <a:lnTo>
                    <a:pt x="123" y="50"/>
                  </a:lnTo>
                  <a:lnTo>
                    <a:pt x="92" y="18"/>
                  </a:lnTo>
                  <a:lnTo>
                    <a:pt x="77" y="3"/>
                  </a:lnTo>
                  <a:lnTo>
                    <a:pt x="74" y="0"/>
                  </a:lnTo>
                  <a:lnTo>
                    <a:pt x="84" y="83"/>
                  </a:lnTo>
                  <a:lnTo>
                    <a:pt x="39" y="105"/>
                  </a:lnTo>
                  <a:lnTo>
                    <a:pt x="30" y="113"/>
                  </a:lnTo>
                  <a:lnTo>
                    <a:pt x="26" y="150"/>
                  </a:lnTo>
                  <a:lnTo>
                    <a:pt x="24" y="150"/>
                  </a:lnTo>
                  <a:lnTo>
                    <a:pt x="15" y="149"/>
                  </a:lnTo>
                  <a:lnTo>
                    <a:pt x="8" y="147"/>
                  </a:lnTo>
                  <a:lnTo>
                    <a:pt x="0" y="161"/>
                  </a:lnTo>
                  <a:lnTo>
                    <a:pt x="8" y="194"/>
                  </a:lnTo>
                  <a:lnTo>
                    <a:pt x="11" y="225"/>
                  </a:lnTo>
                  <a:lnTo>
                    <a:pt x="14" y="237"/>
                  </a:lnTo>
                  <a:lnTo>
                    <a:pt x="122" y="237"/>
                  </a:lnTo>
                  <a:lnTo>
                    <a:pt x="201" y="237"/>
                  </a:lnTo>
                  <a:lnTo>
                    <a:pt x="146" y="128"/>
                  </a:lnTo>
                  <a:lnTo>
                    <a:pt x="125" y="5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4" name="Freeform 264">
              <a:extLst>
                <a:ext uri="{FF2B5EF4-FFF2-40B4-BE49-F238E27FC236}">
                  <a16:creationId xmlns:a16="http://schemas.microsoft.com/office/drawing/2014/main" id="{BFDAB8F7-AD40-4BF0-93BA-65CEB337A419}"/>
                </a:ext>
              </a:extLst>
            </p:cNvPr>
            <p:cNvSpPr>
              <a:spLocks/>
            </p:cNvSpPr>
            <p:nvPr/>
          </p:nvSpPr>
          <p:spPr bwMode="auto">
            <a:xfrm>
              <a:off x="492501" y="3121759"/>
              <a:ext cx="469836" cy="388734"/>
            </a:xfrm>
            <a:custGeom>
              <a:avLst/>
              <a:gdLst>
                <a:gd name="T0" fmla="*/ 963 w 1009"/>
                <a:gd name="T1" fmla="*/ 744 h 835"/>
                <a:gd name="T2" fmla="*/ 982 w 1009"/>
                <a:gd name="T3" fmla="*/ 783 h 835"/>
                <a:gd name="T4" fmla="*/ 990 w 1009"/>
                <a:gd name="T5" fmla="*/ 796 h 835"/>
                <a:gd name="T6" fmla="*/ 1009 w 1009"/>
                <a:gd name="T7" fmla="*/ 835 h 835"/>
                <a:gd name="T8" fmla="*/ 681 w 1009"/>
                <a:gd name="T9" fmla="*/ 688 h 835"/>
                <a:gd name="T10" fmla="*/ 547 w 1009"/>
                <a:gd name="T11" fmla="*/ 574 h 835"/>
                <a:gd name="T12" fmla="*/ 454 w 1009"/>
                <a:gd name="T13" fmla="*/ 595 h 835"/>
                <a:gd name="T14" fmla="*/ 450 w 1009"/>
                <a:gd name="T15" fmla="*/ 589 h 835"/>
                <a:gd name="T16" fmla="*/ 442 w 1009"/>
                <a:gd name="T17" fmla="*/ 583 h 835"/>
                <a:gd name="T18" fmla="*/ 441 w 1009"/>
                <a:gd name="T19" fmla="*/ 580 h 835"/>
                <a:gd name="T20" fmla="*/ 411 w 1009"/>
                <a:gd name="T21" fmla="*/ 591 h 835"/>
                <a:gd name="T22" fmla="*/ 402 w 1009"/>
                <a:gd name="T23" fmla="*/ 541 h 835"/>
                <a:gd name="T24" fmla="*/ 402 w 1009"/>
                <a:gd name="T25" fmla="*/ 540 h 835"/>
                <a:gd name="T26" fmla="*/ 402 w 1009"/>
                <a:gd name="T27" fmla="*/ 538 h 835"/>
                <a:gd name="T28" fmla="*/ 402 w 1009"/>
                <a:gd name="T29" fmla="*/ 537 h 835"/>
                <a:gd name="T30" fmla="*/ 402 w 1009"/>
                <a:gd name="T31" fmla="*/ 535 h 835"/>
                <a:gd name="T32" fmla="*/ 402 w 1009"/>
                <a:gd name="T33" fmla="*/ 534 h 835"/>
                <a:gd name="T34" fmla="*/ 402 w 1009"/>
                <a:gd name="T35" fmla="*/ 532 h 835"/>
                <a:gd name="T36" fmla="*/ 402 w 1009"/>
                <a:gd name="T37" fmla="*/ 531 h 835"/>
                <a:gd name="T38" fmla="*/ 402 w 1009"/>
                <a:gd name="T39" fmla="*/ 529 h 835"/>
                <a:gd name="T40" fmla="*/ 400 w 1009"/>
                <a:gd name="T41" fmla="*/ 528 h 835"/>
                <a:gd name="T42" fmla="*/ 397 w 1009"/>
                <a:gd name="T43" fmla="*/ 523 h 835"/>
                <a:gd name="T44" fmla="*/ 391 w 1009"/>
                <a:gd name="T45" fmla="*/ 511 h 835"/>
                <a:gd name="T46" fmla="*/ 390 w 1009"/>
                <a:gd name="T47" fmla="*/ 508 h 835"/>
                <a:gd name="T48" fmla="*/ 388 w 1009"/>
                <a:gd name="T49" fmla="*/ 507 h 835"/>
                <a:gd name="T50" fmla="*/ 352 w 1009"/>
                <a:gd name="T51" fmla="*/ 448 h 835"/>
                <a:gd name="T52" fmla="*/ 351 w 1009"/>
                <a:gd name="T53" fmla="*/ 447 h 835"/>
                <a:gd name="T54" fmla="*/ 267 w 1009"/>
                <a:gd name="T55" fmla="*/ 375 h 835"/>
                <a:gd name="T56" fmla="*/ 259 w 1009"/>
                <a:gd name="T57" fmla="*/ 375 h 835"/>
                <a:gd name="T58" fmla="*/ 246 w 1009"/>
                <a:gd name="T59" fmla="*/ 364 h 835"/>
                <a:gd name="T60" fmla="*/ 136 w 1009"/>
                <a:gd name="T61" fmla="*/ 241 h 835"/>
                <a:gd name="T62" fmla="*/ 13 w 1009"/>
                <a:gd name="T63" fmla="*/ 108 h 835"/>
                <a:gd name="T64" fmla="*/ 0 w 1009"/>
                <a:gd name="T65" fmla="*/ 87 h 835"/>
                <a:gd name="T66" fmla="*/ 343 w 1009"/>
                <a:gd name="T67" fmla="*/ 45 h 835"/>
                <a:gd name="T68" fmla="*/ 343 w 1009"/>
                <a:gd name="T69" fmla="*/ 12 h 835"/>
                <a:gd name="T70" fmla="*/ 610 w 1009"/>
                <a:gd name="T71" fmla="*/ 0 h 835"/>
                <a:gd name="T72" fmla="*/ 670 w 1009"/>
                <a:gd name="T73" fmla="*/ 49 h 835"/>
                <a:gd name="T74" fmla="*/ 705 w 1009"/>
                <a:gd name="T75" fmla="*/ 108 h 835"/>
                <a:gd name="T76" fmla="*/ 775 w 1009"/>
                <a:gd name="T77" fmla="*/ 195 h 835"/>
                <a:gd name="T78" fmla="*/ 777 w 1009"/>
                <a:gd name="T79" fmla="*/ 300 h 835"/>
                <a:gd name="T80" fmla="*/ 991 w 1009"/>
                <a:gd name="T81" fmla="*/ 645 h 835"/>
                <a:gd name="T82" fmla="*/ 963 w 1009"/>
                <a:gd name="T83" fmla="*/ 74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9" h="835">
                  <a:moveTo>
                    <a:pt x="963" y="744"/>
                  </a:moveTo>
                  <a:lnTo>
                    <a:pt x="982" y="783"/>
                  </a:lnTo>
                  <a:lnTo>
                    <a:pt x="990" y="796"/>
                  </a:lnTo>
                  <a:lnTo>
                    <a:pt x="1009" y="835"/>
                  </a:lnTo>
                  <a:lnTo>
                    <a:pt x="681" y="688"/>
                  </a:lnTo>
                  <a:lnTo>
                    <a:pt x="547" y="574"/>
                  </a:lnTo>
                  <a:lnTo>
                    <a:pt x="454" y="595"/>
                  </a:lnTo>
                  <a:lnTo>
                    <a:pt x="450" y="589"/>
                  </a:lnTo>
                  <a:lnTo>
                    <a:pt x="442" y="583"/>
                  </a:lnTo>
                  <a:lnTo>
                    <a:pt x="441" y="580"/>
                  </a:lnTo>
                  <a:lnTo>
                    <a:pt x="411" y="591"/>
                  </a:lnTo>
                  <a:lnTo>
                    <a:pt x="402" y="541"/>
                  </a:lnTo>
                  <a:lnTo>
                    <a:pt x="402" y="540"/>
                  </a:lnTo>
                  <a:lnTo>
                    <a:pt x="402" y="538"/>
                  </a:lnTo>
                  <a:lnTo>
                    <a:pt x="402" y="537"/>
                  </a:lnTo>
                  <a:lnTo>
                    <a:pt x="402" y="535"/>
                  </a:lnTo>
                  <a:lnTo>
                    <a:pt x="402" y="534"/>
                  </a:lnTo>
                  <a:lnTo>
                    <a:pt x="402" y="532"/>
                  </a:lnTo>
                  <a:lnTo>
                    <a:pt x="402" y="531"/>
                  </a:lnTo>
                  <a:lnTo>
                    <a:pt x="402" y="529"/>
                  </a:lnTo>
                  <a:lnTo>
                    <a:pt x="400" y="528"/>
                  </a:lnTo>
                  <a:lnTo>
                    <a:pt x="397" y="523"/>
                  </a:lnTo>
                  <a:lnTo>
                    <a:pt x="391" y="511"/>
                  </a:lnTo>
                  <a:lnTo>
                    <a:pt x="390" y="508"/>
                  </a:lnTo>
                  <a:lnTo>
                    <a:pt x="388" y="507"/>
                  </a:lnTo>
                  <a:lnTo>
                    <a:pt x="352" y="448"/>
                  </a:lnTo>
                  <a:lnTo>
                    <a:pt x="351" y="447"/>
                  </a:lnTo>
                  <a:lnTo>
                    <a:pt x="267" y="375"/>
                  </a:lnTo>
                  <a:lnTo>
                    <a:pt x="259" y="375"/>
                  </a:lnTo>
                  <a:lnTo>
                    <a:pt x="246" y="364"/>
                  </a:lnTo>
                  <a:lnTo>
                    <a:pt x="136" y="241"/>
                  </a:lnTo>
                  <a:lnTo>
                    <a:pt x="13" y="108"/>
                  </a:lnTo>
                  <a:lnTo>
                    <a:pt x="0" y="87"/>
                  </a:lnTo>
                  <a:lnTo>
                    <a:pt x="343" y="45"/>
                  </a:lnTo>
                  <a:lnTo>
                    <a:pt x="343" y="12"/>
                  </a:lnTo>
                  <a:lnTo>
                    <a:pt x="610" y="0"/>
                  </a:lnTo>
                  <a:lnTo>
                    <a:pt x="670" y="49"/>
                  </a:lnTo>
                  <a:lnTo>
                    <a:pt x="705" y="108"/>
                  </a:lnTo>
                  <a:lnTo>
                    <a:pt x="775" y="195"/>
                  </a:lnTo>
                  <a:lnTo>
                    <a:pt x="777" y="300"/>
                  </a:lnTo>
                  <a:lnTo>
                    <a:pt x="991" y="645"/>
                  </a:lnTo>
                  <a:lnTo>
                    <a:pt x="963" y="74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5" name="Freeform 265">
              <a:extLst>
                <a:ext uri="{FF2B5EF4-FFF2-40B4-BE49-F238E27FC236}">
                  <a16:creationId xmlns:a16="http://schemas.microsoft.com/office/drawing/2014/main" id="{6833D1A2-D69B-48F5-8542-84403FE2D2CA}"/>
                </a:ext>
              </a:extLst>
            </p:cNvPr>
            <p:cNvSpPr>
              <a:spLocks/>
            </p:cNvSpPr>
            <p:nvPr/>
          </p:nvSpPr>
          <p:spPr bwMode="auto">
            <a:xfrm>
              <a:off x="942761" y="3084004"/>
              <a:ext cx="348183" cy="304834"/>
            </a:xfrm>
            <a:custGeom>
              <a:avLst/>
              <a:gdLst>
                <a:gd name="T0" fmla="*/ 748 w 748"/>
                <a:gd name="T1" fmla="*/ 594 h 655"/>
                <a:gd name="T2" fmla="*/ 688 w 748"/>
                <a:gd name="T3" fmla="*/ 655 h 655"/>
                <a:gd name="T4" fmla="*/ 603 w 748"/>
                <a:gd name="T5" fmla="*/ 655 h 655"/>
                <a:gd name="T6" fmla="*/ 601 w 748"/>
                <a:gd name="T7" fmla="*/ 456 h 655"/>
                <a:gd name="T8" fmla="*/ 553 w 748"/>
                <a:gd name="T9" fmla="*/ 418 h 655"/>
                <a:gd name="T10" fmla="*/ 345 w 748"/>
                <a:gd name="T11" fmla="*/ 456 h 655"/>
                <a:gd name="T12" fmla="*/ 255 w 748"/>
                <a:gd name="T13" fmla="*/ 442 h 655"/>
                <a:gd name="T14" fmla="*/ 235 w 748"/>
                <a:gd name="T15" fmla="*/ 372 h 655"/>
                <a:gd name="T16" fmla="*/ 216 w 748"/>
                <a:gd name="T17" fmla="*/ 322 h 655"/>
                <a:gd name="T18" fmla="*/ 201 w 748"/>
                <a:gd name="T19" fmla="*/ 322 h 655"/>
                <a:gd name="T20" fmla="*/ 129 w 748"/>
                <a:gd name="T21" fmla="*/ 168 h 655"/>
                <a:gd name="T22" fmla="*/ 6 w 748"/>
                <a:gd name="T23" fmla="*/ 66 h 655"/>
                <a:gd name="T24" fmla="*/ 3 w 748"/>
                <a:gd name="T25" fmla="*/ 55 h 655"/>
                <a:gd name="T26" fmla="*/ 0 w 748"/>
                <a:gd name="T27" fmla="*/ 0 h 655"/>
                <a:gd name="T28" fmla="*/ 54 w 748"/>
                <a:gd name="T29" fmla="*/ 1 h 655"/>
                <a:gd name="T30" fmla="*/ 133 w 748"/>
                <a:gd name="T31" fmla="*/ 3 h 655"/>
                <a:gd name="T32" fmla="*/ 165 w 748"/>
                <a:gd name="T33" fmla="*/ 0 h 655"/>
                <a:gd name="T34" fmla="*/ 483 w 748"/>
                <a:gd name="T35" fmla="*/ 1 h 655"/>
                <a:gd name="T36" fmla="*/ 624 w 748"/>
                <a:gd name="T37" fmla="*/ 189 h 655"/>
                <a:gd name="T38" fmla="*/ 660 w 748"/>
                <a:gd name="T39" fmla="*/ 151 h 655"/>
                <a:gd name="T40" fmla="*/ 679 w 748"/>
                <a:gd name="T41" fmla="*/ 204 h 655"/>
                <a:gd name="T42" fmla="*/ 714 w 748"/>
                <a:gd name="T43" fmla="*/ 322 h 655"/>
                <a:gd name="T44" fmla="*/ 748 w 748"/>
                <a:gd name="T45" fmla="*/ 594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8" h="655">
                  <a:moveTo>
                    <a:pt x="748" y="594"/>
                  </a:moveTo>
                  <a:lnTo>
                    <a:pt x="688" y="655"/>
                  </a:lnTo>
                  <a:lnTo>
                    <a:pt x="603" y="655"/>
                  </a:lnTo>
                  <a:lnTo>
                    <a:pt x="601" y="456"/>
                  </a:lnTo>
                  <a:lnTo>
                    <a:pt x="553" y="418"/>
                  </a:lnTo>
                  <a:lnTo>
                    <a:pt x="345" y="456"/>
                  </a:lnTo>
                  <a:lnTo>
                    <a:pt x="255" y="442"/>
                  </a:lnTo>
                  <a:lnTo>
                    <a:pt x="235" y="372"/>
                  </a:lnTo>
                  <a:lnTo>
                    <a:pt x="216" y="322"/>
                  </a:lnTo>
                  <a:lnTo>
                    <a:pt x="201" y="322"/>
                  </a:lnTo>
                  <a:lnTo>
                    <a:pt x="129" y="168"/>
                  </a:lnTo>
                  <a:lnTo>
                    <a:pt x="6" y="66"/>
                  </a:lnTo>
                  <a:lnTo>
                    <a:pt x="3" y="55"/>
                  </a:lnTo>
                  <a:lnTo>
                    <a:pt x="0" y="0"/>
                  </a:lnTo>
                  <a:lnTo>
                    <a:pt x="54" y="1"/>
                  </a:lnTo>
                  <a:lnTo>
                    <a:pt x="133" y="3"/>
                  </a:lnTo>
                  <a:lnTo>
                    <a:pt x="165" y="0"/>
                  </a:lnTo>
                  <a:lnTo>
                    <a:pt x="483" y="1"/>
                  </a:lnTo>
                  <a:lnTo>
                    <a:pt x="624" y="189"/>
                  </a:lnTo>
                  <a:lnTo>
                    <a:pt x="660" y="151"/>
                  </a:lnTo>
                  <a:lnTo>
                    <a:pt x="679" y="204"/>
                  </a:lnTo>
                  <a:lnTo>
                    <a:pt x="714" y="322"/>
                  </a:lnTo>
                  <a:lnTo>
                    <a:pt x="748" y="59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6" name="Freeform 266">
              <a:extLst>
                <a:ext uri="{FF2B5EF4-FFF2-40B4-BE49-F238E27FC236}">
                  <a16:creationId xmlns:a16="http://schemas.microsoft.com/office/drawing/2014/main" id="{624A060A-5E2C-40B0-8896-1EAD633B5AE1}"/>
                </a:ext>
              </a:extLst>
            </p:cNvPr>
            <p:cNvSpPr>
              <a:spLocks/>
            </p:cNvSpPr>
            <p:nvPr/>
          </p:nvSpPr>
          <p:spPr bwMode="auto">
            <a:xfrm>
              <a:off x="205845" y="1550044"/>
              <a:ext cx="295045" cy="307631"/>
            </a:xfrm>
            <a:custGeom>
              <a:avLst/>
              <a:gdLst>
                <a:gd name="T0" fmla="*/ 542 w 633"/>
                <a:gd name="T1" fmla="*/ 609 h 661"/>
                <a:gd name="T2" fmla="*/ 620 w 633"/>
                <a:gd name="T3" fmla="*/ 36 h 661"/>
                <a:gd name="T4" fmla="*/ 633 w 633"/>
                <a:gd name="T5" fmla="*/ 0 h 661"/>
                <a:gd name="T6" fmla="*/ 516 w 633"/>
                <a:gd name="T7" fmla="*/ 4 h 661"/>
                <a:gd name="T8" fmla="*/ 224 w 633"/>
                <a:gd name="T9" fmla="*/ 4 h 661"/>
                <a:gd name="T10" fmla="*/ 41 w 633"/>
                <a:gd name="T11" fmla="*/ 1 h 661"/>
                <a:gd name="T12" fmla="*/ 45 w 633"/>
                <a:gd name="T13" fmla="*/ 21 h 661"/>
                <a:gd name="T14" fmla="*/ 39 w 633"/>
                <a:gd name="T15" fmla="*/ 28 h 661"/>
                <a:gd name="T16" fmla="*/ 39 w 633"/>
                <a:gd name="T17" fmla="*/ 52 h 661"/>
                <a:gd name="T18" fmla="*/ 41 w 633"/>
                <a:gd name="T19" fmla="*/ 57 h 661"/>
                <a:gd name="T20" fmla="*/ 51 w 633"/>
                <a:gd name="T21" fmla="*/ 78 h 661"/>
                <a:gd name="T22" fmla="*/ 51 w 633"/>
                <a:gd name="T23" fmla="*/ 81 h 661"/>
                <a:gd name="T24" fmla="*/ 51 w 633"/>
                <a:gd name="T25" fmla="*/ 84 h 661"/>
                <a:gd name="T26" fmla="*/ 51 w 633"/>
                <a:gd name="T27" fmla="*/ 87 h 661"/>
                <a:gd name="T28" fmla="*/ 51 w 633"/>
                <a:gd name="T29" fmla="*/ 90 h 661"/>
                <a:gd name="T30" fmla="*/ 50 w 633"/>
                <a:gd name="T31" fmla="*/ 93 h 661"/>
                <a:gd name="T32" fmla="*/ 45 w 633"/>
                <a:gd name="T33" fmla="*/ 133 h 661"/>
                <a:gd name="T34" fmla="*/ 44 w 633"/>
                <a:gd name="T35" fmla="*/ 136 h 661"/>
                <a:gd name="T36" fmla="*/ 2 w 633"/>
                <a:gd name="T37" fmla="*/ 225 h 661"/>
                <a:gd name="T38" fmla="*/ 3 w 633"/>
                <a:gd name="T39" fmla="*/ 232 h 661"/>
                <a:gd name="T40" fmla="*/ 11 w 633"/>
                <a:gd name="T41" fmla="*/ 256 h 661"/>
                <a:gd name="T42" fmla="*/ 102 w 633"/>
                <a:gd name="T43" fmla="*/ 313 h 661"/>
                <a:gd name="T44" fmla="*/ 101 w 633"/>
                <a:gd name="T45" fmla="*/ 324 h 661"/>
                <a:gd name="T46" fmla="*/ 104 w 633"/>
                <a:gd name="T47" fmla="*/ 339 h 661"/>
                <a:gd name="T48" fmla="*/ 101 w 633"/>
                <a:gd name="T49" fmla="*/ 357 h 661"/>
                <a:gd name="T50" fmla="*/ 111 w 633"/>
                <a:gd name="T51" fmla="*/ 373 h 661"/>
                <a:gd name="T52" fmla="*/ 122 w 633"/>
                <a:gd name="T53" fmla="*/ 393 h 661"/>
                <a:gd name="T54" fmla="*/ 125 w 633"/>
                <a:gd name="T55" fmla="*/ 405 h 661"/>
                <a:gd name="T56" fmla="*/ 126 w 633"/>
                <a:gd name="T57" fmla="*/ 414 h 661"/>
                <a:gd name="T58" fmla="*/ 158 w 633"/>
                <a:gd name="T59" fmla="*/ 535 h 661"/>
                <a:gd name="T60" fmla="*/ 161 w 633"/>
                <a:gd name="T61" fmla="*/ 553 h 661"/>
                <a:gd name="T62" fmla="*/ 165 w 633"/>
                <a:gd name="T63" fmla="*/ 573 h 661"/>
                <a:gd name="T64" fmla="*/ 420 w 633"/>
                <a:gd name="T65" fmla="*/ 66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3" h="661">
                  <a:moveTo>
                    <a:pt x="512" y="661"/>
                  </a:moveTo>
                  <a:lnTo>
                    <a:pt x="542" y="609"/>
                  </a:lnTo>
                  <a:lnTo>
                    <a:pt x="495" y="267"/>
                  </a:lnTo>
                  <a:lnTo>
                    <a:pt x="620" y="36"/>
                  </a:lnTo>
                  <a:lnTo>
                    <a:pt x="632" y="4"/>
                  </a:lnTo>
                  <a:lnTo>
                    <a:pt x="633" y="0"/>
                  </a:lnTo>
                  <a:lnTo>
                    <a:pt x="545" y="0"/>
                  </a:lnTo>
                  <a:lnTo>
                    <a:pt x="516" y="4"/>
                  </a:lnTo>
                  <a:lnTo>
                    <a:pt x="377" y="4"/>
                  </a:lnTo>
                  <a:lnTo>
                    <a:pt x="224" y="4"/>
                  </a:lnTo>
                  <a:lnTo>
                    <a:pt x="117" y="3"/>
                  </a:lnTo>
                  <a:lnTo>
                    <a:pt x="41" y="1"/>
                  </a:lnTo>
                  <a:lnTo>
                    <a:pt x="39" y="4"/>
                  </a:lnTo>
                  <a:lnTo>
                    <a:pt x="45" y="21"/>
                  </a:lnTo>
                  <a:lnTo>
                    <a:pt x="45" y="22"/>
                  </a:lnTo>
                  <a:lnTo>
                    <a:pt x="39" y="28"/>
                  </a:lnTo>
                  <a:lnTo>
                    <a:pt x="44" y="46"/>
                  </a:lnTo>
                  <a:lnTo>
                    <a:pt x="39" y="52"/>
                  </a:lnTo>
                  <a:lnTo>
                    <a:pt x="39" y="54"/>
                  </a:lnTo>
                  <a:lnTo>
                    <a:pt x="41" y="57"/>
                  </a:lnTo>
                  <a:lnTo>
                    <a:pt x="35" y="72"/>
                  </a:lnTo>
                  <a:lnTo>
                    <a:pt x="51" y="78"/>
                  </a:lnTo>
                  <a:lnTo>
                    <a:pt x="51" y="79"/>
                  </a:lnTo>
                  <a:lnTo>
                    <a:pt x="51" y="81"/>
                  </a:lnTo>
                  <a:lnTo>
                    <a:pt x="51" y="82"/>
                  </a:lnTo>
                  <a:lnTo>
                    <a:pt x="51" y="84"/>
                  </a:lnTo>
                  <a:lnTo>
                    <a:pt x="51" y="85"/>
                  </a:lnTo>
                  <a:lnTo>
                    <a:pt x="51" y="87"/>
                  </a:lnTo>
                  <a:lnTo>
                    <a:pt x="51" y="88"/>
                  </a:lnTo>
                  <a:lnTo>
                    <a:pt x="51" y="90"/>
                  </a:lnTo>
                  <a:lnTo>
                    <a:pt x="50" y="91"/>
                  </a:lnTo>
                  <a:lnTo>
                    <a:pt x="50" y="93"/>
                  </a:lnTo>
                  <a:lnTo>
                    <a:pt x="50" y="94"/>
                  </a:lnTo>
                  <a:lnTo>
                    <a:pt x="45" y="133"/>
                  </a:lnTo>
                  <a:lnTo>
                    <a:pt x="45" y="135"/>
                  </a:lnTo>
                  <a:lnTo>
                    <a:pt x="44" y="136"/>
                  </a:lnTo>
                  <a:lnTo>
                    <a:pt x="8" y="229"/>
                  </a:lnTo>
                  <a:lnTo>
                    <a:pt x="2" y="225"/>
                  </a:lnTo>
                  <a:lnTo>
                    <a:pt x="0" y="225"/>
                  </a:lnTo>
                  <a:lnTo>
                    <a:pt x="3" y="232"/>
                  </a:lnTo>
                  <a:lnTo>
                    <a:pt x="9" y="246"/>
                  </a:lnTo>
                  <a:lnTo>
                    <a:pt x="11" y="256"/>
                  </a:lnTo>
                  <a:lnTo>
                    <a:pt x="26" y="267"/>
                  </a:lnTo>
                  <a:lnTo>
                    <a:pt x="102" y="313"/>
                  </a:lnTo>
                  <a:lnTo>
                    <a:pt x="101" y="313"/>
                  </a:lnTo>
                  <a:lnTo>
                    <a:pt x="101" y="324"/>
                  </a:lnTo>
                  <a:lnTo>
                    <a:pt x="101" y="331"/>
                  </a:lnTo>
                  <a:lnTo>
                    <a:pt x="104" y="339"/>
                  </a:lnTo>
                  <a:lnTo>
                    <a:pt x="102" y="349"/>
                  </a:lnTo>
                  <a:lnTo>
                    <a:pt x="101" y="357"/>
                  </a:lnTo>
                  <a:lnTo>
                    <a:pt x="101" y="366"/>
                  </a:lnTo>
                  <a:lnTo>
                    <a:pt x="111" y="373"/>
                  </a:lnTo>
                  <a:lnTo>
                    <a:pt x="117" y="382"/>
                  </a:lnTo>
                  <a:lnTo>
                    <a:pt x="122" y="393"/>
                  </a:lnTo>
                  <a:lnTo>
                    <a:pt x="123" y="402"/>
                  </a:lnTo>
                  <a:lnTo>
                    <a:pt x="125" y="405"/>
                  </a:lnTo>
                  <a:lnTo>
                    <a:pt x="126" y="412"/>
                  </a:lnTo>
                  <a:lnTo>
                    <a:pt x="126" y="414"/>
                  </a:lnTo>
                  <a:lnTo>
                    <a:pt x="128" y="430"/>
                  </a:lnTo>
                  <a:lnTo>
                    <a:pt x="158" y="535"/>
                  </a:lnTo>
                  <a:lnTo>
                    <a:pt x="159" y="544"/>
                  </a:lnTo>
                  <a:lnTo>
                    <a:pt x="161" y="553"/>
                  </a:lnTo>
                  <a:lnTo>
                    <a:pt x="165" y="568"/>
                  </a:lnTo>
                  <a:lnTo>
                    <a:pt x="165" y="573"/>
                  </a:lnTo>
                  <a:lnTo>
                    <a:pt x="419" y="573"/>
                  </a:lnTo>
                  <a:lnTo>
                    <a:pt x="420" y="661"/>
                  </a:lnTo>
                  <a:lnTo>
                    <a:pt x="512" y="66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7" name="Freeform 267">
              <a:extLst>
                <a:ext uri="{FF2B5EF4-FFF2-40B4-BE49-F238E27FC236}">
                  <a16:creationId xmlns:a16="http://schemas.microsoft.com/office/drawing/2014/main" id="{9981ACAA-59B0-4B38-BEC5-EFE09558077D}"/>
                </a:ext>
              </a:extLst>
            </p:cNvPr>
            <p:cNvSpPr>
              <a:spLocks/>
            </p:cNvSpPr>
            <p:nvPr/>
          </p:nvSpPr>
          <p:spPr bwMode="auto">
            <a:xfrm>
              <a:off x="154107" y="1817124"/>
              <a:ext cx="390132" cy="729924"/>
            </a:xfrm>
            <a:custGeom>
              <a:avLst/>
              <a:gdLst>
                <a:gd name="T0" fmla="*/ 838 w 838"/>
                <a:gd name="T1" fmla="*/ 304 h 1566"/>
                <a:gd name="T2" fmla="*/ 816 w 838"/>
                <a:gd name="T3" fmla="*/ 384 h 1566"/>
                <a:gd name="T4" fmla="*/ 814 w 838"/>
                <a:gd name="T5" fmla="*/ 525 h 1566"/>
                <a:gd name="T6" fmla="*/ 679 w 838"/>
                <a:gd name="T7" fmla="*/ 631 h 1566"/>
                <a:gd name="T8" fmla="*/ 723 w 838"/>
                <a:gd name="T9" fmla="*/ 1566 h 1566"/>
                <a:gd name="T10" fmla="*/ 369 w 838"/>
                <a:gd name="T11" fmla="*/ 1566 h 1566"/>
                <a:gd name="T12" fmla="*/ 229 w 838"/>
                <a:gd name="T13" fmla="*/ 1449 h 1566"/>
                <a:gd name="T14" fmla="*/ 136 w 838"/>
                <a:gd name="T15" fmla="*/ 1381 h 1566"/>
                <a:gd name="T16" fmla="*/ 135 w 838"/>
                <a:gd name="T17" fmla="*/ 1380 h 1566"/>
                <a:gd name="T18" fmla="*/ 133 w 838"/>
                <a:gd name="T19" fmla="*/ 1378 h 1566"/>
                <a:gd name="T20" fmla="*/ 130 w 838"/>
                <a:gd name="T21" fmla="*/ 1377 h 1566"/>
                <a:gd name="T22" fmla="*/ 127 w 838"/>
                <a:gd name="T23" fmla="*/ 1377 h 1566"/>
                <a:gd name="T24" fmla="*/ 126 w 838"/>
                <a:gd name="T25" fmla="*/ 1375 h 1566"/>
                <a:gd name="T26" fmla="*/ 124 w 838"/>
                <a:gd name="T27" fmla="*/ 1374 h 1566"/>
                <a:gd name="T28" fmla="*/ 118 w 838"/>
                <a:gd name="T29" fmla="*/ 1374 h 1566"/>
                <a:gd name="T30" fmla="*/ 27 w 838"/>
                <a:gd name="T31" fmla="*/ 1170 h 1566"/>
                <a:gd name="T32" fmla="*/ 27 w 838"/>
                <a:gd name="T33" fmla="*/ 1167 h 1566"/>
                <a:gd name="T34" fmla="*/ 19 w 838"/>
                <a:gd name="T35" fmla="*/ 1146 h 1566"/>
                <a:gd name="T36" fmla="*/ 18 w 838"/>
                <a:gd name="T37" fmla="*/ 1144 h 1566"/>
                <a:gd name="T38" fmla="*/ 6 w 838"/>
                <a:gd name="T39" fmla="*/ 1033 h 1566"/>
                <a:gd name="T40" fmla="*/ 61 w 838"/>
                <a:gd name="T41" fmla="*/ 898 h 1566"/>
                <a:gd name="T42" fmla="*/ 123 w 838"/>
                <a:gd name="T43" fmla="*/ 786 h 1566"/>
                <a:gd name="T44" fmla="*/ 133 w 838"/>
                <a:gd name="T45" fmla="*/ 765 h 1566"/>
                <a:gd name="T46" fmla="*/ 229 w 838"/>
                <a:gd name="T47" fmla="*/ 538 h 1566"/>
                <a:gd name="T48" fmla="*/ 238 w 838"/>
                <a:gd name="T49" fmla="*/ 499 h 1566"/>
                <a:gd name="T50" fmla="*/ 231 w 838"/>
                <a:gd name="T51" fmla="*/ 460 h 1566"/>
                <a:gd name="T52" fmla="*/ 223 w 838"/>
                <a:gd name="T53" fmla="*/ 444 h 1566"/>
                <a:gd name="T54" fmla="*/ 207 w 838"/>
                <a:gd name="T55" fmla="*/ 451 h 1566"/>
                <a:gd name="T56" fmla="*/ 201 w 838"/>
                <a:gd name="T57" fmla="*/ 438 h 1566"/>
                <a:gd name="T58" fmla="*/ 196 w 838"/>
                <a:gd name="T59" fmla="*/ 433 h 1566"/>
                <a:gd name="T60" fmla="*/ 199 w 838"/>
                <a:gd name="T61" fmla="*/ 403 h 1566"/>
                <a:gd name="T62" fmla="*/ 195 w 838"/>
                <a:gd name="T63" fmla="*/ 388 h 1566"/>
                <a:gd name="T64" fmla="*/ 195 w 838"/>
                <a:gd name="T65" fmla="*/ 366 h 1566"/>
                <a:gd name="T66" fmla="*/ 196 w 838"/>
                <a:gd name="T67" fmla="*/ 348 h 1566"/>
                <a:gd name="T68" fmla="*/ 199 w 838"/>
                <a:gd name="T69" fmla="*/ 345 h 1566"/>
                <a:gd name="T70" fmla="*/ 208 w 838"/>
                <a:gd name="T71" fmla="*/ 345 h 1566"/>
                <a:gd name="T72" fmla="*/ 229 w 838"/>
                <a:gd name="T73" fmla="*/ 304 h 1566"/>
                <a:gd name="T74" fmla="*/ 249 w 838"/>
                <a:gd name="T75" fmla="*/ 231 h 1566"/>
                <a:gd name="T76" fmla="*/ 274 w 838"/>
                <a:gd name="T77" fmla="*/ 99 h 1566"/>
                <a:gd name="T78" fmla="*/ 276 w 838"/>
                <a:gd name="T79" fmla="*/ 96 h 1566"/>
                <a:gd name="T80" fmla="*/ 531 w 838"/>
                <a:gd name="T81" fmla="*/ 0 h 1566"/>
                <a:gd name="T82" fmla="*/ 624 w 838"/>
                <a:gd name="T83" fmla="*/ 88 h 1566"/>
                <a:gd name="T84" fmla="*/ 774 w 838"/>
                <a:gd name="T85" fmla="*/ 96 h 1566"/>
                <a:gd name="T86" fmla="*/ 799 w 838"/>
                <a:gd name="T87" fmla="*/ 244 h 1566"/>
                <a:gd name="T88" fmla="*/ 813 w 838"/>
                <a:gd name="T89" fmla="*/ 253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1566">
                  <a:moveTo>
                    <a:pt x="813" y="253"/>
                  </a:moveTo>
                  <a:lnTo>
                    <a:pt x="838" y="304"/>
                  </a:lnTo>
                  <a:lnTo>
                    <a:pt x="820" y="366"/>
                  </a:lnTo>
                  <a:lnTo>
                    <a:pt x="816" y="384"/>
                  </a:lnTo>
                  <a:lnTo>
                    <a:pt x="823" y="501"/>
                  </a:lnTo>
                  <a:lnTo>
                    <a:pt x="814" y="525"/>
                  </a:lnTo>
                  <a:lnTo>
                    <a:pt x="760" y="586"/>
                  </a:lnTo>
                  <a:lnTo>
                    <a:pt x="679" y="631"/>
                  </a:lnTo>
                  <a:lnTo>
                    <a:pt x="718" y="765"/>
                  </a:lnTo>
                  <a:lnTo>
                    <a:pt x="723" y="1566"/>
                  </a:lnTo>
                  <a:lnTo>
                    <a:pt x="495" y="1566"/>
                  </a:lnTo>
                  <a:lnTo>
                    <a:pt x="369" y="1566"/>
                  </a:lnTo>
                  <a:lnTo>
                    <a:pt x="316" y="1566"/>
                  </a:lnTo>
                  <a:lnTo>
                    <a:pt x="229" y="1449"/>
                  </a:lnTo>
                  <a:lnTo>
                    <a:pt x="138" y="1381"/>
                  </a:lnTo>
                  <a:lnTo>
                    <a:pt x="136" y="1381"/>
                  </a:lnTo>
                  <a:lnTo>
                    <a:pt x="136" y="1380"/>
                  </a:lnTo>
                  <a:lnTo>
                    <a:pt x="135" y="1380"/>
                  </a:lnTo>
                  <a:lnTo>
                    <a:pt x="135" y="1378"/>
                  </a:lnTo>
                  <a:lnTo>
                    <a:pt x="133" y="1378"/>
                  </a:lnTo>
                  <a:lnTo>
                    <a:pt x="132" y="1378"/>
                  </a:lnTo>
                  <a:lnTo>
                    <a:pt x="130" y="1377"/>
                  </a:lnTo>
                  <a:lnTo>
                    <a:pt x="129" y="1377"/>
                  </a:lnTo>
                  <a:lnTo>
                    <a:pt x="127" y="1377"/>
                  </a:lnTo>
                  <a:lnTo>
                    <a:pt x="127" y="1375"/>
                  </a:lnTo>
                  <a:lnTo>
                    <a:pt x="126" y="1375"/>
                  </a:lnTo>
                  <a:lnTo>
                    <a:pt x="124" y="1375"/>
                  </a:lnTo>
                  <a:lnTo>
                    <a:pt x="124" y="1374"/>
                  </a:lnTo>
                  <a:lnTo>
                    <a:pt x="123" y="1374"/>
                  </a:lnTo>
                  <a:lnTo>
                    <a:pt x="118" y="1374"/>
                  </a:lnTo>
                  <a:lnTo>
                    <a:pt x="0" y="1282"/>
                  </a:lnTo>
                  <a:lnTo>
                    <a:pt x="27" y="1170"/>
                  </a:lnTo>
                  <a:lnTo>
                    <a:pt x="27" y="1168"/>
                  </a:lnTo>
                  <a:lnTo>
                    <a:pt x="27" y="1167"/>
                  </a:lnTo>
                  <a:lnTo>
                    <a:pt x="19" y="1147"/>
                  </a:lnTo>
                  <a:lnTo>
                    <a:pt x="19" y="1146"/>
                  </a:lnTo>
                  <a:lnTo>
                    <a:pt x="18" y="1146"/>
                  </a:lnTo>
                  <a:lnTo>
                    <a:pt x="18" y="1144"/>
                  </a:lnTo>
                  <a:lnTo>
                    <a:pt x="7" y="1036"/>
                  </a:lnTo>
                  <a:lnTo>
                    <a:pt x="6" y="1033"/>
                  </a:lnTo>
                  <a:lnTo>
                    <a:pt x="61" y="900"/>
                  </a:lnTo>
                  <a:lnTo>
                    <a:pt x="61" y="898"/>
                  </a:lnTo>
                  <a:lnTo>
                    <a:pt x="123" y="787"/>
                  </a:lnTo>
                  <a:lnTo>
                    <a:pt x="123" y="786"/>
                  </a:lnTo>
                  <a:lnTo>
                    <a:pt x="133" y="766"/>
                  </a:lnTo>
                  <a:lnTo>
                    <a:pt x="133" y="765"/>
                  </a:lnTo>
                  <a:lnTo>
                    <a:pt x="201" y="631"/>
                  </a:lnTo>
                  <a:lnTo>
                    <a:pt x="229" y="538"/>
                  </a:lnTo>
                  <a:lnTo>
                    <a:pt x="238" y="501"/>
                  </a:lnTo>
                  <a:lnTo>
                    <a:pt x="238" y="499"/>
                  </a:lnTo>
                  <a:lnTo>
                    <a:pt x="238" y="498"/>
                  </a:lnTo>
                  <a:lnTo>
                    <a:pt x="231" y="460"/>
                  </a:lnTo>
                  <a:lnTo>
                    <a:pt x="229" y="456"/>
                  </a:lnTo>
                  <a:lnTo>
                    <a:pt x="223" y="444"/>
                  </a:lnTo>
                  <a:lnTo>
                    <a:pt x="208" y="451"/>
                  </a:lnTo>
                  <a:lnTo>
                    <a:pt x="207" y="451"/>
                  </a:lnTo>
                  <a:lnTo>
                    <a:pt x="201" y="439"/>
                  </a:lnTo>
                  <a:lnTo>
                    <a:pt x="201" y="438"/>
                  </a:lnTo>
                  <a:lnTo>
                    <a:pt x="198" y="433"/>
                  </a:lnTo>
                  <a:lnTo>
                    <a:pt x="196" y="433"/>
                  </a:lnTo>
                  <a:lnTo>
                    <a:pt x="195" y="415"/>
                  </a:lnTo>
                  <a:lnTo>
                    <a:pt x="199" y="403"/>
                  </a:lnTo>
                  <a:lnTo>
                    <a:pt x="195" y="396"/>
                  </a:lnTo>
                  <a:lnTo>
                    <a:pt x="195" y="388"/>
                  </a:lnTo>
                  <a:lnTo>
                    <a:pt x="196" y="378"/>
                  </a:lnTo>
                  <a:lnTo>
                    <a:pt x="195" y="366"/>
                  </a:lnTo>
                  <a:lnTo>
                    <a:pt x="180" y="355"/>
                  </a:lnTo>
                  <a:lnTo>
                    <a:pt x="196" y="348"/>
                  </a:lnTo>
                  <a:lnTo>
                    <a:pt x="198" y="345"/>
                  </a:lnTo>
                  <a:lnTo>
                    <a:pt x="199" y="345"/>
                  </a:lnTo>
                  <a:lnTo>
                    <a:pt x="202" y="343"/>
                  </a:lnTo>
                  <a:lnTo>
                    <a:pt x="208" y="345"/>
                  </a:lnTo>
                  <a:lnTo>
                    <a:pt x="213" y="345"/>
                  </a:lnTo>
                  <a:lnTo>
                    <a:pt x="229" y="304"/>
                  </a:lnTo>
                  <a:lnTo>
                    <a:pt x="229" y="303"/>
                  </a:lnTo>
                  <a:lnTo>
                    <a:pt x="249" y="231"/>
                  </a:lnTo>
                  <a:lnTo>
                    <a:pt x="249" y="229"/>
                  </a:lnTo>
                  <a:lnTo>
                    <a:pt x="274" y="99"/>
                  </a:lnTo>
                  <a:lnTo>
                    <a:pt x="274" y="97"/>
                  </a:lnTo>
                  <a:lnTo>
                    <a:pt x="276" y="96"/>
                  </a:lnTo>
                  <a:lnTo>
                    <a:pt x="277" y="0"/>
                  </a:lnTo>
                  <a:lnTo>
                    <a:pt x="531" y="0"/>
                  </a:lnTo>
                  <a:lnTo>
                    <a:pt x="532" y="88"/>
                  </a:lnTo>
                  <a:lnTo>
                    <a:pt x="624" y="88"/>
                  </a:lnTo>
                  <a:lnTo>
                    <a:pt x="760" y="88"/>
                  </a:lnTo>
                  <a:lnTo>
                    <a:pt x="774" y="96"/>
                  </a:lnTo>
                  <a:lnTo>
                    <a:pt x="810" y="229"/>
                  </a:lnTo>
                  <a:lnTo>
                    <a:pt x="799" y="244"/>
                  </a:lnTo>
                  <a:lnTo>
                    <a:pt x="804" y="250"/>
                  </a:lnTo>
                  <a:lnTo>
                    <a:pt x="813" y="25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lumMod val="60000"/>
                    <a:lumOff val="40000"/>
                  </a:srgbClr>
                </a:solidFill>
                <a:effectLst/>
                <a:uLnTx/>
                <a:uFillTx/>
                <a:latin typeface="Calibri"/>
                <a:ea typeface="+mn-ea"/>
                <a:cs typeface="+mn-cs"/>
              </a:endParaRPr>
            </a:p>
          </p:txBody>
        </p:sp>
        <p:sp>
          <p:nvSpPr>
            <p:cNvPr id="28" name="Freeform 268">
              <a:extLst>
                <a:ext uri="{FF2B5EF4-FFF2-40B4-BE49-F238E27FC236}">
                  <a16:creationId xmlns:a16="http://schemas.microsoft.com/office/drawing/2014/main" id="{341119EA-8086-4B2E-8E3E-0A656886C46A}"/>
                </a:ext>
              </a:extLst>
            </p:cNvPr>
            <p:cNvSpPr>
              <a:spLocks/>
            </p:cNvSpPr>
            <p:nvPr/>
          </p:nvSpPr>
          <p:spPr bwMode="auto">
            <a:xfrm>
              <a:off x="1366453" y="1956957"/>
              <a:ext cx="528566" cy="736915"/>
            </a:xfrm>
            <a:custGeom>
              <a:avLst/>
              <a:gdLst>
                <a:gd name="T0" fmla="*/ 1131 w 1135"/>
                <a:gd name="T1" fmla="*/ 0 h 1581"/>
                <a:gd name="T2" fmla="*/ 1135 w 1135"/>
                <a:gd name="T3" fmla="*/ 733 h 1581"/>
                <a:gd name="T4" fmla="*/ 1134 w 1135"/>
                <a:gd name="T5" fmla="*/ 1315 h 1581"/>
                <a:gd name="T6" fmla="*/ 1131 w 1135"/>
                <a:gd name="T7" fmla="*/ 1566 h 1581"/>
                <a:gd name="T8" fmla="*/ 1117 w 1135"/>
                <a:gd name="T9" fmla="*/ 1566 h 1581"/>
                <a:gd name="T10" fmla="*/ 1117 w 1135"/>
                <a:gd name="T11" fmla="*/ 1579 h 1581"/>
                <a:gd name="T12" fmla="*/ 1005 w 1135"/>
                <a:gd name="T13" fmla="*/ 1581 h 1581"/>
                <a:gd name="T14" fmla="*/ 1039 w 1135"/>
                <a:gd name="T15" fmla="*/ 1333 h 1581"/>
                <a:gd name="T16" fmla="*/ 1024 w 1135"/>
                <a:gd name="T17" fmla="*/ 1333 h 1581"/>
                <a:gd name="T18" fmla="*/ 976 w 1135"/>
                <a:gd name="T19" fmla="*/ 1254 h 1581"/>
                <a:gd name="T20" fmla="*/ 954 w 1135"/>
                <a:gd name="T21" fmla="*/ 1176 h 1581"/>
                <a:gd name="T22" fmla="*/ 922 w 1135"/>
                <a:gd name="T23" fmla="*/ 1152 h 1581"/>
                <a:gd name="T24" fmla="*/ 841 w 1135"/>
                <a:gd name="T25" fmla="*/ 1144 h 1581"/>
                <a:gd name="T26" fmla="*/ 642 w 1135"/>
                <a:gd name="T27" fmla="*/ 963 h 1581"/>
                <a:gd name="T28" fmla="*/ 456 w 1135"/>
                <a:gd name="T29" fmla="*/ 945 h 1581"/>
                <a:gd name="T30" fmla="*/ 390 w 1135"/>
                <a:gd name="T31" fmla="*/ 1009 h 1581"/>
                <a:gd name="T32" fmla="*/ 390 w 1135"/>
                <a:gd name="T33" fmla="*/ 1054 h 1581"/>
                <a:gd name="T34" fmla="*/ 343 w 1135"/>
                <a:gd name="T35" fmla="*/ 1063 h 1581"/>
                <a:gd name="T36" fmla="*/ 231 w 1135"/>
                <a:gd name="T37" fmla="*/ 993 h 1581"/>
                <a:gd name="T38" fmla="*/ 229 w 1135"/>
                <a:gd name="T39" fmla="*/ 790 h 1581"/>
                <a:gd name="T40" fmla="*/ 4 w 1135"/>
                <a:gd name="T41" fmla="*/ 792 h 1581"/>
                <a:gd name="T42" fmla="*/ 10 w 1135"/>
                <a:gd name="T43" fmla="*/ 298 h 1581"/>
                <a:gd name="T44" fmla="*/ 0 w 1135"/>
                <a:gd name="T45" fmla="*/ 298 h 1581"/>
                <a:gd name="T46" fmla="*/ 1 w 1135"/>
                <a:gd name="T47" fmla="*/ 0 h 1581"/>
                <a:gd name="T48" fmla="*/ 567 w 1135"/>
                <a:gd name="T49" fmla="*/ 0 h 1581"/>
                <a:gd name="T50" fmla="*/ 706 w 1135"/>
                <a:gd name="T51" fmla="*/ 0 h 1581"/>
                <a:gd name="T52" fmla="*/ 1131 w 1135"/>
                <a:gd name="T53"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5" h="1581">
                  <a:moveTo>
                    <a:pt x="1131" y="0"/>
                  </a:moveTo>
                  <a:lnTo>
                    <a:pt x="1135" y="733"/>
                  </a:lnTo>
                  <a:lnTo>
                    <a:pt x="1134" y="1315"/>
                  </a:lnTo>
                  <a:lnTo>
                    <a:pt x="1131" y="1566"/>
                  </a:lnTo>
                  <a:lnTo>
                    <a:pt x="1117" y="1566"/>
                  </a:lnTo>
                  <a:lnTo>
                    <a:pt x="1117" y="1579"/>
                  </a:lnTo>
                  <a:lnTo>
                    <a:pt x="1005" y="1581"/>
                  </a:lnTo>
                  <a:lnTo>
                    <a:pt x="1039" y="1333"/>
                  </a:lnTo>
                  <a:lnTo>
                    <a:pt x="1024" y="1333"/>
                  </a:lnTo>
                  <a:lnTo>
                    <a:pt x="976" y="1254"/>
                  </a:lnTo>
                  <a:lnTo>
                    <a:pt x="954" y="1176"/>
                  </a:lnTo>
                  <a:lnTo>
                    <a:pt x="922" y="1152"/>
                  </a:lnTo>
                  <a:lnTo>
                    <a:pt x="841" y="1144"/>
                  </a:lnTo>
                  <a:lnTo>
                    <a:pt x="642" y="963"/>
                  </a:lnTo>
                  <a:lnTo>
                    <a:pt x="456" y="945"/>
                  </a:lnTo>
                  <a:lnTo>
                    <a:pt x="390" y="1009"/>
                  </a:lnTo>
                  <a:lnTo>
                    <a:pt x="390" y="1054"/>
                  </a:lnTo>
                  <a:lnTo>
                    <a:pt x="343" y="1063"/>
                  </a:lnTo>
                  <a:lnTo>
                    <a:pt x="231" y="993"/>
                  </a:lnTo>
                  <a:lnTo>
                    <a:pt x="229" y="790"/>
                  </a:lnTo>
                  <a:lnTo>
                    <a:pt x="4" y="792"/>
                  </a:lnTo>
                  <a:lnTo>
                    <a:pt x="10" y="298"/>
                  </a:lnTo>
                  <a:lnTo>
                    <a:pt x="0" y="298"/>
                  </a:lnTo>
                  <a:lnTo>
                    <a:pt x="1" y="0"/>
                  </a:lnTo>
                  <a:lnTo>
                    <a:pt x="567" y="0"/>
                  </a:lnTo>
                  <a:lnTo>
                    <a:pt x="706" y="0"/>
                  </a:lnTo>
                  <a:lnTo>
                    <a:pt x="1131" y="0"/>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29" name="Freeform 269">
              <a:extLst>
                <a:ext uri="{FF2B5EF4-FFF2-40B4-BE49-F238E27FC236}">
                  <a16:creationId xmlns:a16="http://schemas.microsoft.com/office/drawing/2014/main" id="{A139334B-3F52-4F9F-BD01-859BD1F59A66}"/>
                </a:ext>
              </a:extLst>
            </p:cNvPr>
            <p:cNvSpPr>
              <a:spLocks/>
            </p:cNvSpPr>
            <p:nvPr/>
          </p:nvSpPr>
          <p:spPr bwMode="auto">
            <a:xfrm>
              <a:off x="1317511" y="1550044"/>
              <a:ext cx="576109" cy="406912"/>
            </a:xfrm>
            <a:custGeom>
              <a:avLst/>
              <a:gdLst>
                <a:gd name="T0" fmla="*/ 1236 w 1237"/>
                <a:gd name="T1" fmla="*/ 872 h 873"/>
                <a:gd name="T2" fmla="*/ 1236 w 1237"/>
                <a:gd name="T3" fmla="*/ 696 h 873"/>
                <a:gd name="T4" fmla="*/ 1237 w 1237"/>
                <a:gd name="T5" fmla="*/ 245 h 873"/>
                <a:gd name="T6" fmla="*/ 1237 w 1237"/>
                <a:gd name="T7" fmla="*/ 5 h 873"/>
                <a:gd name="T8" fmla="*/ 1062 w 1237"/>
                <a:gd name="T9" fmla="*/ 5 h 873"/>
                <a:gd name="T10" fmla="*/ 1023 w 1237"/>
                <a:gd name="T11" fmla="*/ 6 h 873"/>
                <a:gd name="T12" fmla="*/ 490 w 1237"/>
                <a:gd name="T13" fmla="*/ 5 h 873"/>
                <a:gd name="T14" fmla="*/ 327 w 1237"/>
                <a:gd name="T15" fmla="*/ 3 h 873"/>
                <a:gd name="T16" fmla="*/ 133 w 1237"/>
                <a:gd name="T17" fmla="*/ 0 h 873"/>
                <a:gd name="T18" fmla="*/ 7 w 1237"/>
                <a:gd name="T19" fmla="*/ 2 h 873"/>
                <a:gd name="T20" fmla="*/ 0 w 1237"/>
                <a:gd name="T21" fmla="*/ 239 h 873"/>
                <a:gd name="T22" fmla="*/ 6 w 1237"/>
                <a:gd name="T23" fmla="*/ 239 h 873"/>
                <a:gd name="T24" fmla="*/ 9 w 1237"/>
                <a:gd name="T25" fmla="*/ 873 h 873"/>
                <a:gd name="T26" fmla="*/ 57 w 1237"/>
                <a:gd name="T27" fmla="*/ 872 h 873"/>
                <a:gd name="T28" fmla="*/ 106 w 1237"/>
                <a:gd name="T29" fmla="*/ 872 h 873"/>
                <a:gd name="T30" fmla="*/ 672 w 1237"/>
                <a:gd name="T31" fmla="*/ 872 h 873"/>
                <a:gd name="T32" fmla="*/ 811 w 1237"/>
                <a:gd name="T33" fmla="*/ 872 h 873"/>
                <a:gd name="T34" fmla="*/ 1236 w 1237"/>
                <a:gd name="T35" fmla="*/ 8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7" h="873">
                  <a:moveTo>
                    <a:pt x="1236" y="872"/>
                  </a:moveTo>
                  <a:lnTo>
                    <a:pt x="1236" y="696"/>
                  </a:lnTo>
                  <a:lnTo>
                    <a:pt x="1237" y="245"/>
                  </a:lnTo>
                  <a:lnTo>
                    <a:pt x="1237" y="5"/>
                  </a:lnTo>
                  <a:lnTo>
                    <a:pt x="1062" y="5"/>
                  </a:lnTo>
                  <a:lnTo>
                    <a:pt x="1023" y="6"/>
                  </a:lnTo>
                  <a:lnTo>
                    <a:pt x="490" y="5"/>
                  </a:lnTo>
                  <a:lnTo>
                    <a:pt x="327" y="3"/>
                  </a:lnTo>
                  <a:lnTo>
                    <a:pt x="133" y="0"/>
                  </a:lnTo>
                  <a:lnTo>
                    <a:pt x="7" y="2"/>
                  </a:lnTo>
                  <a:lnTo>
                    <a:pt x="0" y="239"/>
                  </a:lnTo>
                  <a:lnTo>
                    <a:pt x="6" y="239"/>
                  </a:lnTo>
                  <a:lnTo>
                    <a:pt x="9" y="873"/>
                  </a:lnTo>
                  <a:lnTo>
                    <a:pt x="57" y="872"/>
                  </a:lnTo>
                  <a:lnTo>
                    <a:pt x="106" y="872"/>
                  </a:lnTo>
                  <a:lnTo>
                    <a:pt x="672" y="872"/>
                  </a:lnTo>
                  <a:lnTo>
                    <a:pt x="811" y="872"/>
                  </a:lnTo>
                  <a:lnTo>
                    <a:pt x="1236" y="87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0" name="Freeform 270">
              <a:extLst>
                <a:ext uri="{FF2B5EF4-FFF2-40B4-BE49-F238E27FC236}">
                  <a16:creationId xmlns:a16="http://schemas.microsoft.com/office/drawing/2014/main" id="{711AAD2D-4366-49C3-8049-44C88B5AAAF0}"/>
                </a:ext>
              </a:extLst>
            </p:cNvPr>
            <p:cNvSpPr>
              <a:spLocks/>
            </p:cNvSpPr>
            <p:nvPr/>
          </p:nvSpPr>
          <p:spPr bwMode="auto">
            <a:xfrm>
              <a:off x="1300731" y="2323317"/>
              <a:ext cx="549541" cy="425090"/>
            </a:xfrm>
            <a:custGeom>
              <a:avLst/>
              <a:gdLst>
                <a:gd name="T0" fmla="*/ 527 w 1179"/>
                <a:gd name="T1" fmla="*/ 725 h 912"/>
                <a:gd name="T2" fmla="*/ 414 w 1179"/>
                <a:gd name="T3" fmla="*/ 867 h 912"/>
                <a:gd name="T4" fmla="*/ 395 w 1179"/>
                <a:gd name="T5" fmla="*/ 882 h 912"/>
                <a:gd name="T6" fmla="*/ 366 w 1179"/>
                <a:gd name="T7" fmla="*/ 905 h 912"/>
                <a:gd name="T8" fmla="*/ 357 w 1179"/>
                <a:gd name="T9" fmla="*/ 912 h 912"/>
                <a:gd name="T10" fmla="*/ 306 w 1179"/>
                <a:gd name="T11" fmla="*/ 879 h 912"/>
                <a:gd name="T12" fmla="*/ 243 w 1179"/>
                <a:gd name="T13" fmla="*/ 774 h 912"/>
                <a:gd name="T14" fmla="*/ 180 w 1179"/>
                <a:gd name="T15" fmla="*/ 729 h 912"/>
                <a:gd name="T16" fmla="*/ 116 w 1179"/>
                <a:gd name="T17" fmla="*/ 636 h 912"/>
                <a:gd name="T18" fmla="*/ 74 w 1179"/>
                <a:gd name="T19" fmla="*/ 618 h 912"/>
                <a:gd name="T20" fmla="*/ 75 w 1179"/>
                <a:gd name="T21" fmla="*/ 464 h 912"/>
                <a:gd name="T22" fmla="*/ 111 w 1179"/>
                <a:gd name="T23" fmla="*/ 404 h 912"/>
                <a:gd name="T24" fmla="*/ 53 w 1179"/>
                <a:gd name="T25" fmla="*/ 318 h 912"/>
                <a:gd name="T26" fmla="*/ 107 w 1179"/>
                <a:gd name="T27" fmla="*/ 224 h 912"/>
                <a:gd name="T28" fmla="*/ 110 w 1179"/>
                <a:gd name="T29" fmla="*/ 213 h 912"/>
                <a:gd name="T30" fmla="*/ 0 w 1179"/>
                <a:gd name="T31" fmla="*/ 3 h 912"/>
                <a:gd name="T32" fmla="*/ 111 w 1179"/>
                <a:gd name="T33" fmla="*/ 5 h 912"/>
                <a:gd name="T34" fmla="*/ 128 w 1179"/>
                <a:gd name="T35" fmla="*/ 0 h 912"/>
                <a:gd name="T36" fmla="*/ 144 w 1179"/>
                <a:gd name="T37" fmla="*/ 5 h 912"/>
                <a:gd name="T38" fmla="*/ 369 w 1179"/>
                <a:gd name="T39" fmla="*/ 3 h 912"/>
                <a:gd name="T40" fmla="*/ 371 w 1179"/>
                <a:gd name="T41" fmla="*/ 206 h 912"/>
                <a:gd name="T42" fmla="*/ 483 w 1179"/>
                <a:gd name="T43" fmla="*/ 276 h 912"/>
                <a:gd name="T44" fmla="*/ 530 w 1179"/>
                <a:gd name="T45" fmla="*/ 267 h 912"/>
                <a:gd name="T46" fmla="*/ 530 w 1179"/>
                <a:gd name="T47" fmla="*/ 222 h 912"/>
                <a:gd name="T48" fmla="*/ 596 w 1179"/>
                <a:gd name="T49" fmla="*/ 158 h 912"/>
                <a:gd name="T50" fmla="*/ 782 w 1179"/>
                <a:gd name="T51" fmla="*/ 176 h 912"/>
                <a:gd name="T52" fmla="*/ 981 w 1179"/>
                <a:gd name="T53" fmla="*/ 357 h 912"/>
                <a:gd name="T54" fmla="*/ 1062 w 1179"/>
                <a:gd name="T55" fmla="*/ 365 h 912"/>
                <a:gd name="T56" fmla="*/ 1094 w 1179"/>
                <a:gd name="T57" fmla="*/ 389 h 912"/>
                <a:gd name="T58" fmla="*/ 1116 w 1179"/>
                <a:gd name="T59" fmla="*/ 467 h 912"/>
                <a:gd name="T60" fmla="*/ 1164 w 1179"/>
                <a:gd name="T61" fmla="*/ 546 h 912"/>
                <a:gd name="T62" fmla="*/ 1179 w 1179"/>
                <a:gd name="T63" fmla="*/ 546 h 912"/>
                <a:gd name="T64" fmla="*/ 1145 w 1179"/>
                <a:gd name="T65" fmla="*/ 794 h 912"/>
                <a:gd name="T66" fmla="*/ 636 w 1179"/>
                <a:gd name="T67" fmla="*/ 785 h 912"/>
                <a:gd name="T68" fmla="*/ 527 w 1179"/>
                <a:gd name="T69" fmla="*/ 725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9" h="912">
                  <a:moveTo>
                    <a:pt x="527" y="725"/>
                  </a:moveTo>
                  <a:lnTo>
                    <a:pt x="414" y="867"/>
                  </a:lnTo>
                  <a:lnTo>
                    <a:pt x="395" y="882"/>
                  </a:lnTo>
                  <a:lnTo>
                    <a:pt x="366" y="905"/>
                  </a:lnTo>
                  <a:lnTo>
                    <a:pt x="357" y="912"/>
                  </a:lnTo>
                  <a:lnTo>
                    <a:pt x="306" y="879"/>
                  </a:lnTo>
                  <a:lnTo>
                    <a:pt x="243" y="774"/>
                  </a:lnTo>
                  <a:lnTo>
                    <a:pt x="180" y="729"/>
                  </a:lnTo>
                  <a:lnTo>
                    <a:pt x="116" y="636"/>
                  </a:lnTo>
                  <a:lnTo>
                    <a:pt x="74" y="618"/>
                  </a:lnTo>
                  <a:lnTo>
                    <a:pt x="75" y="464"/>
                  </a:lnTo>
                  <a:lnTo>
                    <a:pt x="111" y="404"/>
                  </a:lnTo>
                  <a:lnTo>
                    <a:pt x="53" y="318"/>
                  </a:lnTo>
                  <a:lnTo>
                    <a:pt x="107" y="224"/>
                  </a:lnTo>
                  <a:lnTo>
                    <a:pt x="110" y="213"/>
                  </a:lnTo>
                  <a:lnTo>
                    <a:pt x="0" y="3"/>
                  </a:lnTo>
                  <a:lnTo>
                    <a:pt x="111" y="5"/>
                  </a:lnTo>
                  <a:lnTo>
                    <a:pt x="128" y="0"/>
                  </a:lnTo>
                  <a:lnTo>
                    <a:pt x="144" y="5"/>
                  </a:lnTo>
                  <a:lnTo>
                    <a:pt x="369" y="3"/>
                  </a:lnTo>
                  <a:lnTo>
                    <a:pt x="371" y="206"/>
                  </a:lnTo>
                  <a:lnTo>
                    <a:pt x="483" y="276"/>
                  </a:lnTo>
                  <a:lnTo>
                    <a:pt x="530" y="267"/>
                  </a:lnTo>
                  <a:lnTo>
                    <a:pt x="530" y="222"/>
                  </a:lnTo>
                  <a:lnTo>
                    <a:pt x="596" y="158"/>
                  </a:lnTo>
                  <a:lnTo>
                    <a:pt x="782" y="176"/>
                  </a:lnTo>
                  <a:lnTo>
                    <a:pt x="981" y="357"/>
                  </a:lnTo>
                  <a:lnTo>
                    <a:pt x="1062" y="365"/>
                  </a:lnTo>
                  <a:lnTo>
                    <a:pt x="1094" y="389"/>
                  </a:lnTo>
                  <a:lnTo>
                    <a:pt x="1116" y="467"/>
                  </a:lnTo>
                  <a:lnTo>
                    <a:pt x="1164" y="546"/>
                  </a:lnTo>
                  <a:lnTo>
                    <a:pt x="1179" y="546"/>
                  </a:lnTo>
                  <a:lnTo>
                    <a:pt x="1145" y="794"/>
                  </a:lnTo>
                  <a:lnTo>
                    <a:pt x="636" y="785"/>
                  </a:lnTo>
                  <a:lnTo>
                    <a:pt x="527" y="72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1" name="Freeform 271">
              <a:extLst>
                <a:ext uri="{FF2B5EF4-FFF2-40B4-BE49-F238E27FC236}">
                  <a16:creationId xmlns:a16="http://schemas.microsoft.com/office/drawing/2014/main" id="{E57FAC09-6745-4C69-8CE3-C99710DBAB28}"/>
                </a:ext>
              </a:extLst>
            </p:cNvPr>
            <p:cNvSpPr>
              <a:spLocks/>
            </p:cNvSpPr>
            <p:nvPr/>
          </p:nvSpPr>
          <p:spPr bwMode="auto">
            <a:xfrm>
              <a:off x="681275" y="1956957"/>
              <a:ext cx="689372" cy="447463"/>
            </a:xfrm>
            <a:custGeom>
              <a:avLst/>
              <a:gdLst>
                <a:gd name="T0" fmla="*/ 1480 w 1480"/>
                <a:gd name="T1" fmla="*/ 298 h 960"/>
                <a:gd name="T2" fmla="*/ 1474 w 1480"/>
                <a:gd name="T3" fmla="*/ 792 h 960"/>
                <a:gd name="T4" fmla="*/ 1458 w 1480"/>
                <a:gd name="T5" fmla="*/ 787 h 960"/>
                <a:gd name="T6" fmla="*/ 1441 w 1480"/>
                <a:gd name="T7" fmla="*/ 792 h 960"/>
                <a:gd name="T8" fmla="*/ 1330 w 1480"/>
                <a:gd name="T9" fmla="*/ 790 h 960"/>
                <a:gd name="T10" fmla="*/ 903 w 1480"/>
                <a:gd name="T11" fmla="*/ 814 h 960"/>
                <a:gd name="T12" fmla="*/ 648 w 1480"/>
                <a:gd name="T13" fmla="*/ 867 h 960"/>
                <a:gd name="T14" fmla="*/ 478 w 1480"/>
                <a:gd name="T15" fmla="*/ 858 h 960"/>
                <a:gd name="T16" fmla="*/ 265 w 1480"/>
                <a:gd name="T17" fmla="*/ 877 h 960"/>
                <a:gd name="T18" fmla="*/ 0 w 1480"/>
                <a:gd name="T19" fmla="*/ 960 h 960"/>
                <a:gd name="T20" fmla="*/ 54 w 1480"/>
                <a:gd name="T21" fmla="*/ 847 h 960"/>
                <a:gd name="T22" fmla="*/ 159 w 1480"/>
                <a:gd name="T23" fmla="*/ 754 h 960"/>
                <a:gd name="T24" fmla="*/ 184 w 1480"/>
                <a:gd name="T25" fmla="*/ 742 h 960"/>
                <a:gd name="T26" fmla="*/ 181 w 1480"/>
                <a:gd name="T27" fmla="*/ 733 h 960"/>
                <a:gd name="T28" fmla="*/ 253 w 1480"/>
                <a:gd name="T29" fmla="*/ 673 h 960"/>
                <a:gd name="T30" fmla="*/ 265 w 1480"/>
                <a:gd name="T31" fmla="*/ 673 h 960"/>
                <a:gd name="T32" fmla="*/ 300 w 1480"/>
                <a:gd name="T33" fmla="*/ 598 h 960"/>
                <a:gd name="T34" fmla="*/ 265 w 1480"/>
                <a:gd name="T35" fmla="*/ 529 h 960"/>
                <a:gd name="T36" fmla="*/ 304 w 1480"/>
                <a:gd name="T37" fmla="*/ 465 h 960"/>
                <a:gd name="T38" fmla="*/ 432 w 1480"/>
                <a:gd name="T39" fmla="*/ 199 h 960"/>
                <a:gd name="T40" fmla="*/ 468 w 1480"/>
                <a:gd name="T41" fmla="*/ 103 h 960"/>
                <a:gd name="T42" fmla="*/ 478 w 1480"/>
                <a:gd name="T43" fmla="*/ 105 h 960"/>
                <a:gd name="T44" fmla="*/ 520 w 1480"/>
                <a:gd name="T45" fmla="*/ 22 h 960"/>
                <a:gd name="T46" fmla="*/ 508 w 1480"/>
                <a:gd name="T47" fmla="*/ 18 h 960"/>
                <a:gd name="T48" fmla="*/ 498 w 1480"/>
                <a:gd name="T49" fmla="*/ 7 h 960"/>
                <a:gd name="T50" fmla="*/ 486 w 1480"/>
                <a:gd name="T51" fmla="*/ 9 h 960"/>
                <a:gd name="T52" fmla="*/ 480 w 1480"/>
                <a:gd name="T53" fmla="*/ 4 h 960"/>
                <a:gd name="T54" fmla="*/ 480 w 1480"/>
                <a:gd name="T55" fmla="*/ 0 h 960"/>
                <a:gd name="T56" fmla="*/ 813 w 1480"/>
                <a:gd name="T57" fmla="*/ 0 h 960"/>
                <a:gd name="T58" fmla="*/ 903 w 1480"/>
                <a:gd name="T59" fmla="*/ 1 h 960"/>
                <a:gd name="T60" fmla="*/ 1374 w 1480"/>
                <a:gd name="T61" fmla="*/ 1 h 960"/>
                <a:gd name="T62" fmla="*/ 1422 w 1480"/>
                <a:gd name="T63" fmla="*/ 0 h 960"/>
                <a:gd name="T64" fmla="*/ 1471 w 1480"/>
                <a:gd name="T65" fmla="*/ 0 h 960"/>
                <a:gd name="T66" fmla="*/ 1470 w 1480"/>
                <a:gd name="T67" fmla="*/ 298 h 960"/>
                <a:gd name="T68" fmla="*/ 1480 w 1480"/>
                <a:gd name="T69" fmla="*/ 298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0" h="960">
                  <a:moveTo>
                    <a:pt x="1480" y="298"/>
                  </a:moveTo>
                  <a:lnTo>
                    <a:pt x="1474" y="792"/>
                  </a:lnTo>
                  <a:lnTo>
                    <a:pt x="1458" y="787"/>
                  </a:lnTo>
                  <a:lnTo>
                    <a:pt x="1441" y="792"/>
                  </a:lnTo>
                  <a:lnTo>
                    <a:pt x="1330" y="790"/>
                  </a:lnTo>
                  <a:lnTo>
                    <a:pt x="903" y="814"/>
                  </a:lnTo>
                  <a:lnTo>
                    <a:pt x="648" y="867"/>
                  </a:lnTo>
                  <a:lnTo>
                    <a:pt x="478" y="858"/>
                  </a:lnTo>
                  <a:lnTo>
                    <a:pt x="265" y="877"/>
                  </a:lnTo>
                  <a:lnTo>
                    <a:pt x="0" y="960"/>
                  </a:lnTo>
                  <a:lnTo>
                    <a:pt x="54" y="847"/>
                  </a:lnTo>
                  <a:lnTo>
                    <a:pt x="159" y="754"/>
                  </a:lnTo>
                  <a:lnTo>
                    <a:pt x="184" y="742"/>
                  </a:lnTo>
                  <a:lnTo>
                    <a:pt x="181" y="733"/>
                  </a:lnTo>
                  <a:lnTo>
                    <a:pt x="253" y="673"/>
                  </a:lnTo>
                  <a:lnTo>
                    <a:pt x="265" y="673"/>
                  </a:lnTo>
                  <a:lnTo>
                    <a:pt x="300" y="598"/>
                  </a:lnTo>
                  <a:lnTo>
                    <a:pt x="265" y="529"/>
                  </a:lnTo>
                  <a:lnTo>
                    <a:pt x="304" y="465"/>
                  </a:lnTo>
                  <a:lnTo>
                    <a:pt x="432" y="199"/>
                  </a:lnTo>
                  <a:lnTo>
                    <a:pt x="468" y="103"/>
                  </a:lnTo>
                  <a:lnTo>
                    <a:pt x="478" y="105"/>
                  </a:lnTo>
                  <a:lnTo>
                    <a:pt x="520" y="22"/>
                  </a:lnTo>
                  <a:lnTo>
                    <a:pt x="508" y="18"/>
                  </a:lnTo>
                  <a:lnTo>
                    <a:pt x="498" y="7"/>
                  </a:lnTo>
                  <a:lnTo>
                    <a:pt x="486" y="9"/>
                  </a:lnTo>
                  <a:lnTo>
                    <a:pt x="480" y="4"/>
                  </a:lnTo>
                  <a:lnTo>
                    <a:pt x="480" y="0"/>
                  </a:lnTo>
                  <a:lnTo>
                    <a:pt x="813" y="0"/>
                  </a:lnTo>
                  <a:lnTo>
                    <a:pt x="903" y="1"/>
                  </a:lnTo>
                  <a:lnTo>
                    <a:pt x="1374" y="1"/>
                  </a:lnTo>
                  <a:lnTo>
                    <a:pt x="1422" y="0"/>
                  </a:lnTo>
                  <a:lnTo>
                    <a:pt x="1471" y="0"/>
                  </a:lnTo>
                  <a:lnTo>
                    <a:pt x="1470" y="298"/>
                  </a:lnTo>
                  <a:lnTo>
                    <a:pt x="1480" y="29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2" name="Freeform 272">
              <a:extLst>
                <a:ext uri="{FF2B5EF4-FFF2-40B4-BE49-F238E27FC236}">
                  <a16:creationId xmlns:a16="http://schemas.microsoft.com/office/drawing/2014/main" id="{7256D5D2-7D10-4A61-B1E6-CE5E5C7BC8EC}"/>
                </a:ext>
              </a:extLst>
            </p:cNvPr>
            <p:cNvSpPr>
              <a:spLocks/>
            </p:cNvSpPr>
            <p:nvPr/>
          </p:nvSpPr>
          <p:spPr bwMode="auto">
            <a:xfrm>
              <a:off x="436568" y="1544451"/>
              <a:ext cx="885138" cy="504795"/>
            </a:xfrm>
            <a:custGeom>
              <a:avLst/>
              <a:gdLst>
                <a:gd name="T0" fmla="*/ 1895 w 1898"/>
                <a:gd name="T1" fmla="*/ 251 h 1082"/>
                <a:gd name="T2" fmla="*/ 1898 w 1898"/>
                <a:gd name="T3" fmla="*/ 885 h 1082"/>
                <a:gd name="T4" fmla="*/ 1427 w 1898"/>
                <a:gd name="T5" fmla="*/ 885 h 1082"/>
                <a:gd name="T6" fmla="*/ 1337 w 1898"/>
                <a:gd name="T7" fmla="*/ 884 h 1082"/>
                <a:gd name="T8" fmla="*/ 1004 w 1898"/>
                <a:gd name="T9" fmla="*/ 884 h 1082"/>
                <a:gd name="T10" fmla="*/ 1007 w 1898"/>
                <a:gd name="T11" fmla="*/ 875 h 1082"/>
                <a:gd name="T12" fmla="*/ 1005 w 1898"/>
                <a:gd name="T13" fmla="*/ 872 h 1082"/>
                <a:gd name="T14" fmla="*/ 989 w 1898"/>
                <a:gd name="T15" fmla="*/ 861 h 1082"/>
                <a:gd name="T16" fmla="*/ 983 w 1898"/>
                <a:gd name="T17" fmla="*/ 852 h 1082"/>
                <a:gd name="T18" fmla="*/ 992 w 1898"/>
                <a:gd name="T19" fmla="*/ 840 h 1082"/>
                <a:gd name="T20" fmla="*/ 987 w 1898"/>
                <a:gd name="T21" fmla="*/ 825 h 1082"/>
                <a:gd name="T22" fmla="*/ 995 w 1898"/>
                <a:gd name="T23" fmla="*/ 818 h 1082"/>
                <a:gd name="T24" fmla="*/ 995 w 1898"/>
                <a:gd name="T25" fmla="*/ 813 h 1082"/>
                <a:gd name="T26" fmla="*/ 1002 w 1898"/>
                <a:gd name="T27" fmla="*/ 770 h 1082"/>
                <a:gd name="T28" fmla="*/ 1001 w 1898"/>
                <a:gd name="T29" fmla="*/ 750 h 1082"/>
                <a:gd name="T30" fmla="*/ 1004 w 1898"/>
                <a:gd name="T31" fmla="*/ 726 h 1082"/>
                <a:gd name="T32" fmla="*/ 999 w 1898"/>
                <a:gd name="T33" fmla="*/ 714 h 1082"/>
                <a:gd name="T34" fmla="*/ 777 w 1898"/>
                <a:gd name="T35" fmla="*/ 830 h 1082"/>
                <a:gd name="T36" fmla="*/ 651 w 1898"/>
                <a:gd name="T37" fmla="*/ 1082 h 1082"/>
                <a:gd name="T38" fmla="*/ 621 w 1898"/>
                <a:gd name="T39" fmla="*/ 1082 h 1082"/>
                <a:gd name="T40" fmla="*/ 471 w 1898"/>
                <a:gd name="T41" fmla="*/ 998 h 1082"/>
                <a:gd name="T42" fmla="*/ 365 w 1898"/>
                <a:gd name="T43" fmla="*/ 987 h 1082"/>
                <a:gd name="T44" fmla="*/ 338 w 1898"/>
                <a:gd name="T45" fmla="*/ 947 h 1082"/>
                <a:gd name="T46" fmla="*/ 260 w 1898"/>
                <a:gd name="T47" fmla="*/ 920 h 1082"/>
                <a:gd name="T48" fmla="*/ 231 w 1898"/>
                <a:gd name="T49" fmla="*/ 888 h 1082"/>
                <a:gd name="T50" fmla="*/ 206 w 1898"/>
                <a:gd name="T51" fmla="*/ 837 h 1082"/>
                <a:gd name="T52" fmla="*/ 197 w 1898"/>
                <a:gd name="T53" fmla="*/ 834 h 1082"/>
                <a:gd name="T54" fmla="*/ 192 w 1898"/>
                <a:gd name="T55" fmla="*/ 828 h 1082"/>
                <a:gd name="T56" fmla="*/ 203 w 1898"/>
                <a:gd name="T57" fmla="*/ 813 h 1082"/>
                <a:gd name="T58" fmla="*/ 167 w 1898"/>
                <a:gd name="T59" fmla="*/ 680 h 1082"/>
                <a:gd name="T60" fmla="*/ 153 w 1898"/>
                <a:gd name="T61" fmla="*/ 672 h 1082"/>
                <a:gd name="T62" fmla="*/ 17 w 1898"/>
                <a:gd name="T63" fmla="*/ 672 h 1082"/>
                <a:gd name="T64" fmla="*/ 47 w 1898"/>
                <a:gd name="T65" fmla="*/ 620 h 1082"/>
                <a:gd name="T66" fmla="*/ 0 w 1898"/>
                <a:gd name="T67" fmla="*/ 278 h 1082"/>
                <a:gd name="T68" fmla="*/ 125 w 1898"/>
                <a:gd name="T69" fmla="*/ 47 h 1082"/>
                <a:gd name="T70" fmla="*/ 137 w 1898"/>
                <a:gd name="T71" fmla="*/ 15 h 1082"/>
                <a:gd name="T72" fmla="*/ 138 w 1898"/>
                <a:gd name="T73" fmla="*/ 11 h 1082"/>
                <a:gd name="T74" fmla="*/ 209 w 1898"/>
                <a:gd name="T75" fmla="*/ 9 h 1082"/>
                <a:gd name="T76" fmla="*/ 284 w 1898"/>
                <a:gd name="T77" fmla="*/ 12 h 1082"/>
                <a:gd name="T78" fmla="*/ 383 w 1898"/>
                <a:gd name="T79" fmla="*/ 6 h 1082"/>
                <a:gd name="T80" fmla="*/ 455 w 1898"/>
                <a:gd name="T81" fmla="*/ 0 h 1082"/>
                <a:gd name="T82" fmla="*/ 540 w 1898"/>
                <a:gd name="T83" fmla="*/ 8 h 1082"/>
                <a:gd name="T84" fmla="*/ 1182 w 1898"/>
                <a:gd name="T85" fmla="*/ 2 h 1082"/>
                <a:gd name="T86" fmla="*/ 1281 w 1898"/>
                <a:gd name="T87" fmla="*/ 3 h 1082"/>
                <a:gd name="T88" fmla="*/ 1427 w 1898"/>
                <a:gd name="T89" fmla="*/ 6 h 1082"/>
                <a:gd name="T90" fmla="*/ 1896 w 1898"/>
                <a:gd name="T91" fmla="*/ 14 h 1082"/>
                <a:gd name="T92" fmla="*/ 1889 w 1898"/>
                <a:gd name="T93" fmla="*/ 251 h 1082"/>
                <a:gd name="T94" fmla="*/ 1895 w 1898"/>
                <a:gd name="T95" fmla="*/ 251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98" h="1082">
                  <a:moveTo>
                    <a:pt x="1895" y="251"/>
                  </a:moveTo>
                  <a:lnTo>
                    <a:pt x="1898" y="885"/>
                  </a:lnTo>
                  <a:lnTo>
                    <a:pt x="1427" y="885"/>
                  </a:lnTo>
                  <a:lnTo>
                    <a:pt x="1337" y="884"/>
                  </a:lnTo>
                  <a:lnTo>
                    <a:pt x="1004" y="884"/>
                  </a:lnTo>
                  <a:lnTo>
                    <a:pt x="1007" y="875"/>
                  </a:lnTo>
                  <a:lnTo>
                    <a:pt x="1005" y="872"/>
                  </a:lnTo>
                  <a:lnTo>
                    <a:pt x="989" y="861"/>
                  </a:lnTo>
                  <a:lnTo>
                    <a:pt x="983" y="852"/>
                  </a:lnTo>
                  <a:lnTo>
                    <a:pt x="992" y="840"/>
                  </a:lnTo>
                  <a:lnTo>
                    <a:pt x="987" y="825"/>
                  </a:lnTo>
                  <a:lnTo>
                    <a:pt x="995" y="818"/>
                  </a:lnTo>
                  <a:lnTo>
                    <a:pt x="995" y="813"/>
                  </a:lnTo>
                  <a:lnTo>
                    <a:pt x="1002" y="770"/>
                  </a:lnTo>
                  <a:lnTo>
                    <a:pt x="1001" y="750"/>
                  </a:lnTo>
                  <a:lnTo>
                    <a:pt x="1004" y="726"/>
                  </a:lnTo>
                  <a:lnTo>
                    <a:pt x="999" y="714"/>
                  </a:lnTo>
                  <a:lnTo>
                    <a:pt x="777" y="830"/>
                  </a:lnTo>
                  <a:lnTo>
                    <a:pt x="651" y="1082"/>
                  </a:lnTo>
                  <a:lnTo>
                    <a:pt x="621" y="1082"/>
                  </a:lnTo>
                  <a:lnTo>
                    <a:pt x="471" y="998"/>
                  </a:lnTo>
                  <a:lnTo>
                    <a:pt x="365" y="987"/>
                  </a:lnTo>
                  <a:lnTo>
                    <a:pt x="338" y="947"/>
                  </a:lnTo>
                  <a:lnTo>
                    <a:pt x="260" y="920"/>
                  </a:lnTo>
                  <a:lnTo>
                    <a:pt x="231" y="888"/>
                  </a:lnTo>
                  <a:lnTo>
                    <a:pt x="206" y="837"/>
                  </a:lnTo>
                  <a:lnTo>
                    <a:pt x="197" y="834"/>
                  </a:lnTo>
                  <a:lnTo>
                    <a:pt x="192" y="828"/>
                  </a:lnTo>
                  <a:lnTo>
                    <a:pt x="203" y="813"/>
                  </a:lnTo>
                  <a:lnTo>
                    <a:pt x="167" y="680"/>
                  </a:lnTo>
                  <a:lnTo>
                    <a:pt x="153" y="672"/>
                  </a:lnTo>
                  <a:lnTo>
                    <a:pt x="17" y="672"/>
                  </a:lnTo>
                  <a:lnTo>
                    <a:pt x="47" y="620"/>
                  </a:lnTo>
                  <a:lnTo>
                    <a:pt x="0" y="278"/>
                  </a:lnTo>
                  <a:lnTo>
                    <a:pt x="125" y="47"/>
                  </a:lnTo>
                  <a:lnTo>
                    <a:pt x="137" y="15"/>
                  </a:lnTo>
                  <a:lnTo>
                    <a:pt x="138" y="11"/>
                  </a:lnTo>
                  <a:lnTo>
                    <a:pt x="209" y="9"/>
                  </a:lnTo>
                  <a:lnTo>
                    <a:pt x="284" y="12"/>
                  </a:lnTo>
                  <a:lnTo>
                    <a:pt x="383" y="6"/>
                  </a:lnTo>
                  <a:lnTo>
                    <a:pt x="455" y="0"/>
                  </a:lnTo>
                  <a:lnTo>
                    <a:pt x="540" y="8"/>
                  </a:lnTo>
                  <a:lnTo>
                    <a:pt x="1182" y="2"/>
                  </a:lnTo>
                  <a:lnTo>
                    <a:pt x="1281" y="3"/>
                  </a:lnTo>
                  <a:lnTo>
                    <a:pt x="1427" y="6"/>
                  </a:lnTo>
                  <a:lnTo>
                    <a:pt x="1896" y="14"/>
                  </a:lnTo>
                  <a:lnTo>
                    <a:pt x="1889" y="251"/>
                  </a:lnTo>
                  <a:lnTo>
                    <a:pt x="1895" y="25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3" name="Freeform 275">
              <a:extLst>
                <a:ext uri="{FF2B5EF4-FFF2-40B4-BE49-F238E27FC236}">
                  <a16:creationId xmlns:a16="http://schemas.microsoft.com/office/drawing/2014/main" id="{D43EE9E1-EC0C-43E0-91E4-611E35F7BEE3}"/>
                </a:ext>
              </a:extLst>
            </p:cNvPr>
            <p:cNvSpPr>
              <a:spLocks/>
            </p:cNvSpPr>
            <p:nvPr/>
          </p:nvSpPr>
          <p:spPr bwMode="auto">
            <a:xfrm>
              <a:off x="953947" y="3604180"/>
              <a:ext cx="356573" cy="211146"/>
            </a:xfrm>
            <a:custGeom>
              <a:avLst/>
              <a:gdLst>
                <a:gd name="T0" fmla="*/ 741 w 765"/>
                <a:gd name="T1" fmla="*/ 384 h 453"/>
                <a:gd name="T2" fmla="*/ 765 w 765"/>
                <a:gd name="T3" fmla="*/ 430 h 453"/>
                <a:gd name="T4" fmla="*/ 431 w 765"/>
                <a:gd name="T5" fmla="*/ 427 h 453"/>
                <a:gd name="T6" fmla="*/ 270 w 765"/>
                <a:gd name="T7" fmla="*/ 453 h 453"/>
                <a:gd name="T8" fmla="*/ 248 w 765"/>
                <a:gd name="T9" fmla="*/ 435 h 453"/>
                <a:gd name="T10" fmla="*/ 224 w 765"/>
                <a:gd name="T11" fmla="*/ 414 h 453"/>
                <a:gd name="T12" fmla="*/ 216 w 765"/>
                <a:gd name="T13" fmla="*/ 400 h 453"/>
                <a:gd name="T14" fmla="*/ 78 w 765"/>
                <a:gd name="T15" fmla="*/ 187 h 453"/>
                <a:gd name="T16" fmla="*/ 23 w 765"/>
                <a:gd name="T17" fmla="*/ 78 h 453"/>
                <a:gd name="T18" fmla="*/ 2 w 765"/>
                <a:gd name="T19" fmla="*/ 9 h 453"/>
                <a:gd name="T20" fmla="*/ 0 w 765"/>
                <a:gd name="T21" fmla="*/ 0 h 453"/>
                <a:gd name="T22" fmla="*/ 111 w 765"/>
                <a:gd name="T23" fmla="*/ 1 h 453"/>
                <a:gd name="T24" fmla="*/ 320 w 765"/>
                <a:gd name="T25" fmla="*/ 129 h 453"/>
                <a:gd name="T26" fmla="*/ 308 w 765"/>
                <a:gd name="T27" fmla="*/ 145 h 453"/>
                <a:gd name="T28" fmla="*/ 351 w 765"/>
                <a:gd name="T29" fmla="*/ 177 h 453"/>
                <a:gd name="T30" fmla="*/ 693 w 765"/>
                <a:gd name="T31" fmla="*/ 72 h 453"/>
                <a:gd name="T32" fmla="*/ 693 w 765"/>
                <a:gd name="T33" fmla="*/ 364 h 453"/>
                <a:gd name="T34" fmla="*/ 741 w 765"/>
                <a:gd name="T35" fmla="*/ 38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5" h="453">
                  <a:moveTo>
                    <a:pt x="741" y="384"/>
                  </a:moveTo>
                  <a:lnTo>
                    <a:pt x="765" y="430"/>
                  </a:lnTo>
                  <a:lnTo>
                    <a:pt x="431" y="427"/>
                  </a:lnTo>
                  <a:lnTo>
                    <a:pt x="270" y="453"/>
                  </a:lnTo>
                  <a:lnTo>
                    <a:pt x="248" y="435"/>
                  </a:lnTo>
                  <a:lnTo>
                    <a:pt x="224" y="414"/>
                  </a:lnTo>
                  <a:lnTo>
                    <a:pt x="216" y="400"/>
                  </a:lnTo>
                  <a:lnTo>
                    <a:pt x="78" y="187"/>
                  </a:lnTo>
                  <a:lnTo>
                    <a:pt x="23" y="78"/>
                  </a:lnTo>
                  <a:lnTo>
                    <a:pt x="2" y="9"/>
                  </a:lnTo>
                  <a:lnTo>
                    <a:pt x="0" y="0"/>
                  </a:lnTo>
                  <a:lnTo>
                    <a:pt x="111" y="1"/>
                  </a:lnTo>
                  <a:lnTo>
                    <a:pt x="320" y="129"/>
                  </a:lnTo>
                  <a:lnTo>
                    <a:pt x="308" y="145"/>
                  </a:lnTo>
                  <a:lnTo>
                    <a:pt x="351" y="177"/>
                  </a:lnTo>
                  <a:lnTo>
                    <a:pt x="693" y="72"/>
                  </a:lnTo>
                  <a:lnTo>
                    <a:pt x="693" y="364"/>
                  </a:lnTo>
                  <a:lnTo>
                    <a:pt x="741" y="38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4" name="Freeform 276">
              <a:extLst>
                <a:ext uri="{FF2B5EF4-FFF2-40B4-BE49-F238E27FC236}">
                  <a16:creationId xmlns:a16="http://schemas.microsoft.com/office/drawing/2014/main" id="{F73D47A6-B380-45BE-80CC-DA36E98F2615}"/>
                </a:ext>
              </a:extLst>
            </p:cNvPr>
            <p:cNvSpPr>
              <a:spLocks/>
            </p:cNvSpPr>
            <p:nvPr/>
          </p:nvSpPr>
          <p:spPr bwMode="auto">
            <a:xfrm>
              <a:off x="1486708" y="3193073"/>
              <a:ext cx="377547" cy="240511"/>
            </a:xfrm>
            <a:custGeom>
              <a:avLst/>
              <a:gdLst>
                <a:gd name="T0" fmla="*/ 810 w 810"/>
                <a:gd name="T1" fmla="*/ 84 h 515"/>
                <a:gd name="T2" fmla="*/ 810 w 810"/>
                <a:gd name="T3" fmla="*/ 5 h 515"/>
                <a:gd name="T4" fmla="*/ 804 w 810"/>
                <a:gd name="T5" fmla="*/ 8 h 515"/>
                <a:gd name="T6" fmla="*/ 777 w 810"/>
                <a:gd name="T7" fmla="*/ 0 h 515"/>
                <a:gd name="T8" fmla="*/ 767 w 810"/>
                <a:gd name="T9" fmla="*/ 12 h 515"/>
                <a:gd name="T10" fmla="*/ 773 w 810"/>
                <a:gd name="T11" fmla="*/ 29 h 515"/>
                <a:gd name="T12" fmla="*/ 768 w 810"/>
                <a:gd name="T13" fmla="*/ 41 h 515"/>
                <a:gd name="T14" fmla="*/ 762 w 810"/>
                <a:gd name="T15" fmla="*/ 44 h 515"/>
                <a:gd name="T16" fmla="*/ 753 w 810"/>
                <a:gd name="T17" fmla="*/ 74 h 515"/>
                <a:gd name="T18" fmla="*/ 749 w 810"/>
                <a:gd name="T19" fmla="*/ 71 h 515"/>
                <a:gd name="T20" fmla="*/ 738 w 810"/>
                <a:gd name="T21" fmla="*/ 80 h 515"/>
                <a:gd name="T22" fmla="*/ 704 w 810"/>
                <a:gd name="T23" fmla="*/ 83 h 515"/>
                <a:gd name="T24" fmla="*/ 659 w 810"/>
                <a:gd name="T25" fmla="*/ 132 h 515"/>
                <a:gd name="T26" fmla="*/ 554 w 810"/>
                <a:gd name="T27" fmla="*/ 173 h 515"/>
                <a:gd name="T28" fmla="*/ 341 w 810"/>
                <a:gd name="T29" fmla="*/ 218 h 515"/>
                <a:gd name="T30" fmla="*/ 234 w 810"/>
                <a:gd name="T31" fmla="*/ 165 h 515"/>
                <a:gd name="T32" fmla="*/ 0 w 810"/>
                <a:gd name="T33" fmla="*/ 212 h 515"/>
                <a:gd name="T34" fmla="*/ 0 w 810"/>
                <a:gd name="T35" fmla="*/ 284 h 515"/>
                <a:gd name="T36" fmla="*/ 0 w 810"/>
                <a:gd name="T37" fmla="*/ 354 h 515"/>
                <a:gd name="T38" fmla="*/ 0 w 810"/>
                <a:gd name="T39" fmla="*/ 435 h 515"/>
                <a:gd name="T40" fmla="*/ 18 w 810"/>
                <a:gd name="T41" fmla="*/ 488 h 515"/>
                <a:gd name="T42" fmla="*/ 27 w 810"/>
                <a:gd name="T43" fmla="*/ 515 h 515"/>
                <a:gd name="T44" fmla="*/ 128 w 810"/>
                <a:gd name="T45" fmla="*/ 500 h 515"/>
                <a:gd name="T46" fmla="*/ 341 w 810"/>
                <a:gd name="T47" fmla="*/ 374 h 515"/>
                <a:gd name="T48" fmla="*/ 350 w 810"/>
                <a:gd name="T49" fmla="*/ 354 h 515"/>
                <a:gd name="T50" fmla="*/ 447 w 810"/>
                <a:gd name="T51" fmla="*/ 281 h 515"/>
                <a:gd name="T52" fmla="*/ 513 w 810"/>
                <a:gd name="T53" fmla="*/ 249 h 515"/>
                <a:gd name="T54" fmla="*/ 521 w 810"/>
                <a:gd name="T55" fmla="*/ 249 h 515"/>
                <a:gd name="T56" fmla="*/ 531 w 810"/>
                <a:gd name="T57" fmla="*/ 257 h 515"/>
                <a:gd name="T58" fmla="*/ 542 w 810"/>
                <a:gd name="T59" fmla="*/ 255 h 515"/>
                <a:gd name="T60" fmla="*/ 551 w 810"/>
                <a:gd name="T61" fmla="*/ 263 h 515"/>
                <a:gd name="T62" fmla="*/ 644 w 810"/>
                <a:gd name="T63" fmla="*/ 243 h 515"/>
                <a:gd name="T64" fmla="*/ 651 w 810"/>
                <a:gd name="T65" fmla="*/ 236 h 515"/>
                <a:gd name="T66" fmla="*/ 681 w 810"/>
                <a:gd name="T67" fmla="*/ 231 h 515"/>
                <a:gd name="T68" fmla="*/ 692 w 810"/>
                <a:gd name="T69" fmla="*/ 221 h 515"/>
                <a:gd name="T70" fmla="*/ 740 w 810"/>
                <a:gd name="T71" fmla="*/ 225 h 515"/>
                <a:gd name="T72" fmla="*/ 752 w 810"/>
                <a:gd name="T73" fmla="*/ 222 h 515"/>
                <a:gd name="T74" fmla="*/ 776 w 810"/>
                <a:gd name="T75" fmla="*/ 224 h 515"/>
                <a:gd name="T76" fmla="*/ 786 w 810"/>
                <a:gd name="T77" fmla="*/ 215 h 515"/>
                <a:gd name="T78" fmla="*/ 810 w 810"/>
                <a:gd name="T79" fmla="*/ 210 h 515"/>
                <a:gd name="T80" fmla="*/ 810 w 810"/>
                <a:gd name="T81" fmla="*/ 165 h 515"/>
                <a:gd name="T82" fmla="*/ 810 w 810"/>
                <a:gd name="T83" fmla="*/ 84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0" h="515">
                  <a:moveTo>
                    <a:pt x="810" y="84"/>
                  </a:moveTo>
                  <a:lnTo>
                    <a:pt x="810" y="5"/>
                  </a:lnTo>
                  <a:lnTo>
                    <a:pt x="804" y="8"/>
                  </a:lnTo>
                  <a:lnTo>
                    <a:pt x="777" y="0"/>
                  </a:lnTo>
                  <a:lnTo>
                    <a:pt x="767" y="12"/>
                  </a:lnTo>
                  <a:lnTo>
                    <a:pt x="773" y="29"/>
                  </a:lnTo>
                  <a:lnTo>
                    <a:pt x="768" y="41"/>
                  </a:lnTo>
                  <a:lnTo>
                    <a:pt x="762" y="44"/>
                  </a:lnTo>
                  <a:lnTo>
                    <a:pt x="753" y="74"/>
                  </a:lnTo>
                  <a:lnTo>
                    <a:pt x="749" y="71"/>
                  </a:lnTo>
                  <a:lnTo>
                    <a:pt x="738" y="80"/>
                  </a:lnTo>
                  <a:lnTo>
                    <a:pt x="704" y="83"/>
                  </a:lnTo>
                  <a:lnTo>
                    <a:pt x="659" y="132"/>
                  </a:lnTo>
                  <a:lnTo>
                    <a:pt x="554" y="173"/>
                  </a:lnTo>
                  <a:lnTo>
                    <a:pt x="341" y="218"/>
                  </a:lnTo>
                  <a:lnTo>
                    <a:pt x="234" y="165"/>
                  </a:lnTo>
                  <a:lnTo>
                    <a:pt x="0" y="212"/>
                  </a:lnTo>
                  <a:lnTo>
                    <a:pt x="0" y="284"/>
                  </a:lnTo>
                  <a:lnTo>
                    <a:pt x="0" y="354"/>
                  </a:lnTo>
                  <a:lnTo>
                    <a:pt x="0" y="435"/>
                  </a:lnTo>
                  <a:lnTo>
                    <a:pt x="18" y="488"/>
                  </a:lnTo>
                  <a:lnTo>
                    <a:pt x="27" y="515"/>
                  </a:lnTo>
                  <a:lnTo>
                    <a:pt x="128" y="500"/>
                  </a:lnTo>
                  <a:lnTo>
                    <a:pt x="341" y="374"/>
                  </a:lnTo>
                  <a:lnTo>
                    <a:pt x="350" y="354"/>
                  </a:lnTo>
                  <a:lnTo>
                    <a:pt x="447" y="281"/>
                  </a:lnTo>
                  <a:lnTo>
                    <a:pt x="513" y="249"/>
                  </a:lnTo>
                  <a:lnTo>
                    <a:pt x="521" y="249"/>
                  </a:lnTo>
                  <a:lnTo>
                    <a:pt x="531" y="257"/>
                  </a:lnTo>
                  <a:lnTo>
                    <a:pt x="542" y="255"/>
                  </a:lnTo>
                  <a:lnTo>
                    <a:pt x="551" y="263"/>
                  </a:lnTo>
                  <a:lnTo>
                    <a:pt x="644" y="243"/>
                  </a:lnTo>
                  <a:lnTo>
                    <a:pt x="651" y="236"/>
                  </a:lnTo>
                  <a:lnTo>
                    <a:pt x="681" y="231"/>
                  </a:lnTo>
                  <a:lnTo>
                    <a:pt x="692" y="221"/>
                  </a:lnTo>
                  <a:lnTo>
                    <a:pt x="740" y="225"/>
                  </a:lnTo>
                  <a:lnTo>
                    <a:pt x="752" y="222"/>
                  </a:lnTo>
                  <a:lnTo>
                    <a:pt x="776" y="224"/>
                  </a:lnTo>
                  <a:lnTo>
                    <a:pt x="786" y="215"/>
                  </a:lnTo>
                  <a:lnTo>
                    <a:pt x="810" y="210"/>
                  </a:lnTo>
                  <a:lnTo>
                    <a:pt x="810" y="165"/>
                  </a:lnTo>
                  <a:lnTo>
                    <a:pt x="810" y="8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5" name="Freeform 277">
              <a:extLst>
                <a:ext uri="{FF2B5EF4-FFF2-40B4-BE49-F238E27FC236}">
                  <a16:creationId xmlns:a16="http://schemas.microsoft.com/office/drawing/2014/main" id="{79A6C3F0-AA89-42C5-9A13-AF39D6B03245}"/>
                </a:ext>
              </a:extLst>
            </p:cNvPr>
            <p:cNvSpPr>
              <a:spLocks/>
            </p:cNvSpPr>
            <p:nvPr/>
          </p:nvSpPr>
          <p:spPr bwMode="auto">
            <a:xfrm>
              <a:off x="1499293" y="3290956"/>
              <a:ext cx="387336" cy="338394"/>
            </a:xfrm>
            <a:custGeom>
              <a:avLst/>
              <a:gdLst>
                <a:gd name="T0" fmla="*/ 783 w 830"/>
                <a:gd name="T1" fmla="*/ 66 h 725"/>
                <a:gd name="T2" fmla="*/ 783 w 830"/>
                <a:gd name="T3" fmla="*/ 0 h 725"/>
                <a:gd name="T4" fmla="*/ 759 w 830"/>
                <a:gd name="T5" fmla="*/ 5 h 725"/>
                <a:gd name="T6" fmla="*/ 749 w 830"/>
                <a:gd name="T7" fmla="*/ 14 h 725"/>
                <a:gd name="T8" fmla="*/ 725 w 830"/>
                <a:gd name="T9" fmla="*/ 12 h 725"/>
                <a:gd name="T10" fmla="*/ 713 w 830"/>
                <a:gd name="T11" fmla="*/ 15 h 725"/>
                <a:gd name="T12" fmla="*/ 665 w 830"/>
                <a:gd name="T13" fmla="*/ 11 h 725"/>
                <a:gd name="T14" fmla="*/ 654 w 830"/>
                <a:gd name="T15" fmla="*/ 21 h 725"/>
                <a:gd name="T16" fmla="*/ 624 w 830"/>
                <a:gd name="T17" fmla="*/ 26 h 725"/>
                <a:gd name="T18" fmla="*/ 617 w 830"/>
                <a:gd name="T19" fmla="*/ 33 h 725"/>
                <a:gd name="T20" fmla="*/ 524 w 830"/>
                <a:gd name="T21" fmla="*/ 53 h 725"/>
                <a:gd name="T22" fmla="*/ 515 w 830"/>
                <a:gd name="T23" fmla="*/ 45 h 725"/>
                <a:gd name="T24" fmla="*/ 504 w 830"/>
                <a:gd name="T25" fmla="*/ 47 h 725"/>
                <a:gd name="T26" fmla="*/ 494 w 830"/>
                <a:gd name="T27" fmla="*/ 39 h 725"/>
                <a:gd name="T28" fmla="*/ 486 w 830"/>
                <a:gd name="T29" fmla="*/ 39 h 725"/>
                <a:gd name="T30" fmla="*/ 420 w 830"/>
                <a:gd name="T31" fmla="*/ 71 h 725"/>
                <a:gd name="T32" fmla="*/ 323 w 830"/>
                <a:gd name="T33" fmla="*/ 144 h 725"/>
                <a:gd name="T34" fmla="*/ 314 w 830"/>
                <a:gd name="T35" fmla="*/ 164 h 725"/>
                <a:gd name="T36" fmla="*/ 101 w 830"/>
                <a:gd name="T37" fmla="*/ 290 h 725"/>
                <a:gd name="T38" fmla="*/ 0 w 830"/>
                <a:gd name="T39" fmla="*/ 305 h 725"/>
                <a:gd name="T40" fmla="*/ 29 w 830"/>
                <a:gd name="T41" fmla="*/ 392 h 725"/>
                <a:gd name="T42" fmla="*/ 48 w 830"/>
                <a:gd name="T43" fmla="*/ 452 h 725"/>
                <a:gd name="T44" fmla="*/ 59 w 830"/>
                <a:gd name="T45" fmla="*/ 464 h 725"/>
                <a:gd name="T46" fmla="*/ 101 w 830"/>
                <a:gd name="T47" fmla="*/ 512 h 725"/>
                <a:gd name="T48" fmla="*/ 207 w 830"/>
                <a:gd name="T49" fmla="*/ 630 h 725"/>
                <a:gd name="T50" fmla="*/ 291 w 830"/>
                <a:gd name="T51" fmla="*/ 725 h 725"/>
                <a:gd name="T52" fmla="*/ 332 w 830"/>
                <a:gd name="T53" fmla="*/ 680 h 725"/>
                <a:gd name="T54" fmla="*/ 408 w 830"/>
                <a:gd name="T55" fmla="*/ 551 h 725"/>
                <a:gd name="T56" fmla="*/ 420 w 830"/>
                <a:gd name="T57" fmla="*/ 552 h 725"/>
                <a:gd name="T58" fmla="*/ 527 w 830"/>
                <a:gd name="T59" fmla="*/ 401 h 725"/>
                <a:gd name="T60" fmla="*/ 627 w 830"/>
                <a:gd name="T61" fmla="*/ 240 h 725"/>
                <a:gd name="T62" fmla="*/ 830 w 830"/>
                <a:gd name="T63" fmla="*/ 80 h 725"/>
                <a:gd name="T64" fmla="*/ 783 w 830"/>
                <a:gd name="T65" fmla="*/ 6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0" h="725">
                  <a:moveTo>
                    <a:pt x="783" y="66"/>
                  </a:moveTo>
                  <a:lnTo>
                    <a:pt x="783" y="0"/>
                  </a:lnTo>
                  <a:lnTo>
                    <a:pt x="759" y="5"/>
                  </a:lnTo>
                  <a:lnTo>
                    <a:pt x="749" y="14"/>
                  </a:lnTo>
                  <a:lnTo>
                    <a:pt x="725" y="12"/>
                  </a:lnTo>
                  <a:lnTo>
                    <a:pt x="713" y="15"/>
                  </a:lnTo>
                  <a:lnTo>
                    <a:pt x="665" y="11"/>
                  </a:lnTo>
                  <a:lnTo>
                    <a:pt x="654" y="21"/>
                  </a:lnTo>
                  <a:lnTo>
                    <a:pt x="624" y="26"/>
                  </a:lnTo>
                  <a:lnTo>
                    <a:pt x="617" y="33"/>
                  </a:lnTo>
                  <a:lnTo>
                    <a:pt x="524" y="53"/>
                  </a:lnTo>
                  <a:lnTo>
                    <a:pt x="515" y="45"/>
                  </a:lnTo>
                  <a:lnTo>
                    <a:pt x="504" y="47"/>
                  </a:lnTo>
                  <a:lnTo>
                    <a:pt x="494" y="39"/>
                  </a:lnTo>
                  <a:lnTo>
                    <a:pt x="486" y="39"/>
                  </a:lnTo>
                  <a:lnTo>
                    <a:pt x="420" y="71"/>
                  </a:lnTo>
                  <a:lnTo>
                    <a:pt x="323" y="144"/>
                  </a:lnTo>
                  <a:lnTo>
                    <a:pt x="314" y="164"/>
                  </a:lnTo>
                  <a:lnTo>
                    <a:pt x="101" y="290"/>
                  </a:lnTo>
                  <a:lnTo>
                    <a:pt x="0" y="305"/>
                  </a:lnTo>
                  <a:lnTo>
                    <a:pt x="29" y="392"/>
                  </a:lnTo>
                  <a:lnTo>
                    <a:pt x="48" y="452"/>
                  </a:lnTo>
                  <a:lnTo>
                    <a:pt x="59" y="464"/>
                  </a:lnTo>
                  <a:lnTo>
                    <a:pt x="101" y="512"/>
                  </a:lnTo>
                  <a:lnTo>
                    <a:pt x="207" y="630"/>
                  </a:lnTo>
                  <a:lnTo>
                    <a:pt x="291" y="725"/>
                  </a:lnTo>
                  <a:lnTo>
                    <a:pt x="332" y="680"/>
                  </a:lnTo>
                  <a:lnTo>
                    <a:pt x="408" y="551"/>
                  </a:lnTo>
                  <a:lnTo>
                    <a:pt x="420" y="552"/>
                  </a:lnTo>
                  <a:lnTo>
                    <a:pt x="527" y="401"/>
                  </a:lnTo>
                  <a:lnTo>
                    <a:pt x="627" y="240"/>
                  </a:lnTo>
                  <a:lnTo>
                    <a:pt x="830" y="80"/>
                  </a:lnTo>
                  <a:lnTo>
                    <a:pt x="783" y="6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6" name="Freeform 278">
              <a:extLst>
                <a:ext uri="{FF2B5EF4-FFF2-40B4-BE49-F238E27FC236}">
                  <a16:creationId xmlns:a16="http://schemas.microsoft.com/office/drawing/2014/main" id="{200252CD-6FFC-46E4-A9B3-32104FE28986}"/>
                </a:ext>
              </a:extLst>
            </p:cNvPr>
            <p:cNvSpPr>
              <a:spLocks/>
            </p:cNvSpPr>
            <p:nvPr/>
          </p:nvSpPr>
          <p:spPr bwMode="auto">
            <a:xfrm>
              <a:off x="903608" y="3690876"/>
              <a:ext cx="166401" cy="300639"/>
            </a:xfrm>
            <a:custGeom>
              <a:avLst/>
              <a:gdLst>
                <a:gd name="T0" fmla="*/ 357 w 357"/>
                <a:gd name="T1" fmla="*/ 248 h 644"/>
                <a:gd name="T2" fmla="*/ 318 w 357"/>
                <a:gd name="T3" fmla="*/ 273 h 644"/>
                <a:gd name="T4" fmla="*/ 258 w 357"/>
                <a:gd name="T5" fmla="*/ 357 h 644"/>
                <a:gd name="T6" fmla="*/ 297 w 357"/>
                <a:gd name="T7" fmla="*/ 452 h 644"/>
                <a:gd name="T8" fmla="*/ 297 w 357"/>
                <a:gd name="T9" fmla="*/ 528 h 644"/>
                <a:gd name="T10" fmla="*/ 157 w 357"/>
                <a:gd name="T11" fmla="*/ 560 h 644"/>
                <a:gd name="T12" fmla="*/ 178 w 357"/>
                <a:gd name="T13" fmla="*/ 644 h 644"/>
                <a:gd name="T14" fmla="*/ 136 w 357"/>
                <a:gd name="T15" fmla="*/ 642 h 644"/>
                <a:gd name="T16" fmla="*/ 136 w 357"/>
                <a:gd name="T17" fmla="*/ 641 h 644"/>
                <a:gd name="T18" fmla="*/ 138 w 357"/>
                <a:gd name="T19" fmla="*/ 641 h 644"/>
                <a:gd name="T20" fmla="*/ 138 w 357"/>
                <a:gd name="T21" fmla="*/ 639 h 644"/>
                <a:gd name="T22" fmla="*/ 138 w 357"/>
                <a:gd name="T23" fmla="*/ 638 h 644"/>
                <a:gd name="T24" fmla="*/ 138 w 357"/>
                <a:gd name="T25" fmla="*/ 636 h 644"/>
                <a:gd name="T26" fmla="*/ 139 w 357"/>
                <a:gd name="T27" fmla="*/ 636 h 644"/>
                <a:gd name="T28" fmla="*/ 139 w 357"/>
                <a:gd name="T29" fmla="*/ 635 h 644"/>
                <a:gd name="T30" fmla="*/ 139 w 357"/>
                <a:gd name="T31" fmla="*/ 633 h 644"/>
                <a:gd name="T32" fmla="*/ 139 w 357"/>
                <a:gd name="T33" fmla="*/ 632 h 644"/>
                <a:gd name="T34" fmla="*/ 139 w 357"/>
                <a:gd name="T35" fmla="*/ 630 h 644"/>
                <a:gd name="T36" fmla="*/ 138 w 357"/>
                <a:gd name="T37" fmla="*/ 630 h 644"/>
                <a:gd name="T38" fmla="*/ 138 w 357"/>
                <a:gd name="T39" fmla="*/ 629 h 644"/>
                <a:gd name="T40" fmla="*/ 139 w 357"/>
                <a:gd name="T41" fmla="*/ 629 h 644"/>
                <a:gd name="T42" fmla="*/ 139 w 357"/>
                <a:gd name="T43" fmla="*/ 627 h 644"/>
                <a:gd name="T44" fmla="*/ 139 w 357"/>
                <a:gd name="T45" fmla="*/ 626 h 644"/>
                <a:gd name="T46" fmla="*/ 139 w 357"/>
                <a:gd name="T47" fmla="*/ 624 h 644"/>
                <a:gd name="T48" fmla="*/ 139 w 357"/>
                <a:gd name="T49" fmla="*/ 623 h 644"/>
                <a:gd name="T50" fmla="*/ 139 w 357"/>
                <a:gd name="T51" fmla="*/ 621 h 644"/>
                <a:gd name="T52" fmla="*/ 141 w 357"/>
                <a:gd name="T53" fmla="*/ 621 h 644"/>
                <a:gd name="T54" fmla="*/ 141 w 357"/>
                <a:gd name="T55" fmla="*/ 620 h 644"/>
                <a:gd name="T56" fmla="*/ 108 w 357"/>
                <a:gd name="T57" fmla="*/ 570 h 644"/>
                <a:gd name="T58" fmla="*/ 70 w 357"/>
                <a:gd name="T59" fmla="*/ 494 h 644"/>
                <a:gd name="T60" fmla="*/ 72 w 357"/>
                <a:gd name="T61" fmla="*/ 494 h 644"/>
                <a:gd name="T62" fmla="*/ 72 w 357"/>
                <a:gd name="T63" fmla="*/ 492 h 644"/>
                <a:gd name="T64" fmla="*/ 72 w 357"/>
                <a:gd name="T65" fmla="*/ 491 h 644"/>
                <a:gd name="T66" fmla="*/ 79 w 357"/>
                <a:gd name="T67" fmla="*/ 359 h 644"/>
                <a:gd name="T68" fmla="*/ 79 w 357"/>
                <a:gd name="T69" fmla="*/ 357 h 644"/>
                <a:gd name="T70" fmla="*/ 28 w 357"/>
                <a:gd name="T71" fmla="*/ 224 h 644"/>
                <a:gd name="T72" fmla="*/ 27 w 357"/>
                <a:gd name="T73" fmla="*/ 224 h 644"/>
                <a:gd name="T74" fmla="*/ 24 w 357"/>
                <a:gd name="T75" fmla="*/ 224 h 644"/>
                <a:gd name="T76" fmla="*/ 3 w 357"/>
                <a:gd name="T77" fmla="*/ 224 h 644"/>
                <a:gd name="T78" fmla="*/ 6 w 357"/>
                <a:gd name="T79" fmla="*/ 90 h 644"/>
                <a:gd name="T80" fmla="*/ 0 w 357"/>
                <a:gd name="T81" fmla="*/ 0 h 644"/>
                <a:gd name="T82" fmla="*/ 108 w 357"/>
                <a:gd name="T83" fmla="*/ 0 h 644"/>
                <a:gd name="T84" fmla="*/ 187 w 357"/>
                <a:gd name="T85" fmla="*/ 0 h 644"/>
                <a:gd name="T86" fmla="*/ 325 w 357"/>
                <a:gd name="T87" fmla="*/ 213 h 644"/>
                <a:gd name="T88" fmla="*/ 333 w 357"/>
                <a:gd name="T89" fmla="*/ 227 h 644"/>
                <a:gd name="T90" fmla="*/ 357 w 357"/>
                <a:gd name="T91" fmla="*/ 24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 h="644">
                  <a:moveTo>
                    <a:pt x="357" y="248"/>
                  </a:moveTo>
                  <a:lnTo>
                    <a:pt x="318" y="273"/>
                  </a:lnTo>
                  <a:lnTo>
                    <a:pt x="258" y="357"/>
                  </a:lnTo>
                  <a:lnTo>
                    <a:pt x="297" y="452"/>
                  </a:lnTo>
                  <a:lnTo>
                    <a:pt x="297" y="528"/>
                  </a:lnTo>
                  <a:lnTo>
                    <a:pt x="157" y="560"/>
                  </a:lnTo>
                  <a:lnTo>
                    <a:pt x="178" y="644"/>
                  </a:lnTo>
                  <a:lnTo>
                    <a:pt x="136" y="642"/>
                  </a:lnTo>
                  <a:lnTo>
                    <a:pt x="136" y="641"/>
                  </a:lnTo>
                  <a:lnTo>
                    <a:pt x="138" y="641"/>
                  </a:lnTo>
                  <a:lnTo>
                    <a:pt x="138" y="639"/>
                  </a:lnTo>
                  <a:lnTo>
                    <a:pt x="138" y="638"/>
                  </a:lnTo>
                  <a:lnTo>
                    <a:pt x="138" y="636"/>
                  </a:lnTo>
                  <a:lnTo>
                    <a:pt x="139" y="636"/>
                  </a:lnTo>
                  <a:lnTo>
                    <a:pt x="139" y="635"/>
                  </a:lnTo>
                  <a:lnTo>
                    <a:pt x="139" y="633"/>
                  </a:lnTo>
                  <a:lnTo>
                    <a:pt x="139" y="632"/>
                  </a:lnTo>
                  <a:lnTo>
                    <a:pt x="139" y="630"/>
                  </a:lnTo>
                  <a:lnTo>
                    <a:pt x="138" y="630"/>
                  </a:lnTo>
                  <a:lnTo>
                    <a:pt x="138" y="629"/>
                  </a:lnTo>
                  <a:lnTo>
                    <a:pt x="139" y="629"/>
                  </a:lnTo>
                  <a:lnTo>
                    <a:pt x="139" y="627"/>
                  </a:lnTo>
                  <a:lnTo>
                    <a:pt x="139" y="626"/>
                  </a:lnTo>
                  <a:lnTo>
                    <a:pt x="139" y="624"/>
                  </a:lnTo>
                  <a:lnTo>
                    <a:pt x="139" y="623"/>
                  </a:lnTo>
                  <a:lnTo>
                    <a:pt x="139" y="621"/>
                  </a:lnTo>
                  <a:lnTo>
                    <a:pt x="141" y="621"/>
                  </a:lnTo>
                  <a:lnTo>
                    <a:pt x="141" y="620"/>
                  </a:lnTo>
                  <a:lnTo>
                    <a:pt x="108" y="570"/>
                  </a:lnTo>
                  <a:lnTo>
                    <a:pt x="70" y="494"/>
                  </a:lnTo>
                  <a:lnTo>
                    <a:pt x="72" y="494"/>
                  </a:lnTo>
                  <a:lnTo>
                    <a:pt x="72" y="492"/>
                  </a:lnTo>
                  <a:lnTo>
                    <a:pt x="72" y="491"/>
                  </a:lnTo>
                  <a:lnTo>
                    <a:pt x="79" y="359"/>
                  </a:lnTo>
                  <a:lnTo>
                    <a:pt x="79" y="357"/>
                  </a:lnTo>
                  <a:lnTo>
                    <a:pt x="28" y="224"/>
                  </a:lnTo>
                  <a:lnTo>
                    <a:pt x="27" y="224"/>
                  </a:lnTo>
                  <a:lnTo>
                    <a:pt x="24" y="224"/>
                  </a:lnTo>
                  <a:lnTo>
                    <a:pt x="3" y="224"/>
                  </a:lnTo>
                  <a:lnTo>
                    <a:pt x="6" y="90"/>
                  </a:lnTo>
                  <a:lnTo>
                    <a:pt x="0" y="0"/>
                  </a:lnTo>
                  <a:lnTo>
                    <a:pt x="108" y="0"/>
                  </a:lnTo>
                  <a:lnTo>
                    <a:pt x="187" y="0"/>
                  </a:lnTo>
                  <a:lnTo>
                    <a:pt x="325" y="213"/>
                  </a:lnTo>
                  <a:lnTo>
                    <a:pt x="333" y="227"/>
                  </a:lnTo>
                  <a:lnTo>
                    <a:pt x="357" y="24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7" name="Freeform 279">
              <a:extLst>
                <a:ext uri="{FF2B5EF4-FFF2-40B4-BE49-F238E27FC236}">
                  <a16:creationId xmlns:a16="http://schemas.microsoft.com/office/drawing/2014/main" id="{BFC4D53A-B02F-427D-807A-E5B2C03A8B29}"/>
                </a:ext>
              </a:extLst>
            </p:cNvPr>
            <p:cNvSpPr>
              <a:spLocks/>
            </p:cNvSpPr>
            <p:nvPr/>
          </p:nvSpPr>
          <p:spPr bwMode="auto">
            <a:xfrm>
              <a:off x="1023863" y="3802742"/>
              <a:ext cx="388733" cy="292249"/>
            </a:xfrm>
            <a:custGeom>
              <a:avLst/>
              <a:gdLst>
                <a:gd name="T0" fmla="*/ 832 w 835"/>
                <a:gd name="T1" fmla="*/ 387 h 627"/>
                <a:gd name="T2" fmla="*/ 825 w 835"/>
                <a:gd name="T3" fmla="*/ 375 h 627"/>
                <a:gd name="T4" fmla="*/ 631 w 835"/>
                <a:gd name="T5" fmla="*/ 251 h 627"/>
                <a:gd name="T6" fmla="*/ 666 w 835"/>
                <a:gd name="T7" fmla="*/ 117 h 627"/>
                <a:gd name="T8" fmla="*/ 616 w 835"/>
                <a:gd name="T9" fmla="*/ 3 h 627"/>
                <a:gd name="T10" fmla="*/ 282 w 835"/>
                <a:gd name="T11" fmla="*/ 0 h 627"/>
                <a:gd name="T12" fmla="*/ 121 w 835"/>
                <a:gd name="T13" fmla="*/ 26 h 627"/>
                <a:gd name="T14" fmla="*/ 99 w 835"/>
                <a:gd name="T15" fmla="*/ 8 h 627"/>
                <a:gd name="T16" fmla="*/ 60 w 835"/>
                <a:gd name="T17" fmla="*/ 33 h 627"/>
                <a:gd name="T18" fmla="*/ 0 w 835"/>
                <a:gd name="T19" fmla="*/ 117 h 627"/>
                <a:gd name="T20" fmla="*/ 39 w 835"/>
                <a:gd name="T21" fmla="*/ 212 h 627"/>
                <a:gd name="T22" fmla="*/ 168 w 835"/>
                <a:gd name="T23" fmla="*/ 351 h 627"/>
                <a:gd name="T24" fmla="*/ 379 w 835"/>
                <a:gd name="T25" fmla="*/ 474 h 627"/>
                <a:gd name="T26" fmla="*/ 523 w 835"/>
                <a:gd name="T27" fmla="*/ 627 h 627"/>
                <a:gd name="T28" fmla="*/ 603 w 835"/>
                <a:gd name="T29" fmla="*/ 536 h 627"/>
                <a:gd name="T30" fmla="*/ 661 w 835"/>
                <a:gd name="T31" fmla="*/ 563 h 627"/>
                <a:gd name="T32" fmla="*/ 835 w 835"/>
                <a:gd name="T33" fmla="*/ 561 h 627"/>
                <a:gd name="T34" fmla="*/ 820 w 835"/>
                <a:gd name="T35" fmla="*/ 519 h 627"/>
                <a:gd name="T36" fmla="*/ 832 w 835"/>
                <a:gd name="T37" fmla="*/ 3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627">
                  <a:moveTo>
                    <a:pt x="832" y="387"/>
                  </a:moveTo>
                  <a:lnTo>
                    <a:pt x="825" y="375"/>
                  </a:lnTo>
                  <a:lnTo>
                    <a:pt x="631" y="251"/>
                  </a:lnTo>
                  <a:lnTo>
                    <a:pt x="666" y="117"/>
                  </a:lnTo>
                  <a:lnTo>
                    <a:pt x="616" y="3"/>
                  </a:lnTo>
                  <a:lnTo>
                    <a:pt x="282" y="0"/>
                  </a:lnTo>
                  <a:lnTo>
                    <a:pt x="121" y="26"/>
                  </a:lnTo>
                  <a:lnTo>
                    <a:pt x="99" y="8"/>
                  </a:lnTo>
                  <a:lnTo>
                    <a:pt x="60" y="33"/>
                  </a:lnTo>
                  <a:lnTo>
                    <a:pt x="0" y="117"/>
                  </a:lnTo>
                  <a:lnTo>
                    <a:pt x="39" y="212"/>
                  </a:lnTo>
                  <a:lnTo>
                    <a:pt x="168" y="351"/>
                  </a:lnTo>
                  <a:lnTo>
                    <a:pt x="379" y="474"/>
                  </a:lnTo>
                  <a:lnTo>
                    <a:pt x="523" y="627"/>
                  </a:lnTo>
                  <a:lnTo>
                    <a:pt x="603" y="536"/>
                  </a:lnTo>
                  <a:lnTo>
                    <a:pt x="661" y="563"/>
                  </a:lnTo>
                  <a:lnTo>
                    <a:pt x="835" y="561"/>
                  </a:lnTo>
                  <a:lnTo>
                    <a:pt x="820" y="519"/>
                  </a:lnTo>
                  <a:lnTo>
                    <a:pt x="832" y="38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8" name="Freeform 280">
              <a:extLst>
                <a:ext uri="{FF2B5EF4-FFF2-40B4-BE49-F238E27FC236}">
                  <a16:creationId xmlns:a16="http://schemas.microsoft.com/office/drawing/2014/main" id="{09D70A73-D136-4E3E-82BC-DFBDB0F79B65}"/>
                </a:ext>
              </a:extLst>
            </p:cNvPr>
            <p:cNvSpPr>
              <a:spLocks/>
            </p:cNvSpPr>
            <p:nvPr/>
          </p:nvSpPr>
          <p:spPr bwMode="auto">
            <a:xfrm>
              <a:off x="976320" y="3902022"/>
              <a:ext cx="290851" cy="218138"/>
            </a:xfrm>
            <a:custGeom>
              <a:avLst/>
              <a:gdLst>
                <a:gd name="T0" fmla="*/ 624 w 624"/>
                <a:gd name="T1" fmla="*/ 415 h 468"/>
                <a:gd name="T2" fmla="*/ 587 w 624"/>
                <a:gd name="T3" fmla="*/ 402 h 468"/>
                <a:gd name="T4" fmla="*/ 572 w 624"/>
                <a:gd name="T5" fmla="*/ 420 h 468"/>
                <a:gd name="T6" fmla="*/ 480 w 624"/>
                <a:gd name="T7" fmla="*/ 409 h 468"/>
                <a:gd name="T8" fmla="*/ 443 w 624"/>
                <a:gd name="T9" fmla="*/ 441 h 468"/>
                <a:gd name="T10" fmla="*/ 431 w 624"/>
                <a:gd name="T11" fmla="*/ 468 h 468"/>
                <a:gd name="T12" fmla="*/ 417 w 624"/>
                <a:gd name="T13" fmla="*/ 441 h 468"/>
                <a:gd name="T14" fmla="*/ 375 w 624"/>
                <a:gd name="T15" fmla="*/ 364 h 468"/>
                <a:gd name="T16" fmla="*/ 374 w 624"/>
                <a:gd name="T17" fmla="*/ 364 h 468"/>
                <a:gd name="T18" fmla="*/ 374 w 624"/>
                <a:gd name="T19" fmla="*/ 363 h 468"/>
                <a:gd name="T20" fmla="*/ 372 w 624"/>
                <a:gd name="T21" fmla="*/ 361 h 468"/>
                <a:gd name="T22" fmla="*/ 371 w 624"/>
                <a:gd name="T23" fmla="*/ 360 h 468"/>
                <a:gd name="T24" fmla="*/ 369 w 624"/>
                <a:gd name="T25" fmla="*/ 358 h 468"/>
                <a:gd name="T26" fmla="*/ 368 w 624"/>
                <a:gd name="T27" fmla="*/ 357 h 468"/>
                <a:gd name="T28" fmla="*/ 368 w 624"/>
                <a:gd name="T29" fmla="*/ 355 h 468"/>
                <a:gd name="T30" fmla="*/ 366 w 624"/>
                <a:gd name="T31" fmla="*/ 355 h 468"/>
                <a:gd name="T32" fmla="*/ 366 w 624"/>
                <a:gd name="T33" fmla="*/ 354 h 468"/>
                <a:gd name="T34" fmla="*/ 365 w 624"/>
                <a:gd name="T35" fmla="*/ 354 h 468"/>
                <a:gd name="T36" fmla="*/ 363 w 624"/>
                <a:gd name="T37" fmla="*/ 352 h 468"/>
                <a:gd name="T38" fmla="*/ 363 w 624"/>
                <a:gd name="T39" fmla="*/ 351 h 468"/>
                <a:gd name="T40" fmla="*/ 362 w 624"/>
                <a:gd name="T41" fmla="*/ 351 h 468"/>
                <a:gd name="T42" fmla="*/ 269 w 624"/>
                <a:gd name="T43" fmla="*/ 348 h 468"/>
                <a:gd name="T44" fmla="*/ 267 w 624"/>
                <a:gd name="T45" fmla="*/ 349 h 468"/>
                <a:gd name="T46" fmla="*/ 255 w 624"/>
                <a:gd name="T47" fmla="*/ 352 h 468"/>
                <a:gd name="T48" fmla="*/ 246 w 624"/>
                <a:gd name="T49" fmla="*/ 361 h 468"/>
                <a:gd name="T50" fmla="*/ 230 w 624"/>
                <a:gd name="T51" fmla="*/ 361 h 468"/>
                <a:gd name="T52" fmla="*/ 113 w 624"/>
                <a:gd name="T53" fmla="*/ 307 h 468"/>
                <a:gd name="T54" fmla="*/ 111 w 624"/>
                <a:gd name="T55" fmla="*/ 306 h 468"/>
                <a:gd name="T56" fmla="*/ 108 w 624"/>
                <a:gd name="T57" fmla="*/ 303 h 468"/>
                <a:gd name="T58" fmla="*/ 107 w 624"/>
                <a:gd name="T59" fmla="*/ 300 h 468"/>
                <a:gd name="T60" fmla="*/ 56 w 624"/>
                <a:gd name="T61" fmla="*/ 244 h 468"/>
                <a:gd name="T62" fmla="*/ 21 w 624"/>
                <a:gd name="T63" fmla="*/ 192 h 468"/>
                <a:gd name="T64" fmla="*/ 0 w 624"/>
                <a:gd name="T65" fmla="*/ 108 h 468"/>
                <a:gd name="T66" fmla="*/ 140 w 624"/>
                <a:gd name="T67" fmla="*/ 76 h 468"/>
                <a:gd name="T68" fmla="*/ 140 w 624"/>
                <a:gd name="T69" fmla="*/ 0 h 468"/>
                <a:gd name="T70" fmla="*/ 269 w 624"/>
                <a:gd name="T71" fmla="*/ 139 h 468"/>
                <a:gd name="T72" fmla="*/ 480 w 624"/>
                <a:gd name="T73" fmla="*/ 262 h 468"/>
                <a:gd name="T74" fmla="*/ 624 w 624"/>
                <a:gd name="T75" fmla="*/ 4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4" h="468">
                  <a:moveTo>
                    <a:pt x="624" y="415"/>
                  </a:moveTo>
                  <a:lnTo>
                    <a:pt x="587" y="402"/>
                  </a:lnTo>
                  <a:lnTo>
                    <a:pt x="572" y="420"/>
                  </a:lnTo>
                  <a:lnTo>
                    <a:pt x="480" y="409"/>
                  </a:lnTo>
                  <a:lnTo>
                    <a:pt x="443" y="441"/>
                  </a:lnTo>
                  <a:lnTo>
                    <a:pt x="431" y="468"/>
                  </a:lnTo>
                  <a:lnTo>
                    <a:pt x="417" y="441"/>
                  </a:lnTo>
                  <a:lnTo>
                    <a:pt x="375" y="364"/>
                  </a:lnTo>
                  <a:lnTo>
                    <a:pt x="374" y="364"/>
                  </a:lnTo>
                  <a:lnTo>
                    <a:pt x="374" y="363"/>
                  </a:lnTo>
                  <a:lnTo>
                    <a:pt x="372" y="361"/>
                  </a:lnTo>
                  <a:lnTo>
                    <a:pt x="371" y="360"/>
                  </a:lnTo>
                  <a:lnTo>
                    <a:pt x="369" y="358"/>
                  </a:lnTo>
                  <a:lnTo>
                    <a:pt x="368" y="357"/>
                  </a:lnTo>
                  <a:lnTo>
                    <a:pt x="368" y="355"/>
                  </a:lnTo>
                  <a:lnTo>
                    <a:pt x="366" y="355"/>
                  </a:lnTo>
                  <a:lnTo>
                    <a:pt x="366" y="354"/>
                  </a:lnTo>
                  <a:lnTo>
                    <a:pt x="365" y="354"/>
                  </a:lnTo>
                  <a:lnTo>
                    <a:pt x="363" y="352"/>
                  </a:lnTo>
                  <a:lnTo>
                    <a:pt x="363" y="351"/>
                  </a:lnTo>
                  <a:lnTo>
                    <a:pt x="362" y="351"/>
                  </a:lnTo>
                  <a:lnTo>
                    <a:pt x="269" y="348"/>
                  </a:lnTo>
                  <a:lnTo>
                    <a:pt x="267" y="349"/>
                  </a:lnTo>
                  <a:lnTo>
                    <a:pt x="255" y="352"/>
                  </a:lnTo>
                  <a:lnTo>
                    <a:pt x="246" y="361"/>
                  </a:lnTo>
                  <a:lnTo>
                    <a:pt x="230" y="361"/>
                  </a:lnTo>
                  <a:lnTo>
                    <a:pt x="113" y="307"/>
                  </a:lnTo>
                  <a:lnTo>
                    <a:pt x="111" y="306"/>
                  </a:lnTo>
                  <a:lnTo>
                    <a:pt x="108" y="303"/>
                  </a:lnTo>
                  <a:lnTo>
                    <a:pt x="107" y="300"/>
                  </a:lnTo>
                  <a:lnTo>
                    <a:pt x="56" y="244"/>
                  </a:lnTo>
                  <a:lnTo>
                    <a:pt x="21" y="192"/>
                  </a:lnTo>
                  <a:lnTo>
                    <a:pt x="0" y="108"/>
                  </a:lnTo>
                  <a:lnTo>
                    <a:pt x="140" y="76"/>
                  </a:lnTo>
                  <a:lnTo>
                    <a:pt x="140" y="0"/>
                  </a:lnTo>
                  <a:lnTo>
                    <a:pt x="269" y="139"/>
                  </a:lnTo>
                  <a:lnTo>
                    <a:pt x="480" y="262"/>
                  </a:lnTo>
                  <a:lnTo>
                    <a:pt x="624" y="41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39" name="Freeform 281">
              <a:extLst>
                <a:ext uri="{FF2B5EF4-FFF2-40B4-BE49-F238E27FC236}">
                  <a16:creationId xmlns:a16="http://schemas.microsoft.com/office/drawing/2014/main" id="{BF860135-B0C7-4B0D-8B0C-92D19DF29915}"/>
                </a:ext>
              </a:extLst>
            </p:cNvPr>
            <p:cNvSpPr>
              <a:spLocks/>
            </p:cNvSpPr>
            <p:nvPr/>
          </p:nvSpPr>
          <p:spPr bwMode="auto">
            <a:xfrm>
              <a:off x="941363" y="3278371"/>
              <a:ext cx="321614" cy="250300"/>
            </a:xfrm>
            <a:custGeom>
              <a:avLst/>
              <a:gdLst>
                <a:gd name="T0" fmla="*/ 661 w 691"/>
                <a:gd name="T1" fmla="*/ 365 h 536"/>
                <a:gd name="T2" fmla="*/ 691 w 691"/>
                <a:gd name="T3" fmla="*/ 237 h 536"/>
                <a:gd name="T4" fmla="*/ 606 w 691"/>
                <a:gd name="T5" fmla="*/ 237 h 536"/>
                <a:gd name="T6" fmla="*/ 604 w 691"/>
                <a:gd name="T7" fmla="*/ 38 h 536"/>
                <a:gd name="T8" fmla="*/ 556 w 691"/>
                <a:gd name="T9" fmla="*/ 0 h 536"/>
                <a:gd name="T10" fmla="*/ 348 w 691"/>
                <a:gd name="T11" fmla="*/ 38 h 536"/>
                <a:gd name="T12" fmla="*/ 258 w 691"/>
                <a:gd name="T13" fmla="*/ 24 h 536"/>
                <a:gd name="T14" fmla="*/ 274 w 691"/>
                <a:gd name="T15" fmla="*/ 173 h 536"/>
                <a:gd name="T16" fmla="*/ 132 w 691"/>
                <a:gd name="T17" fmla="*/ 407 h 536"/>
                <a:gd name="T18" fmla="*/ 0 w 691"/>
                <a:gd name="T19" fmla="*/ 407 h 536"/>
                <a:gd name="T20" fmla="*/ 19 w 691"/>
                <a:gd name="T21" fmla="*/ 446 h 536"/>
                <a:gd name="T22" fmla="*/ 27 w 691"/>
                <a:gd name="T23" fmla="*/ 459 h 536"/>
                <a:gd name="T24" fmla="*/ 46 w 691"/>
                <a:gd name="T25" fmla="*/ 498 h 536"/>
                <a:gd name="T26" fmla="*/ 238 w 691"/>
                <a:gd name="T27" fmla="*/ 536 h 536"/>
                <a:gd name="T28" fmla="*/ 451 w 691"/>
                <a:gd name="T29" fmla="*/ 519 h 536"/>
                <a:gd name="T30" fmla="*/ 462 w 691"/>
                <a:gd name="T31" fmla="*/ 503 h 536"/>
                <a:gd name="T32" fmla="*/ 556 w 691"/>
                <a:gd name="T33" fmla="*/ 485 h 536"/>
                <a:gd name="T34" fmla="*/ 661 w 691"/>
                <a:gd name="T35" fmla="*/ 36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1" h="536">
                  <a:moveTo>
                    <a:pt x="661" y="365"/>
                  </a:moveTo>
                  <a:lnTo>
                    <a:pt x="691" y="237"/>
                  </a:lnTo>
                  <a:lnTo>
                    <a:pt x="606" y="237"/>
                  </a:lnTo>
                  <a:lnTo>
                    <a:pt x="604" y="38"/>
                  </a:lnTo>
                  <a:lnTo>
                    <a:pt x="556" y="0"/>
                  </a:lnTo>
                  <a:lnTo>
                    <a:pt x="348" y="38"/>
                  </a:lnTo>
                  <a:lnTo>
                    <a:pt x="258" y="24"/>
                  </a:lnTo>
                  <a:lnTo>
                    <a:pt x="274" y="173"/>
                  </a:lnTo>
                  <a:lnTo>
                    <a:pt x="132" y="407"/>
                  </a:lnTo>
                  <a:lnTo>
                    <a:pt x="0" y="407"/>
                  </a:lnTo>
                  <a:lnTo>
                    <a:pt x="19" y="446"/>
                  </a:lnTo>
                  <a:lnTo>
                    <a:pt x="27" y="459"/>
                  </a:lnTo>
                  <a:lnTo>
                    <a:pt x="46" y="498"/>
                  </a:lnTo>
                  <a:lnTo>
                    <a:pt x="238" y="536"/>
                  </a:lnTo>
                  <a:lnTo>
                    <a:pt x="451" y="519"/>
                  </a:lnTo>
                  <a:lnTo>
                    <a:pt x="462" y="503"/>
                  </a:lnTo>
                  <a:lnTo>
                    <a:pt x="556" y="485"/>
                  </a:lnTo>
                  <a:lnTo>
                    <a:pt x="661" y="3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0" name="Freeform 282">
              <a:extLst>
                <a:ext uri="{FF2B5EF4-FFF2-40B4-BE49-F238E27FC236}">
                  <a16:creationId xmlns:a16="http://schemas.microsoft.com/office/drawing/2014/main" id="{446D8A7E-800D-4A36-A048-366D3B2DD43C}"/>
                </a:ext>
              </a:extLst>
            </p:cNvPr>
            <p:cNvSpPr>
              <a:spLocks/>
            </p:cNvSpPr>
            <p:nvPr/>
          </p:nvSpPr>
          <p:spPr bwMode="auto">
            <a:xfrm>
              <a:off x="1138526" y="2893832"/>
              <a:ext cx="195765" cy="285258"/>
            </a:xfrm>
            <a:custGeom>
              <a:avLst/>
              <a:gdLst>
                <a:gd name="T0" fmla="*/ 372 w 419"/>
                <a:gd name="T1" fmla="*/ 462 h 612"/>
                <a:gd name="T2" fmla="*/ 359 w 419"/>
                <a:gd name="T3" fmla="*/ 612 h 612"/>
                <a:gd name="T4" fmla="*/ 338 w 419"/>
                <a:gd name="T5" fmla="*/ 609 h 612"/>
                <a:gd name="T6" fmla="*/ 278 w 419"/>
                <a:gd name="T7" fmla="*/ 611 h 612"/>
                <a:gd name="T8" fmla="*/ 258 w 419"/>
                <a:gd name="T9" fmla="*/ 611 h 612"/>
                <a:gd name="T10" fmla="*/ 239 w 419"/>
                <a:gd name="T11" fmla="*/ 558 h 612"/>
                <a:gd name="T12" fmla="*/ 203 w 419"/>
                <a:gd name="T13" fmla="*/ 596 h 612"/>
                <a:gd name="T14" fmla="*/ 62 w 419"/>
                <a:gd name="T15" fmla="*/ 408 h 612"/>
                <a:gd name="T16" fmla="*/ 90 w 419"/>
                <a:gd name="T17" fmla="*/ 327 h 612"/>
                <a:gd name="T18" fmla="*/ 20 w 419"/>
                <a:gd name="T19" fmla="*/ 251 h 612"/>
                <a:gd name="T20" fmla="*/ 0 w 419"/>
                <a:gd name="T21" fmla="*/ 3 h 612"/>
                <a:gd name="T22" fmla="*/ 236 w 419"/>
                <a:gd name="T23" fmla="*/ 0 h 612"/>
                <a:gd name="T24" fmla="*/ 239 w 419"/>
                <a:gd name="T25" fmla="*/ 11 h 612"/>
                <a:gd name="T26" fmla="*/ 240 w 419"/>
                <a:gd name="T27" fmla="*/ 11 h 612"/>
                <a:gd name="T28" fmla="*/ 239 w 419"/>
                <a:gd name="T29" fmla="*/ 113 h 612"/>
                <a:gd name="T30" fmla="*/ 264 w 419"/>
                <a:gd name="T31" fmla="*/ 221 h 612"/>
                <a:gd name="T32" fmla="*/ 267 w 419"/>
                <a:gd name="T33" fmla="*/ 218 h 612"/>
                <a:gd name="T34" fmla="*/ 273 w 419"/>
                <a:gd name="T35" fmla="*/ 329 h 612"/>
                <a:gd name="T36" fmla="*/ 345 w 419"/>
                <a:gd name="T37" fmla="*/ 345 h 612"/>
                <a:gd name="T38" fmla="*/ 417 w 419"/>
                <a:gd name="T39" fmla="*/ 324 h 612"/>
                <a:gd name="T40" fmla="*/ 419 w 419"/>
                <a:gd name="T41" fmla="*/ 324 h 612"/>
                <a:gd name="T42" fmla="*/ 419 w 419"/>
                <a:gd name="T43" fmla="*/ 407 h 612"/>
                <a:gd name="T44" fmla="*/ 372 w 419"/>
                <a:gd name="T45" fmla="*/ 4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9" h="612">
                  <a:moveTo>
                    <a:pt x="372" y="462"/>
                  </a:moveTo>
                  <a:lnTo>
                    <a:pt x="359" y="612"/>
                  </a:lnTo>
                  <a:lnTo>
                    <a:pt x="338" y="609"/>
                  </a:lnTo>
                  <a:lnTo>
                    <a:pt x="278" y="611"/>
                  </a:lnTo>
                  <a:lnTo>
                    <a:pt x="258" y="611"/>
                  </a:lnTo>
                  <a:lnTo>
                    <a:pt x="239" y="558"/>
                  </a:lnTo>
                  <a:lnTo>
                    <a:pt x="203" y="596"/>
                  </a:lnTo>
                  <a:lnTo>
                    <a:pt x="62" y="408"/>
                  </a:lnTo>
                  <a:lnTo>
                    <a:pt x="90" y="327"/>
                  </a:lnTo>
                  <a:lnTo>
                    <a:pt x="20" y="251"/>
                  </a:lnTo>
                  <a:lnTo>
                    <a:pt x="0" y="3"/>
                  </a:lnTo>
                  <a:lnTo>
                    <a:pt x="236" y="0"/>
                  </a:lnTo>
                  <a:lnTo>
                    <a:pt x="239" y="11"/>
                  </a:lnTo>
                  <a:lnTo>
                    <a:pt x="240" y="11"/>
                  </a:lnTo>
                  <a:lnTo>
                    <a:pt x="239" y="113"/>
                  </a:lnTo>
                  <a:lnTo>
                    <a:pt x="264" y="221"/>
                  </a:lnTo>
                  <a:lnTo>
                    <a:pt x="267" y="218"/>
                  </a:lnTo>
                  <a:lnTo>
                    <a:pt x="273" y="329"/>
                  </a:lnTo>
                  <a:lnTo>
                    <a:pt x="345" y="345"/>
                  </a:lnTo>
                  <a:lnTo>
                    <a:pt x="417" y="324"/>
                  </a:lnTo>
                  <a:lnTo>
                    <a:pt x="419" y="324"/>
                  </a:lnTo>
                  <a:lnTo>
                    <a:pt x="419" y="407"/>
                  </a:lnTo>
                  <a:lnTo>
                    <a:pt x="372" y="46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1" name="Freeform 283">
              <a:extLst>
                <a:ext uri="{FF2B5EF4-FFF2-40B4-BE49-F238E27FC236}">
                  <a16:creationId xmlns:a16="http://schemas.microsoft.com/office/drawing/2014/main" id="{C5673B53-3F25-4340-A591-D1C5816FD2A9}"/>
                </a:ext>
              </a:extLst>
            </p:cNvPr>
            <p:cNvSpPr>
              <a:spLocks/>
            </p:cNvSpPr>
            <p:nvPr/>
          </p:nvSpPr>
          <p:spPr bwMode="auto">
            <a:xfrm>
              <a:off x="1387427" y="2788958"/>
              <a:ext cx="504795" cy="243308"/>
            </a:xfrm>
            <a:custGeom>
              <a:avLst/>
              <a:gdLst>
                <a:gd name="T0" fmla="*/ 1081 w 1084"/>
                <a:gd name="T1" fmla="*/ 216 h 522"/>
                <a:gd name="T2" fmla="*/ 1083 w 1084"/>
                <a:gd name="T3" fmla="*/ 153 h 522"/>
                <a:gd name="T4" fmla="*/ 1084 w 1084"/>
                <a:gd name="T5" fmla="*/ 78 h 522"/>
                <a:gd name="T6" fmla="*/ 661 w 1084"/>
                <a:gd name="T7" fmla="*/ 76 h 522"/>
                <a:gd name="T8" fmla="*/ 619 w 1084"/>
                <a:gd name="T9" fmla="*/ 18 h 522"/>
                <a:gd name="T10" fmla="*/ 619 w 1084"/>
                <a:gd name="T11" fmla="*/ 13 h 522"/>
                <a:gd name="T12" fmla="*/ 616 w 1084"/>
                <a:gd name="T13" fmla="*/ 13 h 522"/>
                <a:gd name="T14" fmla="*/ 610 w 1084"/>
                <a:gd name="T15" fmla="*/ 0 h 522"/>
                <a:gd name="T16" fmla="*/ 489 w 1084"/>
                <a:gd name="T17" fmla="*/ 18 h 522"/>
                <a:gd name="T18" fmla="*/ 480 w 1084"/>
                <a:gd name="T19" fmla="*/ 30 h 522"/>
                <a:gd name="T20" fmla="*/ 478 w 1084"/>
                <a:gd name="T21" fmla="*/ 39 h 522"/>
                <a:gd name="T22" fmla="*/ 460 w 1084"/>
                <a:gd name="T23" fmla="*/ 49 h 522"/>
                <a:gd name="T24" fmla="*/ 453 w 1084"/>
                <a:gd name="T25" fmla="*/ 63 h 522"/>
                <a:gd name="T26" fmla="*/ 342 w 1084"/>
                <a:gd name="T27" fmla="*/ 94 h 522"/>
                <a:gd name="T28" fmla="*/ 225 w 1084"/>
                <a:gd name="T29" fmla="*/ 120 h 522"/>
                <a:gd name="T30" fmla="*/ 219 w 1084"/>
                <a:gd name="T31" fmla="*/ 135 h 522"/>
                <a:gd name="T32" fmla="*/ 130 w 1084"/>
                <a:gd name="T33" fmla="*/ 147 h 522"/>
                <a:gd name="T34" fmla="*/ 24 w 1084"/>
                <a:gd name="T35" fmla="*/ 256 h 522"/>
                <a:gd name="T36" fmla="*/ 0 w 1084"/>
                <a:gd name="T37" fmla="*/ 516 h 522"/>
                <a:gd name="T38" fmla="*/ 121 w 1084"/>
                <a:gd name="T39" fmla="*/ 513 h 522"/>
                <a:gd name="T40" fmla="*/ 130 w 1084"/>
                <a:gd name="T41" fmla="*/ 522 h 522"/>
                <a:gd name="T42" fmla="*/ 237 w 1084"/>
                <a:gd name="T43" fmla="*/ 481 h 522"/>
                <a:gd name="T44" fmla="*/ 265 w 1084"/>
                <a:gd name="T45" fmla="*/ 420 h 522"/>
                <a:gd name="T46" fmla="*/ 342 w 1084"/>
                <a:gd name="T47" fmla="*/ 363 h 522"/>
                <a:gd name="T48" fmla="*/ 451 w 1084"/>
                <a:gd name="T49" fmla="*/ 264 h 522"/>
                <a:gd name="T50" fmla="*/ 661 w 1084"/>
                <a:gd name="T51" fmla="*/ 216 h 522"/>
                <a:gd name="T52" fmla="*/ 1081 w 1084"/>
                <a:gd name="T53" fmla="*/ 21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522">
                  <a:moveTo>
                    <a:pt x="1081" y="216"/>
                  </a:moveTo>
                  <a:lnTo>
                    <a:pt x="1083" y="153"/>
                  </a:lnTo>
                  <a:lnTo>
                    <a:pt x="1084" y="78"/>
                  </a:lnTo>
                  <a:lnTo>
                    <a:pt x="661" y="76"/>
                  </a:lnTo>
                  <a:lnTo>
                    <a:pt x="619" y="18"/>
                  </a:lnTo>
                  <a:lnTo>
                    <a:pt x="619" y="13"/>
                  </a:lnTo>
                  <a:lnTo>
                    <a:pt x="616" y="13"/>
                  </a:lnTo>
                  <a:lnTo>
                    <a:pt x="610" y="0"/>
                  </a:lnTo>
                  <a:lnTo>
                    <a:pt x="489" y="18"/>
                  </a:lnTo>
                  <a:lnTo>
                    <a:pt x="480" y="30"/>
                  </a:lnTo>
                  <a:lnTo>
                    <a:pt x="478" y="39"/>
                  </a:lnTo>
                  <a:lnTo>
                    <a:pt x="460" y="49"/>
                  </a:lnTo>
                  <a:lnTo>
                    <a:pt x="453" y="63"/>
                  </a:lnTo>
                  <a:lnTo>
                    <a:pt x="342" y="94"/>
                  </a:lnTo>
                  <a:lnTo>
                    <a:pt x="225" y="120"/>
                  </a:lnTo>
                  <a:lnTo>
                    <a:pt x="219" y="135"/>
                  </a:lnTo>
                  <a:lnTo>
                    <a:pt x="130" y="147"/>
                  </a:lnTo>
                  <a:lnTo>
                    <a:pt x="24" y="256"/>
                  </a:lnTo>
                  <a:lnTo>
                    <a:pt x="0" y="516"/>
                  </a:lnTo>
                  <a:lnTo>
                    <a:pt x="121" y="513"/>
                  </a:lnTo>
                  <a:lnTo>
                    <a:pt x="130" y="522"/>
                  </a:lnTo>
                  <a:lnTo>
                    <a:pt x="237" y="481"/>
                  </a:lnTo>
                  <a:lnTo>
                    <a:pt x="265" y="420"/>
                  </a:lnTo>
                  <a:lnTo>
                    <a:pt x="342" y="363"/>
                  </a:lnTo>
                  <a:lnTo>
                    <a:pt x="451" y="264"/>
                  </a:lnTo>
                  <a:lnTo>
                    <a:pt x="661" y="216"/>
                  </a:lnTo>
                  <a:lnTo>
                    <a:pt x="1081" y="21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2" name="Freeform 284">
              <a:extLst>
                <a:ext uri="{FF2B5EF4-FFF2-40B4-BE49-F238E27FC236}">
                  <a16:creationId xmlns:a16="http://schemas.microsoft.com/office/drawing/2014/main" id="{895CB80A-F66B-480D-B813-823918811D04}"/>
                </a:ext>
              </a:extLst>
            </p:cNvPr>
            <p:cNvSpPr>
              <a:spLocks/>
            </p:cNvSpPr>
            <p:nvPr/>
          </p:nvSpPr>
          <p:spPr bwMode="auto">
            <a:xfrm>
              <a:off x="1083992" y="2471539"/>
              <a:ext cx="383140" cy="427887"/>
            </a:xfrm>
            <a:custGeom>
              <a:avLst/>
              <a:gdLst>
                <a:gd name="T0" fmla="*/ 577 w 823"/>
                <a:gd name="T1" fmla="*/ 86 h 917"/>
                <a:gd name="T2" fmla="*/ 519 w 823"/>
                <a:gd name="T3" fmla="*/ 0 h 917"/>
                <a:gd name="T4" fmla="*/ 250 w 823"/>
                <a:gd name="T5" fmla="*/ 264 h 917"/>
                <a:gd name="T6" fmla="*/ 1 w 823"/>
                <a:gd name="T7" fmla="*/ 297 h 917"/>
                <a:gd name="T8" fmla="*/ 0 w 823"/>
                <a:gd name="T9" fmla="*/ 380 h 917"/>
                <a:gd name="T10" fmla="*/ 39 w 823"/>
                <a:gd name="T11" fmla="*/ 644 h 917"/>
                <a:gd name="T12" fmla="*/ 162 w 823"/>
                <a:gd name="T13" fmla="*/ 659 h 917"/>
                <a:gd name="T14" fmla="*/ 133 w 823"/>
                <a:gd name="T15" fmla="*/ 822 h 917"/>
                <a:gd name="T16" fmla="*/ 138 w 823"/>
                <a:gd name="T17" fmla="*/ 833 h 917"/>
                <a:gd name="T18" fmla="*/ 118 w 823"/>
                <a:gd name="T19" fmla="*/ 896 h 917"/>
                <a:gd name="T20" fmla="*/ 118 w 823"/>
                <a:gd name="T21" fmla="*/ 909 h 917"/>
                <a:gd name="T22" fmla="*/ 354 w 823"/>
                <a:gd name="T23" fmla="*/ 906 h 917"/>
                <a:gd name="T24" fmla="*/ 357 w 823"/>
                <a:gd name="T25" fmla="*/ 917 h 917"/>
                <a:gd name="T26" fmla="*/ 358 w 823"/>
                <a:gd name="T27" fmla="*/ 917 h 917"/>
                <a:gd name="T28" fmla="*/ 570 w 823"/>
                <a:gd name="T29" fmla="*/ 843 h 917"/>
                <a:gd name="T30" fmla="*/ 630 w 823"/>
                <a:gd name="T31" fmla="*/ 677 h 917"/>
                <a:gd name="T32" fmla="*/ 823 w 823"/>
                <a:gd name="T33" fmla="*/ 594 h 917"/>
                <a:gd name="T34" fmla="*/ 772 w 823"/>
                <a:gd name="T35" fmla="*/ 561 h 917"/>
                <a:gd name="T36" fmla="*/ 709 w 823"/>
                <a:gd name="T37" fmla="*/ 456 h 917"/>
                <a:gd name="T38" fmla="*/ 646 w 823"/>
                <a:gd name="T39" fmla="*/ 411 h 917"/>
                <a:gd name="T40" fmla="*/ 582 w 823"/>
                <a:gd name="T41" fmla="*/ 318 h 917"/>
                <a:gd name="T42" fmla="*/ 540 w 823"/>
                <a:gd name="T43" fmla="*/ 300 h 917"/>
                <a:gd name="T44" fmla="*/ 541 w 823"/>
                <a:gd name="T45" fmla="*/ 146 h 917"/>
                <a:gd name="T46" fmla="*/ 577 w 823"/>
                <a:gd name="T47" fmla="*/ 86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917">
                  <a:moveTo>
                    <a:pt x="577" y="86"/>
                  </a:moveTo>
                  <a:lnTo>
                    <a:pt x="519" y="0"/>
                  </a:lnTo>
                  <a:lnTo>
                    <a:pt x="250" y="264"/>
                  </a:lnTo>
                  <a:lnTo>
                    <a:pt x="1" y="297"/>
                  </a:lnTo>
                  <a:lnTo>
                    <a:pt x="0" y="380"/>
                  </a:lnTo>
                  <a:lnTo>
                    <a:pt x="39" y="644"/>
                  </a:lnTo>
                  <a:lnTo>
                    <a:pt x="162" y="659"/>
                  </a:lnTo>
                  <a:lnTo>
                    <a:pt x="133" y="822"/>
                  </a:lnTo>
                  <a:lnTo>
                    <a:pt x="138" y="833"/>
                  </a:lnTo>
                  <a:lnTo>
                    <a:pt x="118" y="896"/>
                  </a:lnTo>
                  <a:lnTo>
                    <a:pt x="118" y="909"/>
                  </a:lnTo>
                  <a:lnTo>
                    <a:pt x="354" y="906"/>
                  </a:lnTo>
                  <a:lnTo>
                    <a:pt x="357" y="917"/>
                  </a:lnTo>
                  <a:lnTo>
                    <a:pt x="358" y="917"/>
                  </a:lnTo>
                  <a:lnTo>
                    <a:pt x="570" y="843"/>
                  </a:lnTo>
                  <a:lnTo>
                    <a:pt x="630" y="677"/>
                  </a:lnTo>
                  <a:lnTo>
                    <a:pt x="823" y="594"/>
                  </a:lnTo>
                  <a:lnTo>
                    <a:pt x="772" y="561"/>
                  </a:lnTo>
                  <a:lnTo>
                    <a:pt x="709" y="456"/>
                  </a:lnTo>
                  <a:lnTo>
                    <a:pt x="646" y="411"/>
                  </a:lnTo>
                  <a:lnTo>
                    <a:pt x="582" y="318"/>
                  </a:lnTo>
                  <a:lnTo>
                    <a:pt x="540" y="300"/>
                  </a:lnTo>
                  <a:lnTo>
                    <a:pt x="541" y="146"/>
                  </a:lnTo>
                  <a:lnTo>
                    <a:pt x="577" y="8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3" name="Freeform 285">
              <a:extLst>
                <a:ext uri="{FF2B5EF4-FFF2-40B4-BE49-F238E27FC236}">
                  <a16:creationId xmlns:a16="http://schemas.microsoft.com/office/drawing/2014/main" id="{1C9BC73A-D77C-4F77-92E7-2824DAC6E79E}"/>
                </a:ext>
              </a:extLst>
            </p:cNvPr>
            <p:cNvSpPr>
              <a:spLocks/>
            </p:cNvSpPr>
            <p:nvPr/>
          </p:nvSpPr>
          <p:spPr bwMode="auto">
            <a:xfrm>
              <a:off x="1440563" y="3012689"/>
              <a:ext cx="500599" cy="282461"/>
            </a:xfrm>
            <a:custGeom>
              <a:avLst/>
              <a:gdLst>
                <a:gd name="T0" fmla="*/ 972 w 1075"/>
                <a:gd name="T1" fmla="*/ 72 h 605"/>
                <a:gd name="T2" fmla="*/ 970 w 1075"/>
                <a:gd name="T3" fmla="*/ 0 h 605"/>
                <a:gd name="T4" fmla="*/ 832 w 1075"/>
                <a:gd name="T5" fmla="*/ 32 h 605"/>
                <a:gd name="T6" fmla="*/ 603 w 1075"/>
                <a:gd name="T7" fmla="*/ 42 h 605"/>
                <a:gd name="T8" fmla="*/ 544 w 1075"/>
                <a:gd name="T9" fmla="*/ 140 h 605"/>
                <a:gd name="T10" fmla="*/ 441 w 1075"/>
                <a:gd name="T11" fmla="*/ 131 h 605"/>
                <a:gd name="T12" fmla="*/ 357 w 1075"/>
                <a:gd name="T13" fmla="*/ 72 h 605"/>
                <a:gd name="T14" fmla="*/ 123 w 1075"/>
                <a:gd name="T15" fmla="*/ 161 h 605"/>
                <a:gd name="T16" fmla="*/ 0 w 1075"/>
                <a:gd name="T17" fmla="*/ 381 h 605"/>
                <a:gd name="T18" fmla="*/ 16 w 1075"/>
                <a:gd name="T19" fmla="*/ 383 h 605"/>
                <a:gd name="T20" fmla="*/ 58 w 1075"/>
                <a:gd name="T21" fmla="*/ 474 h 605"/>
                <a:gd name="T22" fmla="*/ 100 w 1075"/>
                <a:gd name="T23" fmla="*/ 599 h 605"/>
                <a:gd name="T24" fmla="*/ 334 w 1075"/>
                <a:gd name="T25" fmla="*/ 552 h 605"/>
                <a:gd name="T26" fmla="*/ 441 w 1075"/>
                <a:gd name="T27" fmla="*/ 605 h 605"/>
                <a:gd name="T28" fmla="*/ 654 w 1075"/>
                <a:gd name="T29" fmla="*/ 560 h 605"/>
                <a:gd name="T30" fmla="*/ 759 w 1075"/>
                <a:gd name="T31" fmla="*/ 519 h 605"/>
                <a:gd name="T32" fmla="*/ 804 w 1075"/>
                <a:gd name="T33" fmla="*/ 470 h 605"/>
                <a:gd name="T34" fmla="*/ 838 w 1075"/>
                <a:gd name="T35" fmla="*/ 467 h 605"/>
                <a:gd name="T36" fmla="*/ 849 w 1075"/>
                <a:gd name="T37" fmla="*/ 458 h 605"/>
                <a:gd name="T38" fmla="*/ 853 w 1075"/>
                <a:gd name="T39" fmla="*/ 461 h 605"/>
                <a:gd name="T40" fmla="*/ 862 w 1075"/>
                <a:gd name="T41" fmla="*/ 431 h 605"/>
                <a:gd name="T42" fmla="*/ 868 w 1075"/>
                <a:gd name="T43" fmla="*/ 428 h 605"/>
                <a:gd name="T44" fmla="*/ 873 w 1075"/>
                <a:gd name="T45" fmla="*/ 416 h 605"/>
                <a:gd name="T46" fmla="*/ 867 w 1075"/>
                <a:gd name="T47" fmla="*/ 399 h 605"/>
                <a:gd name="T48" fmla="*/ 877 w 1075"/>
                <a:gd name="T49" fmla="*/ 387 h 605"/>
                <a:gd name="T50" fmla="*/ 904 w 1075"/>
                <a:gd name="T51" fmla="*/ 395 h 605"/>
                <a:gd name="T52" fmla="*/ 910 w 1075"/>
                <a:gd name="T53" fmla="*/ 392 h 605"/>
                <a:gd name="T54" fmla="*/ 972 w 1075"/>
                <a:gd name="T55" fmla="*/ 339 h 605"/>
                <a:gd name="T56" fmla="*/ 1075 w 1075"/>
                <a:gd name="T57" fmla="*/ 206 h 605"/>
                <a:gd name="T58" fmla="*/ 1053 w 1075"/>
                <a:gd name="T59" fmla="*/ 144 h 605"/>
                <a:gd name="T60" fmla="*/ 1021 w 1075"/>
                <a:gd name="T61" fmla="*/ 116 h 605"/>
                <a:gd name="T62" fmla="*/ 972 w 1075"/>
                <a:gd name="T63" fmla="*/ 7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5" h="605">
                  <a:moveTo>
                    <a:pt x="972" y="72"/>
                  </a:moveTo>
                  <a:lnTo>
                    <a:pt x="970" y="0"/>
                  </a:lnTo>
                  <a:lnTo>
                    <a:pt x="832" y="32"/>
                  </a:lnTo>
                  <a:lnTo>
                    <a:pt x="603" y="42"/>
                  </a:lnTo>
                  <a:lnTo>
                    <a:pt x="544" y="140"/>
                  </a:lnTo>
                  <a:lnTo>
                    <a:pt x="441" y="131"/>
                  </a:lnTo>
                  <a:lnTo>
                    <a:pt x="357" y="72"/>
                  </a:lnTo>
                  <a:lnTo>
                    <a:pt x="123" y="161"/>
                  </a:lnTo>
                  <a:lnTo>
                    <a:pt x="0" y="381"/>
                  </a:lnTo>
                  <a:lnTo>
                    <a:pt x="16" y="383"/>
                  </a:lnTo>
                  <a:lnTo>
                    <a:pt x="58" y="474"/>
                  </a:lnTo>
                  <a:lnTo>
                    <a:pt x="100" y="599"/>
                  </a:lnTo>
                  <a:lnTo>
                    <a:pt x="334" y="552"/>
                  </a:lnTo>
                  <a:lnTo>
                    <a:pt x="441" y="605"/>
                  </a:lnTo>
                  <a:lnTo>
                    <a:pt x="654" y="560"/>
                  </a:lnTo>
                  <a:lnTo>
                    <a:pt x="759" y="519"/>
                  </a:lnTo>
                  <a:lnTo>
                    <a:pt x="804" y="470"/>
                  </a:lnTo>
                  <a:lnTo>
                    <a:pt x="838" y="467"/>
                  </a:lnTo>
                  <a:lnTo>
                    <a:pt x="849" y="458"/>
                  </a:lnTo>
                  <a:lnTo>
                    <a:pt x="853" y="461"/>
                  </a:lnTo>
                  <a:lnTo>
                    <a:pt x="862" y="431"/>
                  </a:lnTo>
                  <a:lnTo>
                    <a:pt x="868" y="428"/>
                  </a:lnTo>
                  <a:lnTo>
                    <a:pt x="873" y="416"/>
                  </a:lnTo>
                  <a:lnTo>
                    <a:pt x="867" y="399"/>
                  </a:lnTo>
                  <a:lnTo>
                    <a:pt x="877" y="387"/>
                  </a:lnTo>
                  <a:lnTo>
                    <a:pt x="904" y="395"/>
                  </a:lnTo>
                  <a:lnTo>
                    <a:pt x="910" y="392"/>
                  </a:lnTo>
                  <a:lnTo>
                    <a:pt x="972" y="339"/>
                  </a:lnTo>
                  <a:lnTo>
                    <a:pt x="1075" y="206"/>
                  </a:lnTo>
                  <a:lnTo>
                    <a:pt x="1053" y="144"/>
                  </a:lnTo>
                  <a:lnTo>
                    <a:pt x="1021" y="116"/>
                  </a:lnTo>
                  <a:lnTo>
                    <a:pt x="972" y="7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4" name="Freeform 286">
              <a:extLst>
                <a:ext uri="{FF2B5EF4-FFF2-40B4-BE49-F238E27FC236}">
                  <a16:creationId xmlns:a16="http://schemas.microsoft.com/office/drawing/2014/main" id="{1B1D7E22-11A0-460E-89D6-F157A71AC536}"/>
                </a:ext>
              </a:extLst>
            </p:cNvPr>
            <p:cNvSpPr>
              <a:spLocks/>
            </p:cNvSpPr>
            <p:nvPr/>
          </p:nvSpPr>
          <p:spPr bwMode="auto">
            <a:xfrm>
              <a:off x="1306324" y="2889637"/>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5" name="Freeform 287">
              <a:extLst>
                <a:ext uri="{FF2B5EF4-FFF2-40B4-BE49-F238E27FC236}">
                  <a16:creationId xmlns:a16="http://schemas.microsoft.com/office/drawing/2014/main" id="{0D380EA6-6BA8-4D9C-BCB8-1C6AFE1B09CD}"/>
                </a:ext>
              </a:extLst>
            </p:cNvPr>
            <p:cNvSpPr>
              <a:spLocks/>
            </p:cNvSpPr>
            <p:nvPr/>
          </p:nvSpPr>
          <p:spPr bwMode="auto">
            <a:xfrm>
              <a:off x="1485309" y="2661711"/>
              <a:ext cx="408310" cy="190172"/>
            </a:xfrm>
            <a:custGeom>
              <a:avLst/>
              <a:gdLst>
                <a:gd name="T0" fmla="*/ 874 w 876"/>
                <a:gd name="T1" fmla="*/ 351 h 408"/>
                <a:gd name="T2" fmla="*/ 874 w 876"/>
                <a:gd name="T3" fmla="*/ 291 h 408"/>
                <a:gd name="T4" fmla="*/ 876 w 876"/>
                <a:gd name="T5" fmla="*/ 157 h 408"/>
                <a:gd name="T6" fmla="*/ 876 w 876"/>
                <a:gd name="T7" fmla="*/ 54 h 408"/>
                <a:gd name="T8" fmla="*/ 862 w 876"/>
                <a:gd name="T9" fmla="*/ 54 h 408"/>
                <a:gd name="T10" fmla="*/ 862 w 876"/>
                <a:gd name="T11" fmla="*/ 67 h 408"/>
                <a:gd name="T12" fmla="*/ 750 w 876"/>
                <a:gd name="T13" fmla="*/ 69 h 408"/>
                <a:gd name="T14" fmla="*/ 241 w 876"/>
                <a:gd name="T15" fmla="*/ 60 h 408"/>
                <a:gd name="T16" fmla="*/ 132 w 876"/>
                <a:gd name="T17" fmla="*/ 0 h 408"/>
                <a:gd name="T18" fmla="*/ 19 w 876"/>
                <a:gd name="T19" fmla="*/ 142 h 408"/>
                <a:gd name="T20" fmla="*/ 10 w 876"/>
                <a:gd name="T21" fmla="*/ 201 h 408"/>
                <a:gd name="T22" fmla="*/ 0 w 876"/>
                <a:gd name="T23" fmla="*/ 291 h 408"/>
                <a:gd name="T24" fmla="*/ 9 w 876"/>
                <a:gd name="T25" fmla="*/ 408 h 408"/>
                <a:gd name="T26" fmla="*/ 15 w 876"/>
                <a:gd name="T27" fmla="*/ 393 h 408"/>
                <a:gd name="T28" fmla="*/ 132 w 876"/>
                <a:gd name="T29" fmla="*/ 367 h 408"/>
                <a:gd name="T30" fmla="*/ 243 w 876"/>
                <a:gd name="T31" fmla="*/ 336 h 408"/>
                <a:gd name="T32" fmla="*/ 250 w 876"/>
                <a:gd name="T33" fmla="*/ 322 h 408"/>
                <a:gd name="T34" fmla="*/ 268 w 876"/>
                <a:gd name="T35" fmla="*/ 312 h 408"/>
                <a:gd name="T36" fmla="*/ 270 w 876"/>
                <a:gd name="T37" fmla="*/ 303 h 408"/>
                <a:gd name="T38" fmla="*/ 279 w 876"/>
                <a:gd name="T39" fmla="*/ 291 h 408"/>
                <a:gd name="T40" fmla="*/ 400 w 876"/>
                <a:gd name="T41" fmla="*/ 273 h 408"/>
                <a:gd name="T42" fmla="*/ 406 w 876"/>
                <a:gd name="T43" fmla="*/ 286 h 408"/>
                <a:gd name="T44" fmla="*/ 409 w 876"/>
                <a:gd name="T45" fmla="*/ 286 h 408"/>
                <a:gd name="T46" fmla="*/ 409 w 876"/>
                <a:gd name="T47" fmla="*/ 291 h 408"/>
                <a:gd name="T48" fmla="*/ 451 w 876"/>
                <a:gd name="T49" fmla="*/ 349 h 408"/>
                <a:gd name="T50" fmla="*/ 874 w 876"/>
                <a:gd name="T51" fmla="*/ 35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6" h="408">
                  <a:moveTo>
                    <a:pt x="874" y="351"/>
                  </a:moveTo>
                  <a:lnTo>
                    <a:pt x="874" y="291"/>
                  </a:lnTo>
                  <a:lnTo>
                    <a:pt x="876" y="157"/>
                  </a:lnTo>
                  <a:lnTo>
                    <a:pt x="876" y="54"/>
                  </a:lnTo>
                  <a:lnTo>
                    <a:pt x="862" y="54"/>
                  </a:lnTo>
                  <a:lnTo>
                    <a:pt x="862" y="67"/>
                  </a:lnTo>
                  <a:lnTo>
                    <a:pt x="750" y="69"/>
                  </a:lnTo>
                  <a:lnTo>
                    <a:pt x="241" y="60"/>
                  </a:lnTo>
                  <a:lnTo>
                    <a:pt x="132" y="0"/>
                  </a:lnTo>
                  <a:lnTo>
                    <a:pt x="19" y="142"/>
                  </a:lnTo>
                  <a:lnTo>
                    <a:pt x="10" y="201"/>
                  </a:lnTo>
                  <a:lnTo>
                    <a:pt x="0" y="291"/>
                  </a:lnTo>
                  <a:lnTo>
                    <a:pt x="9" y="408"/>
                  </a:lnTo>
                  <a:lnTo>
                    <a:pt x="15" y="393"/>
                  </a:lnTo>
                  <a:lnTo>
                    <a:pt x="132" y="367"/>
                  </a:lnTo>
                  <a:lnTo>
                    <a:pt x="243" y="336"/>
                  </a:lnTo>
                  <a:lnTo>
                    <a:pt x="250" y="322"/>
                  </a:lnTo>
                  <a:lnTo>
                    <a:pt x="268" y="312"/>
                  </a:lnTo>
                  <a:lnTo>
                    <a:pt x="270" y="303"/>
                  </a:lnTo>
                  <a:lnTo>
                    <a:pt x="279" y="291"/>
                  </a:lnTo>
                  <a:lnTo>
                    <a:pt x="400" y="273"/>
                  </a:lnTo>
                  <a:lnTo>
                    <a:pt x="406" y="286"/>
                  </a:lnTo>
                  <a:lnTo>
                    <a:pt x="409" y="286"/>
                  </a:lnTo>
                  <a:lnTo>
                    <a:pt x="409" y="291"/>
                  </a:lnTo>
                  <a:lnTo>
                    <a:pt x="451" y="349"/>
                  </a:lnTo>
                  <a:lnTo>
                    <a:pt x="874" y="35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6" name="Freeform 288">
              <a:extLst>
                <a:ext uri="{FF2B5EF4-FFF2-40B4-BE49-F238E27FC236}">
                  <a16:creationId xmlns:a16="http://schemas.microsoft.com/office/drawing/2014/main" id="{E423D8CF-A145-4A28-AE44-E3B0DDE5C818}"/>
                </a:ext>
              </a:extLst>
            </p:cNvPr>
            <p:cNvSpPr>
              <a:spLocks/>
            </p:cNvSpPr>
            <p:nvPr/>
          </p:nvSpPr>
          <p:spPr bwMode="auto">
            <a:xfrm>
              <a:off x="1250391" y="2727432"/>
              <a:ext cx="243308" cy="327207"/>
            </a:xfrm>
            <a:custGeom>
              <a:avLst/>
              <a:gdLst>
                <a:gd name="T0" fmla="*/ 513 w 523"/>
                <a:gd name="T1" fmla="*/ 266 h 702"/>
                <a:gd name="T2" fmla="*/ 504 w 523"/>
                <a:gd name="T3" fmla="*/ 149 h 702"/>
                <a:gd name="T4" fmla="*/ 514 w 523"/>
                <a:gd name="T5" fmla="*/ 59 h 702"/>
                <a:gd name="T6" fmla="*/ 523 w 523"/>
                <a:gd name="T7" fmla="*/ 0 h 702"/>
                <a:gd name="T8" fmla="*/ 504 w 523"/>
                <a:gd name="T9" fmla="*/ 15 h 702"/>
                <a:gd name="T10" fmla="*/ 475 w 523"/>
                <a:gd name="T11" fmla="*/ 38 h 702"/>
                <a:gd name="T12" fmla="*/ 466 w 523"/>
                <a:gd name="T13" fmla="*/ 45 h 702"/>
                <a:gd name="T14" fmla="*/ 273 w 523"/>
                <a:gd name="T15" fmla="*/ 128 h 702"/>
                <a:gd name="T16" fmla="*/ 213 w 523"/>
                <a:gd name="T17" fmla="*/ 294 h 702"/>
                <a:gd name="T18" fmla="*/ 1 w 523"/>
                <a:gd name="T19" fmla="*/ 368 h 702"/>
                <a:gd name="T20" fmla="*/ 0 w 523"/>
                <a:gd name="T21" fmla="*/ 470 h 702"/>
                <a:gd name="T22" fmla="*/ 25 w 523"/>
                <a:gd name="T23" fmla="*/ 578 h 702"/>
                <a:gd name="T24" fmla="*/ 28 w 523"/>
                <a:gd name="T25" fmla="*/ 575 h 702"/>
                <a:gd name="T26" fmla="*/ 34 w 523"/>
                <a:gd name="T27" fmla="*/ 686 h 702"/>
                <a:gd name="T28" fmla="*/ 106 w 523"/>
                <a:gd name="T29" fmla="*/ 702 h 702"/>
                <a:gd name="T30" fmla="*/ 178 w 523"/>
                <a:gd name="T31" fmla="*/ 681 h 702"/>
                <a:gd name="T32" fmla="*/ 180 w 523"/>
                <a:gd name="T33" fmla="*/ 681 h 702"/>
                <a:gd name="T34" fmla="*/ 213 w 523"/>
                <a:gd name="T35" fmla="*/ 660 h 702"/>
                <a:gd name="T36" fmla="*/ 286 w 523"/>
                <a:gd name="T37" fmla="*/ 645 h 702"/>
                <a:gd name="T38" fmla="*/ 294 w 523"/>
                <a:gd name="T39" fmla="*/ 647 h 702"/>
                <a:gd name="T40" fmla="*/ 318 w 523"/>
                <a:gd name="T41" fmla="*/ 387 h 702"/>
                <a:gd name="T42" fmla="*/ 424 w 523"/>
                <a:gd name="T43" fmla="*/ 278 h 702"/>
                <a:gd name="T44" fmla="*/ 513 w 523"/>
                <a:gd name="T45" fmla="*/ 266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3" h="702">
                  <a:moveTo>
                    <a:pt x="513" y="266"/>
                  </a:moveTo>
                  <a:lnTo>
                    <a:pt x="504" y="149"/>
                  </a:lnTo>
                  <a:lnTo>
                    <a:pt x="514" y="59"/>
                  </a:lnTo>
                  <a:lnTo>
                    <a:pt x="523" y="0"/>
                  </a:lnTo>
                  <a:lnTo>
                    <a:pt x="504" y="15"/>
                  </a:lnTo>
                  <a:lnTo>
                    <a:pt x="475" y="38"/>
                  </a:lnTo>
                  <a:lnTo>
                    <a:pt x="466" y="45"/>
                  </a:lnTo>
                  <a:lnTo>
                    <a:pt x="273" y="128"/>
                  </a:lnTo>
                  <a:lnTo>
                    <a:pt x="213" y="294"/>
                  </a:lnTo>
                  <a:lnTo>
                    <a:pt x="1" y="368"/>
                  </a:lnTo>
                  <a:lnTo>
                    <a:pt x="0" y="470"/>
                  </a:lnTo>
                  <a:lnTo>
                    <a:pt x="25" y="578"/>
                  </a:lnTo>
                  <a:lnTo>
                    <a:pt x="28" y="575"/>
                  </a:lnTo>
                  <a:lnTo>
                    <a:pt x="34" y="686"/>
                  </a:lnTo>
                  <a:lnTo>
                    <a:pt x="106" y="702"/>
                  </a:lnTo>
                  <a:lnTo>
                    <a:pt x="178" y="681"/>
                  </a:lnTo>
                  <a:lnTo>
                    <a:pt x="180" y="681"/>
                  </a:lnTo>
                  <a:lnTo>
                    <a:pt x="213" y="660"/>
                  </a:lnTo>
                  <a:lnTo>
                    <a:pt x="286" y="645"/>
                  </a:lnTo>
                  <a:lnTo>
                    <a:pt x="294" y="647"/>
                  </a:lnTo>
                  <a:lnTo>
                    <a:pt x="318" y="387"/>
                  </a:lnTo>
                  <a:lnTo>
                    <a:pt x="424" y="278"/>
                  </a:lnTo>
                  <a:lnTo>
                    <a:pt x="513" y="266"/>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7" name="Freeform 289">
              <a:extLst>
                <a:ext uri="{FF2B5EF4-FFF2-40B4-BE49-F238E27FC236}">
                  <a16:creationId xmlns:a16="http://schemas.microsoft.com/office/drawing/2014/main" id="{4E12363E-C36B-451E-BCFB-7EFB681B76EE}"/>
                </a:ext>
              </a:extLst>
            </p:cNvPr>
            <p:cNvSpPr>
              <a:spLocks/>
            </p:cNvSpPr>
            <p:nvPr/>
          </p:nvSpPr>
          <p:spPr bwMode="auto">
            <a:xfrm>
              <a:off x="1267171" y="3395830"/>
              <a:ext cx="262885" cy="408310"/>
            </a:xfrm>
            <a:custGeom>
              <a:avLst/>
              <a:gdLst>
                <a:gd name="T0" fmla="*/ 558 w 565"/>
                <a:gd name="T1" fmla="*/ 239 h 876"/>
                <a:gd name="T2" fmla="*/ 565 w 565"/>
                <a:gd name="T3" fmla="*/ 590 h 876"/>
                <a:gd name="T4" fmla="*/ 495 w 565"/>
                <a:gd name="T5" fmla="*/ 587 h 876"/>
                <a:gd name="T6" fmla="*/ 451 w 565"/>
                <a:gd name="T7" fmla="*/ 594 h 876"/>
                <a:gd name="T8" fmla="*/ 444 w 565"/>
                <a:gd name="T9" fmla="*/ 590 h 876"/>
                <a:gd name="T10" fmla="*/ 438 w 565"/>
                <a:gd name="T11" fmla="*/ 600 h 876"/>
                <a:gd name="T12" fmla="*/ 420 w 565"/>
                <a:gd name="T13" fmla="*/ 599 h 876"/>
                <a:gd name="T14" fmla="*/ 415 w 565"/>
                <a:gd name="T15" fmla="*/ 606 h 876"/>
                <a:gd name="T16" fmla="*/ 387 w 565"/>
                <a:gd name="T17" fmla="*/ 618 h 876"/>
                <a:gd name="T18" fmla="*/ 282 w 565"/>
                <a:gd name="T19" fmla="*/ 689 h 876"/>
                <a:gd name="T20" fmla="*/ 94 w 565"/>
                <a:gd name="T21" fmla="*/ 876 h 876"/>
                <a:gd name="T22" fmla="*/ 70 w 565"/>
                <a:gd name="T23" fmla="*/ 830 h 876"/>
                <a:gd name="T24" fmla="*/ 22 w 565"/>
                <a:gd name="T25" fmla="*/ 810 h 876"/>
                <a:gd name="T26" fmla="*/ 22 w 565"/>
                <a:gd name="T27" fmla="*/ 518 h 876"/>
                <a:gd name="T28" fmla="*/ 4 w 565"/>
                <a:gd name="T29" fmla="*/ 455 h 876"/>
                <a:gd name="T30" fmla="*/ 12 w 565"/>
                <a:gd name="T31" fmla="*/ 321 h 876"/>
                <a:gd name="T32" fmla="*/ 3 w 565"/>
                <a:gd name="T33" fmla="*/ 216 h 876"/>
                <a:gd name="T34" fmla="*/ 13 w 565"/>
                <a:gd name="T35" fmla="*/ 218 h 876"/>
                <a:gd name="T36" fmla="*/ 0 w 565"/>
                <a:gd name="T37" fmla="*/ 200 h 876"/>
                <a:gd name="T38" fmla="*/ 90 w 565"/>
                <a:gd name="T39" fmla="*/ 57 h 876"/>
                <a:gd name="T40" fmla="*/ 135 w 565"/>
                <a:gd name="T41" fmla="*/ 54 h 876"/>
                <a:gd name="T42" fmla="*/ 175 w 565"/>
                <a:gd name="T43" fmla="*/ 74 h 876"/>
                <a:gd name="T44" fmla="*/ 256 w 565"/>
                <a:gd name="T45" fmla="*/ 54 h 876"/>
                <a:gd name="T46" fmla="*/ 324 w 565"/>
                <a:gd name="T47" fmla="*/ 54 h 876"/>
                <a:gd name="T48" fmla="*/ 472 w 565"/>
                <a:gd name="T49" fmla="*/ 0 h 876"/>
                <a:gd name="T50" fmla="*/ 490 w 565"/>
                <a:gd name="T51" fmla="*/ 53 h 876"/>
                <a:gd name="T52" fmla="*/ 499 w 565"/>
                <a:gd name="T53" fmla="*/ 80 h 876"/>
                <a:gd name="T54" fmla="*/ 528 w 565"/>
                <a:gd name="T55" fmla="*/ 167 h 876"/>
                <a:gd name="T56" fmla="*/ 547 w 565"/>
                <a:gd name="T57" fmla="*/ 227 h 876"/>
                <a:gd name="T58" fmla="*/ 558 w 565"/>
                <a:gd name="T59" fmla="*/ 239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5" h="876">
                  <a:moveTo>
                    <a:pt x="558" y="239"/>
                  </a:moveTo>
                  <a:lnTo>
                    <a:pt x="565" y="590"/>
                  </a:lnTo>
                  <a:lnTo>
                    <a:pt x="495" y="587"/>
                  </a:lnTo>
                  <a:lnTo>
                    <a:pt x="451" y="594"/>
                  </a:lnTo>
                  <a:lnTo>
                    <a:pt x="444" y="590"/>
                  </a:lnTo>
                  <a:lnTo>
                    <a:pt x="438" y="600"/>
                  </a:lnTo>
                  <a:lnTo>
                    <a:pt x="420" y="599"/>
                  </a:lnTo>
                  <a:lnTo>
                    <a:pt x="415" y="606"/>
                  </a:lnTo>
                  <a:lnTo>
                    <a:pt x="387" y="618"/>
                  </a:lnTo>
                  <a:lnTo>
                    <a:pt x="282" y="689"/>
                  </a:lnTo>
                  <a:lnTo>
                    <a:pt x="94" y="876"/>
                  </a:lnTo>
                  <a:lnTo>
                    <a:pt x="70" y="830"/>
                  </a:lnTo>
                  <a:lnTo>
                    <a:pt x="22" y="810"/>
                  </a:lnTo>
                  <a:lnTo>
                    <a:pt x="22" y="518"/>
                  </a:lnTo>
                  <a:lnTo>
                    <a:pt x="4" y="455"/>
                  </a:lnTo>
                  <a:lnTo>
                    <a:pt x="12" y="321"/>
                  </a:lnTo>
                  <a:lnTo>
                    <a:pt x="3" y="216"/>
                  </a:lnTo>
                  <a:lnTo>
                    <a:pt x="13" y="218"/>
                  </a:lnTo>
                  <a:lnTo>
                    <a:pt x="0" y="200"/>
                  </a:lnTo>
                  <a:lnTo>
                    <a:pt x="90" y="57"/>
                  </a:lnTo>
                  <a:lnTo>
                    <a:pt x="135" y="54"/>
                  </a:lnTo>
                  <a:lnTo>
                    <a:pt x="175" y="74"/>
                  </a:lnTo>
                  <a:lnTo>
                    <a:pt x="256" y="54"/>
                  </a:lnTo>
                  <a:lnTo>
                    <a:pt x="324" y="54"/>
                  </a:lnTo>
                  <a:lnTo>
                    <a:pt x="472" y="0"/>
                  </a:lnTo>
                  <a:lnTo>
                    <a:pt x="490" y="53"/>
                  </a:lnTo>
                  <a:lnTo>
                    <a:pt x="499" y="80"/>
                  </a:lnTo>
                  <a:lnTo>
                    <a:pt x="528" y="167"/>
                  </a:lnTo>
                  <a:lnTo>
                    <a:pt x="547" y="227"/>
                  </a:lnTo>
                  <a:lnTo>
                    <a:pt x="558" y="23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8" name="Freeform 290">
              <a:extLst>
                <a:ext uri="{FF2B5EF4-FFF2-40B4-BE49-F238E27FC236}">
                  <a16:creationId xmlns:a16="http://schemas.microsoft.com/office/drawing/2014/main" id="{4E474722-1FDE-4E5A-9FB5-04C0EA8592E4}"/>
                </a:ext>
              </a:extLst>
            </p:cNvPr>
            <p:cNvSpPr>
              <a:spLocks/>
            </p:cNvSpPr>
            <p:nvPr/>
          </p:nvSpPr>
          <p:spPr bwMode="auto">
            <a:xfrm>
              <a:off x="1864255" y="3079809"/>
              <a:ext cx="208350" cy="304834"/>
            </a:xfrm>
            <a:custGeom>
              <a:avLst/>
              <a:gdLst>
                <a:gd name="T0" fmla="*/ 446 w 446"/>
                <a:gd name="T1" fmla="*/ 464 h 653"/>
                <a:gd name="T2" fmla="*/ 365 w 446"/>
                <a:gd name="T3" fmla="*/ 653 h 653"/>
                <a:gd name="T4" fmla="*/ 308 w 446"/>
                <a:gd name="T5" fmla="*/ 546 h 653"/>
                <a:gd name="T6" fmla="*/ 173 w 446"/>
                <a:gd name="T7" fmla="*/ 605 h 653"/>
                <a:gd name="T8" fmla="*/ 47 w 446"/>
                <a:gd name="T9" fmla="*/ 533 h 653"/>
                <a:gd name="T10" fmla="*/ 0 w 446"/>
                <a:gd name="T11" fmla="*/ 519 h 653"/>
                <a:gd name="T12" fmla="*/ 0 w 446"/>
                <a:gd name="T13" fmla="*/ 453 h 653"/>
                <a:gd name="T14" fmla="*/ 0 w 446"/>
                <a:gd name="T15" fmla="*/ 408 h 653"/>
                <a:gd name="T16" fmla="*/ 0 w 446"/>
                <a:gd name="T17" fmla="*/ 327 h 653"/>
                <a:gd name="T18" fmla="*/ 0 w 446"/>
                <a:gd name="T19" fmla="*/ 248 h 653"/>
                <a:gd name="T20" fmla="*/ 62 w 446"/>
                <a:gd name="T21" fmla="*/ 195 h 653"/>
                <a:gd name="T22" fmla="*/ 165 w 446"/>
                <a:gd name="T23" fmla="*/ 62 h 653"/>
                <a:gd name="T24" fmla="*/ 143 w 446"/>
                <a:gd name="T25" fmla="*/ 0 h 653"/>
                <a:gd name="T26" fmla="*/ 197 w 446"/>
                <a:gd name="T27" fmla="*/ 47 h 653"/>
                <a:gd name="T28" fmla="*/ 371 w 446"/>
                <a:gd name="T29" fmla="*/ 197 h 653"/>
                <a:gd name="T30" fmla="*/ 414 w 446"/>
                <a:gd name="T31" fmla="*/ 236 h 653"/>
                <a:gd name="T32" fmla="*/ 419 w 446"/>
                <a:gd name="T33" fmla="*/ 243 h 653"/>
                <a:gd name="T34" fmla="*/ 402 w 446"/>
                <a:gd name="T35" fmla="*/ 282 h 653"/>
                <a:gd name="T36" fmla="*/ 446 w 446"/>
                <a:gd name="T37" fmla="*/ 464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6" h="653">
                  <a:moveTo>
                    <a:pt x="446" y="464"/>
                  </a:moveTo>
                  <a:lnTo>
                    <a:pt x="365" y="653"/>
                  </a:lnTo>
                  <a:lnTo>
                    <a:pt x="308" y="546"/>
                  </a:lnTo>
                  <a:lnTo>
                    <a:pt x="173" y="605"/>
                  </a:lnTo>
                  <a:lnTo>
                    <a:pt x="47" y="533"/>
                  </a:lnTo>
                  <a:lnTo>
                    <a:pt x="0" y="519"/>
                  </a:lnTo>
                  <a:lnTo>
                    <a:pt x="0" y="453"/>
                  </a:lnTo>
                  <a:lnTo>
                    <a:pt x="0" y="408"/>
                  </a:lnTo>
                  <a:lnTo>
                    <a:pt x="0" y="327"/>
                  </a:lnTo>
                  <a:lnTo>
                    <a:pt x="0" y="248"/>
                  </a:lnTo>
                  <a:lnTo>
                    <a:pt x="62" y="195"/>
                  </a:lnTo>
                  <a:lnTo>
                    <a:pt x="165" y="62"/>
                  </a:lnTo>
                  <a:lnTo>
                    <a:pt x="143" y="0"/>
                  </a:lnTo>
                  <a:lnTo>
                    <a:pt x="197" y="47"/>
                  </a:lnTo>
                  <a:lnTo>
                    <a:pt x="371" y="197"/>
                  </a:lnTo>
                  <a:lnTo>
                    <a:pt x="414" y="236"/>
                  </a:lnTo>
                  <a:lnTo>
                    <a:pt x="419" y="243"/>
                  </a:lnTo>
                  <a:lnTo>
                    <a:pt x="402" y="282"/>
                  </a:lnTo>
                  <a:lnTo>
                    <a:pt x="446" y="46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49" name="Freeform 291">
              <a:extLst>
                <a:ext uri="{FF2B5EF4-FFF2-40B4-BE49-F238E27FC236}">
                  <a16:creationId xmlns:a16="http://schemas.microsoft.com/office/drawing/2014/main" id="{7C4A62A7-F702-4CAA-858A-3F90BC83E119}"/>
                </a:ext>
              </a:extLst>
            </p:cNvPr>
            <p:cNvSpPr>
              <a:spLocks/>
            </p:cNvSpPr>
            <p:nvPr/>
          </p:nvSpPr>
          <p:spPr bwMode="auto">
            <a:xfrm>
              <a:off x="1539888" y="3752402"/>
              <a:ext cx="1012385" cy="837595"/>
            </a:xfrm>
            <a:custGeom>
              <a:avLst/>
              <a:gdLst>
                <a:gd name="T0" fmla="*/ 1840 w 2172"/>
                <a:gd name="T1" fmla="*/ 279 h 1797"/>
                <a:gd name="T2" fmla="*/ 1821 w 2172"/>
                <a:gd name="T3" fmla="*/ 131 h 1797"/>
                <a:gd name="T4" fmla="*/ 1749 w 2172"/>
                <a:gd name="T5" fmla="*/ 92 h 1797"/>
                <a:gd name="T6" fmla="*/ 1627 w 2172"/>
                <a:gd name="T7" fmla="*/ 15 h 1797"/>
                <a:gd name="T8" fmla="*/ 1611 w 2172"/>
                <a:gd name="T9" fmla="*/ 0 h 1797"/>
                <a:gd name="T10" fmla="*/ 1362 w 2172"/>
                <a:gd name="T11" fmla="*/ 252 h 1797"/>
                <a:gd name="T12" fmla="*/ 1365 w 2172"/>
                <a:gd name="T13" fmla="*/ 263 h 1797"/>
                <a:gd name="T14" fmla="*/ 1353 w 2172"/>
                <a:gd name="T15" fmla="*/ 267 h 1797"/>
                <a:gd name="T16" fmla="*/ 1351 w 2172"/>
                <a:gd name="T17" fmla="*/ 272 h 1797"/>
                <a:gd name="T18" fmla="*/ 1359 w 2172"/>
                <a:gd name="T19" fmla="*/ 275 h 1797"/>
                <a:gd name="T20" fmla="*/ 1359 w 2172"/>
                <a:gd name="T21" fmla="*/ 282 h 1797"/>
                <a:gd name="T22" fmla="*/ 1345 w 2172"/>
                <a:gd name="T23" fmla="*/ 291 h 1797"/>
                <a:gd name="T24" fmla="*/ 1353 w 2172"/>
                <a:gd name="T25" fmla="*/ 314 h 1797"/>
                <a:gd name="T26" fmla="*/ 1348 w 2172"/>
                <a:gd name="T27" fmla="*/ 324 h 1797"/>
                <a:gd name="T28" fmla="*/ 1353 w 2172"/>
                <a:gd name="T29" fmla="*/ 338 h 1797"/>
                <a:gd name="T30" fmla="*/ 1356 w 2172"/>
                <a:gd name="T31" fmla="*/ 362 h 1797"/>
                <a:gd name="T32" fmla="*/ 1350 w 2172"/>
                <a:gd name="T33" fmla="*/ 366 h 1797"/>
                <a:gd name="T34" fmla="*/ 1342 w 2172"/>
                <a:gd name="T35" fmla="*/ 392 h 1797"/>
                <a:gd name="T36" fmla="*/ 1204 w 2172"/>
                <a:gd name="T37" fmla="*/ 470 h 1797"/>
                <a:gd name="T38" fmla="*/ 1150 w 2172"/>
                <a:gd name="T39" fmla="*/ 494 h 1797"/>
                <a:gd name="T40" fmla="*/ 1098 w 2172"/>
                <a:gd name="T41" fmla="*/ 600 h 1797"/>
                <a:gd name="T42" fmla="*/ 1030 w 2172"/>
                <a:gd name="T43" fmla="*/ 627 h 1797"/>
                <a:gd name="T44" fmla="*/ 952 w 2172"/>
                <a:gd name="T45" fmla="*/ 761 h 1797"/>
                <a:gd name="T46" fmla="*/ 577 w 2172"/>
                <a:gd name="T47" fmla="*/ 872 h 1797"/>
                <a:gd name="T48" fmla="*/ 390 w 2172"/>
                <a:gd name="T49" fmla="*/ 761 h 1797"/>
                <a:gd name="T50" fmla="*/ 319 w 2172"/>
                <a:gd name="T51" fmla="*/ 579 h 1797"/>
                <a:gd name="T52" fmla="*/ 196 w 2172"/>
                <a:gd name="T53" fmla="*/ 705 h 1797"/>
                <a:gd name="T54" fmla="*/ 117 w 2172"/>
                <a:gd name="T55" fmla="*/ 786 h 1797"/>
                <a:gd name="T56" fmla="*/ 0 w 2172"/>
                <a:gd name="T57" fmla="*/ 905 h 1797"/>
                <a:gd name="T58" fmla="*/ 268 w 2172"/>
                <a:gd name="T59" fmla="*/ 1175 h 1797"/>
                <a:gd name="T60" fmla="*/ 249 w 2172"/>
                <a:gd name="T61" fmla="*/ 1356 h 1797"/>
                <a:gd name="T62" fmla="*/ 201 w 2172"/>
                <a:gd name="T63" fmla="*/ 1382 h 1797"/>
                <a:gd name="T64" fmla="*/ 201 w 2172"/>
                <a:gd name="T65" fmla="*/ 1391 h 1797"/>
                <a:gd name="T66" fmla="*/ 208 w 2172"/>
                <a:gd name="T67" fmla="*/ 1395 h 1797"/>
                <a:gd name="T68" fmla="*/ 204 w 2172"/>
                <a:gd name="T69" fmla="*/ 1412 h 1797"/>
                <a:gd name="T70" fmla="*/ 226 w 2172"/>
                <a:gd name="T71" fmla="*/ 1563 h 1797"/>
                <a:gd name="T72" fmla="*/ 376 w 2172"/>
                <a:gd name="T73" fmla="*/ 1698 h 1797"/>
                <a:gd name="T74" fmla="*/ 462 w 2172"/>
                <a:gd name="T75" fmla="*/ 1733 h 1797"/>
                <a:gd name="T76" fmla="*/ 513 w 2172"/>
                <a:gd name="T77" fmla="*/ 1797 h 1797"/>
                <a:gd name="T78" fmla="*/ 816 w 2172"/>
                <a:gd name="T79" fmla="*/ 1503 h 1797"/>
                <a:gd name="T80" fmla="*/ 816 w 2172"/>
                <a:gd name="T81" fmla="*/ 1268 h 1797"/>
                <a:gd name="T82" fmla="*/ 1143 w 2172"/>
                <a:gd name="T83" fmla="*/ 1175 h 1797"/>
                <a:gd name="T84" fmla="*/ 1371 w 2172"/>
                <a:gd name="T85" fmla="*/ 990 h 1797"/>
                <a:gd name="T86" fmla="*/ 1644 w 2172"/>
                <a:gd name="T87" fmla="*/ 903 h 1797"/>
                <a:gd name="T88" fmla="*/ 2172 w 2172"/>
                <a:gd name="T89" fmla="*/ 897 h 1797"/>
                <a:gd name="T90" fmla="*/ 2166 w 2172"/>
                <a:gd name="T91" fmla="*/ 897 h 1797"/>
                <a:gd name="T92" fmla="*/ 2127 w 2172"/>
                <a:gd name="T93" fmla="*/ 627 h 1797"/>
                <a:gd name="T94" fmla="*/ 2053 w 2172"/>
                <a:gd name="T95" fmla="*/ 527 h 1797"/>
                <a:gd name="T96" fmla="*/ 1906 w 2172"/>
                <a:gd name="T97" fmla="*/ 359 h 1797"/>
                <a:gd name="T98" fmla="*/ 1914 w 2172"/>
                <a:gd name="T99" fmla="*/ 347 h 1797"/>
                <a:gd name="T100" fmla="*/ 1905 w 2172"/>
                <a:gd name="T101" fmla="*/ 336 h 1797"/>
                <a:gd name="T102" fmla="*/ 1890 w 2172"/>
                <a:gd name="T103" fmla="*/ 300 h 1797"/>
                <a:gd name="T104" fmla="*/ 1840 w 2172"/>
                <a:gd name="T105" fmla="*/ 279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72" h="1797">
                  <a:moveTo>
                    <a:pt x="1840" y="279"/>
                  </a:moveTo>
                  <a:lnTo>
                    <a:pt x="1821" y="131"/>
                  </a:lnTo>
                  <a:lnTo>
                    <a:pt x="1749" y="92"/>
                  </a:lnTo>
                  <a:lnTo>
                    <a:pt x="1627" y="15"/>
                  </a:lnTo>
                  <a:lnTo>
                    <a:pt x="1611" y="0"/>
                  </a:lnTo>
                  <a:lnTo>
                    <a:pt x="1362" y="252"/>
                  </a:lnTo>
                  <a:lnTo>
                    <a:pt x="1365" y="263"/>
                  </a:lnTo>
                  <a:lnTo>
                    <a:pt x="1353" y="267"/>
                  </a:lnTo>
                  <a:lnTo>
                    <a:pt x="1351" y="272"/>
                  </a:lnTo>
                  <a:lnTo>
                    <a:pt x="1359" y="275"/>
                  </a:lnTo>
                  <a:lnTo>
                    <a:pt x="1359" y="282"/>
                  </a:lnTo>
                  <a:lnTo>
                    <a:pt x="1345" y="291"/>
                  </a:lnTo>
                  <a:lnTo>
                    <a:pt x="1353" y="314"/>
                  </a:lnTo>
                  <a:lnTo>
                    <a:pt x="1348" y="324"/>
                  </a:lnTo>
                  <a:lnTo>
                    <a:pt x="1353" y="338"/>
                  </a:lnTo>
                  <a:lnTo>
                    <a:pt x="1356" y="362"/>
                  </a:lnTo>
                  <a:lnTo>
                    <a:pt x="1350" y="366"/>
                  </a:lnTo>
                  <a:lnTo>
                    <a:pt x="1342" y="392"/>
                  </a:lnTo>
                  <a:lnTo>
                    <a:pt x="1204" y="470"/>
                  </a:lnTo>
                  <a:lnTo>
                    <a:pt x="1150" y="494"/>
                  </a:lnTo>
                  <a:lnTo>
                    <a:pt x="1098" y="600"/>
                  </a:lnTo>
                  <a:lnTo>
                    <a:pt x="1030" y="627"/>
                  </a:lnTo>
                  <a:lnTo>
                    <a:pt x="952" y="761"/>
                  </a:lnTo>
                  <a:lnTo>
                    <a:pt x="577" y="872"/>
                  </a:lnTo>
                  <a:lnTo>
                    <a:pt x="390" y="761"/>
                  </a:lnTo>
                  <a:lnTo>
                    <a:pt x="319" y="579"/>
                  </a:lnTo>
                  <a:lnTo>
                    <a:pt x="196" y="705"/>
                  </a:lnTo>
                  <a:lnTo>
                    <a:pt x="117" y="786"/>
                  </a:lnTo>
                  <a:lnTo>
                    <a:pt x="0" y="905"/>
                  </a:lnTo>
                  <a:lnTo>
                    <a:pt x="268" y="1175"/>
                  </a:lnTo>
                  <a:lnTo>
                    <a:pt x="249" y="1356"/>
                  </a:lnTo>
                  <a:lnTo>
                    <a:pt x="201" y="1382"/>
                  </a:lnTo>
                  <a:lnTo>
                    <a:pt x="201" y="1391"/>
                  </a:lnTo>
                  <a:lnTo>
                    <a:pt x="208" y="1395"/>
                  </a:lnTo>
                  <a:lnTo>
                    <a:pt x="204" y="1412"/>
                  </a:lnTo>
                  <a:lnTo>
                    <a:pt x="226" y="1563"/>
                  </a:lnTo>
                  <a:lnTo>
                    <a:pt x="376" y="1698"/>
                  </a:lnTo>
                  <a:lnTo>
                    <a:pt x="462" y="1733"/>
                  </a:lnTo>
                  <a:lnTo>
                    <a:pt x="513" y="1797"/>
                  </a:lnTo>
                  <a:lnTo>
                    <a:pt x="816" y="1503"/>
                  </a:lnTo>
                  <a:lnTo>
                    <a:pt x="816" y="1268"/>
                  </a:lnTo>
                  <a:lnTo>
                    <a:pt x="1143" y="1175"/>
                  </a:lnTo>
                  <a:lnTo>
                    <a:pt x="1371" y="990"/>
                  </a:lnTo>
                  <a:lnTo>
                    <a:pt x="1644" y="903"/>
                  </a:lnTo>
                  <a:lnTo>
                    <a:pt x="2172" y="897"/>
                  </a:lnTo>
                  <a:lnTo>
                    <a:pt x="2166" y="897"/>
                  </a:lnTo>
                  <a:lnTo>
                    <a:pt x="2127" y="627"/>
                  </a:lnTo>
                  <a:lnTo>
                    <a:pt x="2053" y="527"/>
                  </a:lnTo>
                  <a:lnTo>
                    <a:pt x="1906" y="359"/>
                  </a:lnTo>
                  <a:lnTo>
                    <a:pt x="1914" y="347"/>
                  </a:lnTo>
                  <a:lnTo>
                    <a:pt x="1905" y="336"/>
                  </a:lnTo>
                  <a:lnTo>
                    <a:pt x="1890" y="300"/>
                  </a:lnTo>
                  <a:lnTo>
                    <a:pt x="1840" y="279"/>
                  </a:lnTo>
                  <a:close/>
                </a:path>
              </a:pathLst>
            </a:custGeom>
            <a:solidFill>
              <a:schemeClr val="tx2"/>
            </a:solid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0" name="Freeform 293">
              <a:extLst>
                <a:ext uri="{FF2B5EF4-FFF2-40B4-BE49-F238E27FC236}">
                  <a16:creationId xmlns:a16="http://schemas.microsoft.com/office/drawing/2014/main" id="{38ABDBBD-702C-44AE-A0D9-5AACB75F2EA6}"/>
                </a:ext>
              </a:extLst>
            </p:cNvPr>
            <p:cNvSpPr>
              <a:spLocks/>
            </p:cNvSpPr>
            <p:nvPr/>
          </p:nvSpPr>
          <p:spPr bwMode="auto">
            <a:xfrm>
              <a:off x="1739804" y="3612570"/>
              <a:ext cx="427887" cy="341191"/>
            </a:xfrm>
            <a:custGeom>
              <a:avLst/>
              <a:gdLst>
                <a:gd name="T0" fmla="*/ 531 w 917"/>
                <a:gd name="T1" fmla="*/ 481 h 732"/>
                <a:gd name="T2" fmla="*/ 285 w 917"/>
                <a:gd name="T3" fmla="*/ 732 h 732"/>
                <a:gd name="T4" fmla="*/ 233 w 917"/>
                <a:gd name="T5" fmla="*/ 682 h 732"/>
                <a:gd name="T6" fmla="*/ 207 w 917"/>
                <a:gd name="T7" fmla="*/ 672 h 732"/>
                <a:gd name="T8" fmla="*/ 179 w 917"/>
                <a:gd name="T9" fmla="*/ 648 h 732"/>
                <a:gd name="T10" fmla="*/ 171 w 917"/>
                <a:gd name="T11" fmla="*/ 625 h 732"/>
                <a:gd name="T12" fmla="*/ 174 w 917"/>
                <a:gd name="T13" fmla="*/ 616 h 732"/>
                <a:gd name="T14" fmla="*/ 168 w 917"/>
                <a:gd name="T15" fmla="*/ 603 h 732"/>
                <a:gd name="T16" fmla="*/ 156 w 917"/>
                <a:gd name="T17" fmla="*/ 592 h 732"/>
                <a:gd name="T18" fmla="*/ 90 w 917"/>
                <a:gd name="T19" fmla="*/ 477 h 732"/>
                <a:gd name="T20" fmla="*/ 95 w 917"/>
                <a:gd name="T21" fmla="*/ 459 h 732"/>
                <a:gd name="T22" fmla="*/ 93 w 917"/>
                <a:gd name="T23" fmla="*/ 439 h 732"/>
                <a:gd name="T24" fmla="*/ 63 w 917"/>
                <a:gd name="T25" fmla="*/ 393 h 732"/>
                <a:gd name="T26" fmla="*/ 0 w 917"/>
                <a:gd name="T27" fmla="*/ 250 h 732"/>
                <a:gd name="T28" fmla="*/ 11 w 917"/>
                <a:gd name="T29" fmla="*/ 199 h 732"/>
                <a:gd name="T30" fmla="*/ 222 w 917"/>
                <a:gd name="T31" fmla="*/ 90 h 732"/>
                <a:gd name="T32" fmla="*/ 540 w 917"/>
                <a:gd name="T33" fmla="*/ 100 h 732"/>
                <a:gd name="T34" fmla="*/ 776 w 917"/>
                <a:gd name="T35" fmla="*/ 12 h 732"/>
                <a:gd name="T36" fmla="*/ 803 w 917"/>
                <a:gd name="T37" fmla="*/ 0 h 732"/>
                <a:gd name="T38" fmla="*/ 833 w 917"/>
                <a:gd name="T39" fmla="*/ 13 h 732"/>
                <a:gd name="T40" fmla="*/ 839 w 917"/>
                <a:gd name="T41" fmla="*/ 34 h 732"/>
                <a:gd name="T42" fmla="*/ 879 w 917"/>
                <a:gd name="T43" fmla="*/ 43 h 732"/>
                <a:gd name="T44" fmla="*/ 917 w 917"/>
                <a:gd name="T45" fmla="*/ 94 h 732"/>
                <a:gd name="T46" fmla="*/ 624 w 917"/>
                <a:gd name="T47" fmla="*/ 481 h 732"/>
                <a:gd name="T48" fmla="*/ 531 w 917"/>
                <a:gd name="T49" fmla="*/ 48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7" h="732">
                  <a:moveTo>
                    <a:pt x="531" y="481"/>
                  </a:moveTo>
                  <a:lnTo>
                    <a:pt x="285" y="732"/>
                  </a:lnTo>
                  <a:lnTo>
                    <a:pt x="233" y="682"/>
                  </a:lnTo>
                  <a:lnTo>
                    <a:pt x="207" y="672"/>
                  </a:lnTo>
                  <a:lnTo>
                    <a:pt x="179" y="648"/>
                  </a:lnTo>
                  <a:lnTo>
                    <a:pt x="171" y="625"/>
                  </a:lnTo>
                  <a:lnTo>
                    <a:pt x="174" y="616"/>
                  </a:lnTo>
                  <a:lnTo>
                    <a:pt x="168" y="603"/>
                  </a:lnTo>
                  <a:lnTo>
                    <a:pt x="156" y="592"/>
                  </a:lnTo>
                  <a:lnTo>
                    <a:pt x="90" y="477"/>
                  </a:lnTo>
                  <a:lnTo>
                    <a:pt x="95" y="459"/>
                  </a:lnTo>
                  <a:lnTo>
                    <a:pt x="93" y="439"/>
                  </a:lnTo>
                  <a:lnTo>
                    <a:pt x="63" y="393"/>
                  </a:lnTo>
                  <a:lnTo>
                    <a:pt x="0" y="250"/>
                  </a:lnTo>
                  <a:lnTo>
                    <a:pt x="11" y="199"/>
                  </a:lnTo>
                  <a:lnTo>
                    <a:pt x="222" y="90"/>
                  </a:lnTo>
                  <a:lnTo>
                    <a:pt x="540" y="100"/>
                  </a:lnTo>
                  <a:lnTo>
                    <a:pt x="776" y="12"/>
                  </a:lnTo>
                  <a:lnTo>
                    <a:pt x="803" y="0"/>
                  </a:lnTo>
                  <a:lnTo>
                    <a:pt x="833" y="13"/>
                  </a:lnTo>
                  <a:lnTo>
                    <a:pt x="839" y="34"/>
                  </a:lnTo>
                  <a:lnTo>
                    <a:pt x="879" y="43"/>
                  </a:lnTo>
                  <a:lnTo>
                    <a:pt x="917" y="94"/>
                  </a:lnTo>
                  <a:lnTo>
                    <a:pt x="624" y="481"/>
                  </a:lnTo>
                  <a:lnTo>
                    <a:pt x="531" y="48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1" name="Freeform 294">
              <a:extLst>
                <a:ext uri="{FF2B5EF4-FFF2-40B4-BE49-F238E27FC236}">
                  <a16:creationId xmlns:a16="http://schemas.microsoft.com/office/drawing/2014/main" id="{2FA88A8A-D737-49D0-BD43-97F2F40C9184}"/>
                </a:ext>
              </a:extLst>
            </p:cNvPr>
            <p:cNvSpPr>
              <a:spLocks/>
            </p:cNvSpPr>
            <p:nvPr/>
          </p:nvSpPr>
          <p:spPr bwMode="auto">
            <a:xfrm>
              <a:off x="1405606" y="3728630"/>
              <a:ext cx="467040" cy="446065"/>
            </a:xfrm>
            <a:custGeom>
              <a:avLst/>
              <a:gdLst>
                <a:gd name="T0" fmla="*/ 780 w 1002"/>
                <a:gd name="T1" fmla="*/ 143 h 956"/>
                <a:gd name="T2" fmla="*/ 717 w 1002"/>
                <a:gd name="T3" fmla="*/ 0 h 956"/>
                <a:gd name="T4" fmla="*/ 210 w 1002"/>
                <a:gd name="T5" fmla="*/ 251 h 956"/>
                <a:gd name="T6" fmla="*/ 203 w 1002"/>
                <a:gd name="T7" fmla="*/ 263 h 956"/>
                <a:gd name="T8" fmla="*/ 218 w 1002"/>
                <a:gd name="T9" fmla="*/ 273 h 956"/>
                <a:gd name="T10" fmla="*/ 228 w 1002"/>
                <a:gd name="T11" fmla="*/ 308 h 956"/>
                <a:gd name="T12" fmla="*/ 5 w 1002"/>
                <a:gd name="T13" fmla="*/ 534 h 956"/>
                <a:gd name="T14" fmla="*/ 12 w 1002"/>
                <a:gd name="T15" fmla="*/ 546 h 956"/>
                <a:gd name="T16" fmla="*/ 0 w 1002"/>
                <a:gd name="T17" fmla="*/ 678 h 956"/>
                <a:gd name="T18" fmla="*/ 15 w 1002"/>
                <a:gd name="T19" fmla="*/ 720 h 956"/>
                <a:gd name="T20" fmla="*/ 56 w 1002"/>
                <a:gd name="T21" fmla="*/ 812 h 956"/>
                <a:gd name="T22" fmla="*/ 90 w 1002"/>
                <a:gd name="T23" fmla="*/ 860 h 956"/>
                <a:gd name="T24" fmla="*/ 266 w 1002"/>
                <a:gd name="T25" fmla="*/ 956 h 956"/>
                <a:gd name="T26" fmla="*/ 383 w 1002"/>
                <a:gd name="T27" fmla="*/ 837 h 956"/>
                <a:gd name="T28" fmla="*/ 462 w 1002"/>
                <a:gd name="T29" fmla="*/ 756 h 956"/>
                <a:gd name="T30" fmla="*/ 585 w 1002"/>
                <a:gd name="T31" fmla="*/ 630 h 956"/>
                <a:gd name="T32" fmla="*/ 725 w 1002"/>
                <a:gd name="T33" fmla="*/ 546 h 956"/>
                <a:gd name="T34" fmla="*/ 809 w 1002"/>
                <a:gd name="T35" fmla="*/ 515 h 956"/>
                <a:gd name="T36" fmla="*/ 939 w 1002"/>
                <a:gd name="T37" fmla="*/ 500 h 956"/>
                <a:gd name="T38" fmla="*/ 1002 w 1002"/>
                <a:gd name="T39" fmla="*/ 482 h 956"/>
                <a:gd name="T40" fmla="*/ 950 w 1002"/>
                <a:gd name="T41" fmla="*/ 432 h 956"/>
                <a:gd name="T42" fmla="*/ 924 w 1002"/>
                <a:gd name="T43" fmla="*/ 422 h 956"/>
                <a:gd name="T44" fmla="*/ 896 w 1002"/>
                <a:gd name="T45" fmla="*/ 398 h 956"/>
                <a:gd name="T46" fmla="*/ 888 w 1002"/>
                <a:gd name="T47" fmla="*/ 375 h 956"/>
                <a:gd name="T48" fmla="*/ 891 w 1002"/>
                <a:gd name="T49" fmla="*/ 366 h 956"/>
                <a:gd name="T50" fmla="*/ 885 w 1002"/>
                <a:gd name="T51" fmla="*/ 353 h 956"/>
                <a:gd name="T52" fmla="*/ 873 w 1002"/>
                <a:gd name="T53" fmla="*/ 342 h 956"/>
                <a:gd name="T54" fmla="*/ 807 w 1002"/>
                <a:gd name="T55" fmla="*/ 227 h 956"/>
                <a:gd name="T56" fmla="*/ 812 w 1002"/>
                <a:gd name="T57" fmla="*/ 209 h 956"/>
                <a:gd name="T58" fmla="*/ 810 w 1002"/>
                <a:gd name="T59" fmla="*/ 189 h 956"/>
                <a:gd name="T60" fmla="*/ 780 w 1002"/>
                <a:gd name="T61" fmla="*/ 143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2" h="956">
                  <a:moveTo>
                    <a:pt x="780" y="143"/>
                  </a:moveTo>
                  <a:lnTo>
                    <a:pt x="717" y="0"/>
                  </a:lnTo>
                  <a:lnTo>
                    <a:pt x="210" y="251"/>
                  </a:lnTo>
                  <a:lnTo>
                    <a:pt x="203" y="263"/>
                  </a:lnTo>
                  <a:lnTo>
                    <a:pt x="218" y="273"/>
                  </a:lnTo>
                  <a:lnTo>
                    <a:pt x="228" y="308"/>
                  </a:lnTo>
                  <a:lnTo>
                    <a:pt x="5" y="534"/>
                  </a:lnTo>
                  <a:lnTo>
                    <a:pt x="12" y="546"/>
                  </a:lnTo>
                  <a:lnTo>
                    <a:pt x="0" y="678"/>
                  </a:lnTo>
                  <a:lnTo>
                    <a:pt x="15" y="720"/>
                  </a:lnTo>
                  <a:lnTo>
                    <a:pt x="56" y="812"/>
                  </a:lnTo>
                  <a:lnTo>
                    <a:pt x="90" y="860"/>
                  </a:lnTo>
                  <a:lnTo>
                    <a:pt x="266" y="956"/>
                  </a:lnTo>
                  <a:lnTo>
                    <a:pt x="383" y="837"/>
                  </a:lnTo>
                  <a:lnTo>
                    <a:pt x="462" y="756"/>
                  </a:lnTo>
                  <a:lnTo>
                    <a:pt x="585" y="630"/>
                  </a:lnTo>
                  <a:lnTo>
                    <a:pt x="725" y="546"/>
                  </a:lnTo>
                  <a:lnTo>
                    <a:pt x="809" y="515"/>
                  </a:lnTo>
                  <a:lnTo>
                    <a:pt x="939" y="500"/>
                  </a:lnTo>
                  <a:lnTo>
                    <a:pt x="1002" y="482"/>
                  </a:lnTo>
                  <a:lnTo>
                    <a:pt x="950" y="432"/>
                  </a:lnTo>
                  <a:lnTo>
                    <a:pt x="924" y="422"/>
                  </a:lnTo>
                  <a:lnTo>
                    <a:pt x="896" y="398"/>
                  </a:lnTo>
                  <a:lnTo>
                    <a:pt x="888" y="375"/>
                  </a:lnTo>
                  <a:lnTo>
                    <a:pt x="891" y="366"/>
                  </a:lnTo>
                  <a:lnTo>
                    <a:pt x="885" y="353"/>
                  </a:lnTo>
                  <a:lnTo>
                    <a:pt x="873" y="342"/>
                  </a:lnTo>
                  <a:lnTo>
                    <a:pt x="807" y="227"/>
                  </a:lnTo>
                  <a:lnTo>
                    <a:pt x="812" y="209"/>
                  </a:lnTo>
                  <a:lnTo>
                    <a:pt x="810" y="189"/>
                  </a:lnTo>
                  <a:lnTo>
                    <a:pt x="780" y="14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2" name="Freeform 295">
              <a:extLst>
                <a:ext uri="{FF2B5EF4-FFF2-40B4-BE49-F238E27FC236}">
                  <a16:creationId xmlns:a16="http://schemas.microsoft.com/office/drawing/2014/main" id="{F9AEB9AC-13A4-45A4-BD30-0C58B3D3B231}"/>
                </a:ext>
              </a:extLst>
            </p:cNvPr>
            <p:cNvSpPr>
              <a:spLocks/>
            </p:cNvSpPr>
            <p:nvPr/>
          </p:nvSpPr>
          <p:spPr bwMode="auto">
            <a:xfrm>
              <a:off x="1156704" y="3177691"/>
              <a:ext cx="330004" cy="356573"/>
            </a:xfrm>
            <a:custGeom>
              <a:avLst/>
              <a:gdLst>
                <a:gd name="T0" fmla="*/ 709 w 709"/>
                <a:gd name="T1" fmla="*/ 317 h 764"/>
                <a:gd name="T2" fmla="*/ 709 w 709"/>
                <a:gd name="T3" fmla="*/ 245 h 764"/>
                <a:gd name="T4" fmla="*/ 667 w 709"/>
                <a:gd name="T5" fmla="*/ 120 h 764"/>
                <a:gd name="T6" fmla="*/ 625 w 709"/>
                <a:gd name="T7" fmla="*/ 29 h 764"/>
                <a:gd name="T8" fmla="*/ 609 w 709"/>
                <a:gd name="T9" fmla="*/ 27 h 764"/>
                <a:gd name="T10" fmla="*/ 606 w 709"/>
                <a:gd name="T11" fmla="*/ 27 h 764"/>
                <a:gd name="T12" fmla="*/ 519 w 709"/>
                <a:gd name="T13" fmla="*/ 20 h 764"/>
                <a:gd name="T14" fmla="*/ 321 w 709"/>
                <a:gd name="T15" fmla="*/ 3 h 764"/>
                <a:gd name="T16" fmla="*/ 300 w 709"/>
                <a:gd name="T17" fmla="*/ 0 h 764"/>
                <a:gd name="T18" fmla="*/ 240 w 709"/>
                <a:gd name="T19" fmla="*/ 2 h 764"/>
                <a:gd name="T20" fmla="*/ 220 w 709"/>
                <a:gd name="T21" fmla="*/ 2 h 764"/>
                <a:gd name="T22" fmla="*/ 255 w 709"/>
                <a:gd name="T23" fmla="*/ 120 h 764"/>
                <a:gd name="T24" fmla="*/ 289 w 709"/>
                <a:gd name="T25" fmla="*/ 392 h 764"/>
                <a:gd name="T26" fmla="*/ 229 w 709"/>
                <a:gd name="T27" fmla="*/ 453 h 764"/>
                <a:gd name="T28" fmla="*/ 199 w 709"/>
                <a:gd name="T29" fmla="*/ 581 h 764"/>
                <a:gd name="T30" fmla="*/ 94 w 709"/>
                <a:gd name="T31" fmla="*/ 701 h 764"/>
                <a:gd name="T32" fmla="*/ 0 w 709"/>
                <a:gd name="T33" fmla="*/ 719 h 764"/>
                <a:gd name="T34" fmla="*/ 94 w 709"/>
                <a:gd name="T35" fmla="*/ 764 h 764"/>
                <a:gd name="T36" fmla="*/ 201 w 709"/>
                <a:gd name="T37" fmla="*/ 681 h 764"/>
                <a:gd name="T38" fmla="*/ 240 w 709"/>
                <a:gd name="T39" fmla="*/ 684 h 764"/>
                <a:gd name="T40" fmla="*/ 250 w 709"/>
                <a:gd name="T41" fmla="*/ 686 h 764"/>
                <a:gd name="T42" fmla="*/ 237 w 709"/>
                <a:gd name="T43" fmla="*/ 668 h 764"/>
                <a:gd name="T44" fmla="*/ 327 w 709"/>
                <a:gd name="T45" fmla="*/ 525 h 764"/>
                <a:gd name="T46" fmla="*/ 372 w 709"/>
                <a:gd name="T47" fmla="*/ 522 h 764"/>
                <a:gd name="T48" fmla="*/ 412 w 709"/>
                <a:gd name="T49" fmla="*/ 542 h 764"/>
                <a:gd name="T50" fmla="*/ 493 w 709"/>
                <a:gd name="T51" fmla="*/ 522 h 764"/>
                <a:gd name="T52" fmla="*/ 561 w 709"/>
                <a:gd name="T53" fmla="*/ 522 h 764"/>
                <a:gd name="T54" fmla="*/ 709 w 709"/>
                <a:gd name="T55" fmla="*/ 468 h 764"/>
                <a:gd name="T56" fmla="*/ 709 w 709"/>
                <a:gd name="T57" fmla="*/ 387 h 764"/>
                <a:gd name="T58" fmla="*/ 709 w 709"/>
                <a:gd name="T59" fmla="*/ 31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9" h="764">
                  <a:moveTo>
                    <a:pt x="709" y="317"/>
                  </a:moveTo>
                  <a:lnTo>
                    <a:pt x="709" y="245"/>
                  </a:lnTo>
                  <a:lnTo>
                    <a:pt x="667" y="120"/>
                  </a:lnTo>
                  <a:lnTo>
                    <a:pt x="625" y="29"/>
                  </a:lnTo>
                  <a:lnTo>
                    <a:pt x="609" y="27"/>
                  </a:lnTo>
                  <a:lnTo>
                    <a:pt x="606" y="27"/>
                  </a:lnTo>
                  <a:lnTo>
                    <a:pt x="519" y="20"/>
                  </a:lnTo>
                  <a:lnTo>
                    <a:pt x="321" y="3"/>
                  </a:lnTo>
                  <a:lnTo>
                    <a:pt x="300" y="0"/>
                  </a:lnTo>
                  <a:lnTo>
                    <a:pt x="240" y="2"/>
                  </a:lnTo>
                  <a:lnTo>
                    <a:pt x="220" y="2"/>
                  </a:lnTo>
                  <a:lnTo>
                    <a:pt x="255" y="120"/>
                  </a:lnTo>
                  <a:lnTo>
                    <a:pt x="289" y="392"/>
                  </a:lnTo>
                  <a:lnTo>
                    <a:pt x="229" y="453"/>
                  </a:lnTo>
                  <a:lnTo>
                    <a:pt x="199" y="581"/>
                  </a:lnTo>
                  <a:lnTo>
                    <a:pt x="94" y="701"/>
                  </a:lnTo>
                  <a:lnTo>
                    <a:pt x="0" y="719"/>
                  </a:lnTo>
                  <a:lnTo>
                    <a:pt x="94" y="764"/>
                  </a:lnTo>
                  <a:lnTo>
                    <a:pt x="201" y="681"/>
                  </a:lnTo>
                  <a:lnTo>
                    <a:pt x="240" y="684"/>
                  </a:lnTo>
                  <a:lnTo>
                    <a:pt x="250" y="686"/>
                  </a:lnTo>
                  <a:lnTo>
                    <a:pt x="237" y="668"/>
                  </a:lnTo>
                  <a:lnTo>
                    <a:pt x="327" y="525"/>
                  </a:lnTo>
                  <a:lnTo>
                    <a:pt x="372" y="522"/>
                  </a:lnTo>
                  <a:lnTo>
                    <a:pt x="412" y="542"/>
                  </a:lnTo>
                  <a:lnTo>
                    <a:pt x="493" y="522"/>
                  </a:lnTo>
                  <a:lnTo>
                    <a:pt x="561" y="522"/>
                  </a:lnTo>
                  <a:lnTo>
                    <a:pt x="709" y="468"/>
                  </a:lnTo>
                  <a:lnTo>
                    <a:pt x="709" y="387"/>
                  </a:lnTo>
                  <a:lnTo>
                    <a:pt x="709" y="31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3" name="Freeform 296">
              <a:extLst>
                <a:ext uri="{FF2B5EF4-FFF2-40B4-BE49-F238E27FC236}">
                  <a16:creationId xmlns:a16="http://schemas.microsoft.com/office/drawing/2014/main" id="{FA7C9F89-2851-41F8-AA16-999098D9D0BD}"/>
                </a:ext>
              </a:extLst>
            </p:cNvPr>
            <p:cNvSpPr>
              <a:spLocks/>
            </p:cNvSpPr>
            <p:nvPr/>
          </p:nvSpPr>
          <p:spPr bwMode="auto">
            <a:xfrm>
              <a:off x="1243400" y="4053041"/>
              <a:ext cx="411107" cy="391530"/>
            </a:xfrm>
            <a:custGeom>
              <a:avLst/>
              <a:gdLst>
                <a:gd name="T0" fmla="*/ 883 w 883"/>
                <a:gd name="T1" fmla="*/ 531 h 840"/>
                <a:gd name="T2" fmla="*/ 615 w 883"/>
                <a:gd name="T3" fmla="*/ 261 h 840"/>
                <a:gd name="T4" fmla="*/ 439 w 883"/>
                <a:gd name="T5" fmla="*/ 165 h 840"/>
                <a:gd name="T6" fmla="*/ 405 w 883"/>
                <a:gd name="T7" fmla="*/ 117 h 840"/>
                <a:gd name="T8" fmla="*/ 364 w 883"/>
                <a:gd name="T9" fmla="*/ 25 h 840"/>
                <a:gd name="T10" fmla="*/ 190 w 883"/>
                <a:gd name="T11" fmla="*/ 27 h 840"/>
                <a:gd name="T12" fmla="*/ 132 w 883"/>
                <a:gd name="T13" fmla="*/ 0 h 840"/>
                <a:gd name="T14" fmla="*/ 52 w 883"/>
                <a:gd name="T15" fmla="*/ 91 h 840"/>
                <a:gd name="T16" fmla="*/ 15 w 883"/>
                <a:gd name="T17" fmla="*/ 78 h 840"/>
                <a:gd name="T18" fmla="*/ 0 w 883"/>
                <a:gd name="T19" fmla="*/ 96 h 840"/>
                <a:gd name="T20" fmla="*/ 39 w 883"/>
                <a:gd name="T21" fmla="*/ 157 h 840"/>
                <a:gd name="T22" fmla="*/ 261 w 883"/>
                <a:gd name="T23" fmla="*/ 385 h 840"/>
                <a:gd name="T24" fmla="*/ 285 w 883"/>
                <a:gd name="T25" fmla="*/ 519 h 840"/>
                <a:gd name="T26" fmla="*/ 336 w 883"/>
                <a:gd name="T27" fmla="*/ 511 h 840"/>
                <a:gd name="T28" fmla="*/ 511 w 883"/>
                <a:gd name="T29" fmla="*/ 706 h 840"/>
                <a:gd name="T30" fmla="*/ 513 w 883"/>
                <a:gd name="T31" fmla="*/ 763 h 840"/>
                <a:gd name="T32" fmla="*/ 651 w 883"/>
                <a:gd name="T33" fmla="*/ 738 h 840"/>
                <a:gd name="T34" fmla="*/ 757 w 883"/>
                <a:gd name="T35" fmla="*/ 840 h 840"/>
                <a:gd name="T36" fmla="*/ 757 w 883"/>
                <a:gd name="T37" fmla="*/ 723 h 840"/>
                <a:gd name="T38" fmla="*/ 819 w 883"/>
                <a:gd name="T39" fmla="*/ 768 h 840"/>
                <a:gd name="T40" fmla="*/ 823 w 883"/>
                <a:gd name="T41" fmla="*/ 751 h 840"/>
                <a:gd name="T42" fmla="*/ 816 w 883"/>
                <a:gd name="T43" fmla="*/ 747 h 840"/>
                <a:gd name="T44" fmla="*/ 816 w 883"/>
                <a:gd name="T45" fmla="*/ 738 h 840"/>
                <a:gd name="T46" fmla="*/ 864 w 883"/>
                <a:gd name="T47" fmla="*/ 712 h 840"/>
                <a:gd name="T48" fmla="*/ 883 w 883"/>
                <a:gd name="T49" fmla="*/ 531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3" h="840">
                  <a:moveTo>
                    <a:pt x="883" y="531"/>
                  </a:moveTo>
                  <a:lnTo>
                    <a:pt x="615" y="261"/>
                  </a:lnTo>
                  <a:lnTo>
                    <a:pt x="439" y="165"/>
                  </a:lnTo>
                  <a:lnTo>
                    <a:pt x="405" y="117"/>
                  </a:lnTo>
                  <a:lnTo>
                    <a:pt x="364" y="25"/>
                  </a:lnTo>
                  <a:lnTo>
                    <a:pt x="190" y="27"/>
                  </a:lnTo>
                  <a:lnTo>
                    <a:pt x="132" y="0"/>
                  </a:lnTo>
                  <a:lnTo>
                    <a:pt x="52" y="91"/>
                  </a:lnTo>
                  <a:lnTo>
                    <a:pt x="15" y="78"/>
                  </a:lnTo>
                  <a:lnTo>
                    <a:pt x="0" y="96"/>
                  </a:lnTo>
                  <a:lnTo>
                    <a:pt x="39" y="157"/>
                  </a:lnTo>
                  <a:lnTo>
                    <a:pt x="261" y="385"/>
                  </a:lnTo>
                  <a:lnTo>
                    <a:pt x="285" y="519"/>
                  </a:lnTo>
                  <a:lnTo>
                    <a:pt x="336" y="511"/>
                  </a:lnTo>
                  <a:lnTo>
                    <a:pt x="511" y="706"/>
                  </a:lnTo>
                  <a:lnTo>
                    <a:pt x="513" y="763"/>
                  </a:lnTo>
                  <a:lnTo>
                    <a:pt x="651" y="738"/>
                  </a:lnTo>
                  <a:lnTo>
                    <a:pt x="757" y="840"/>
                  </a:lnTo>
                  <a:lnTo>
                    <a:pt x="757" y="723"/>
                  </a:lnTo>
                  <a:lnTo>
                    <a:pt x="819" y="768"/>
                  </a:lnTo>
                  <a:lnTo>
                    <a:pt x="823" y="751"/>
                  </a:lnTo>
                  <a:lnTo>
                    <a:pt x="816" y="747"/>
                  </a:lnTo>
                  <a:lnTo>
                    <a:pt x="816" y="738"/>
                  </a:lnTo>
                  <a:lnTo>
                    <a:pt x="864" y="712"/>
                  </a:lnTo>
                  <a:lnTo>
                    <a:pt x="883" y="53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4" name="Freeform 297">
              <a:extLst>
                <a:ext uri="{FF2B5EF4-FFF2-40B4-BE49-F238E27FC236}">
                  <a16:creationId xmlns:a16="http://schemas.microsoft.com/office/drawing/2014/main" id="{BDD01276-242A-4FDB-8BB7-80684186DA44}"/>
                </a:ext>
              </a:extLst>
            </p:cNvPr>
            <p:cNvSpPr>
              <a:spLocks/>
            </p:cNvSpPr>
            <p:nvPr/>
          </p:nvSpPr>
          <p:spPr bwMode="auto">
            <a:xfrm>
              <a:off x="1310520" y="3507696"/>
              <a:ext cx="429284" cy="469836"/>
            </a:xfrm>
            <a:custGeom>
              <a:avLst/>
              <a:gdLst>
                <a:gd name="T0" fmla="*/ 696 w 921"/>
                <a:gd name="T1" fmla="*/ 261 h 1009"/>
                <a:gd name="T2" fmla="*/ 719 w 921"/>
                <a:gd name="T3" fmla="*/ 282 h 1009"/>
                <a:gd name="T4" fmla="*/ 791 w 921"/>
                <a:gd name="T5" fmla="*/ 351 h 1009"/>
                <a:gd name="T6" fmla="*/ 921 w 921"/>
                <a:gd name="T7" fmla="*/ 475 h 1009"/>
                <a:gd name="T8" fmla="*/ 414 w 921"/>
                <a:gd name="T9" fmla="*/ 726 h 1009"/>
                <a:gd name="T10" fmla="*/ 407 w 921"/>
                <a:gd name="T11" fmla="*/ 738 h 1009"/>
                <a:gd name="T12" fmla="*/ 422 w 921"/>
                <a:gd name="T13" fmla="*/ 748 h 1009"/>
                <a:gd name="T14" fmla="*/ 432 w 921"/>
                <a:gd name="T15" fmla="*/ 783 h 1009"/>
                <a:gd name="T16" fmla="*/ 209 w 921"/>
                <a:gd name="T17" fmla="*/ 1009 h 1009"/>
                <a:gd name="T18" fmla="*/ 15 w 921"/>
                <a:gd name="T19" fmla="*/ 885 h 1009"/>
                <a:gd name="T20" fmla="*/ 50 w 921"/>
                <a:gd name="T21" fmla="*/ 751 h 1009"/>
                <a:gd name="T22" fmla="*/ 0 w 921"/>
                <a:gd name="T23" fmla="*/ 637 h 1009"/>
                <a:gd name="T24" fmla="*/ 188 w 921"/>
                <a:gd name="T25" fmla="*/ 450 h 1009"/>
                <a:gd name="T26" fmla="*/ 293 w 921"/>
                <a:gd name="T27" fmla="*/ 379 h 1009"/>
                <a:gd name="T28" fmla="*/ 321 w 921"/>
                <a:gd name="T29" fmla="*/ 367 h 1009"/>
                <a:gd name="T30" fmla="*/ 326 w 921"/>
                <a:gd name="T31" fmla="*/ 360 h 1009"/>
                <a:gd name="T32" fmla="*/ 344 w 921"/>
                <a:gd name="T33" fmla="*/ 361 h 1009"/>
                <a:gd name="T34" fmla="*/ 350 w 921"/>
                <a:gd name="T35" fmla="*/ 351 h 1009"/>
                <a:gd name="T36" fmla="*/ 357 w 921"/>
                <a:gd name="T37" fmla="*/ 355 h 1009"/>
                <a:gd name="T38" fmla="*/ 401 w 921"/>
                <a:gd name="T39" fmla="*/ 348 h 1009"/>
                <a:gd name="T40" fmla="*/ 471 w 921"/>
                <a:gd name="T41" fmla="*/ 351 h 1009"/>
                <a:gd name="T42" fmla="*/ 464 w 921"/>
                <a:gd name="T43" fmla="*/ 0 h 1009"/>
                <a:gd name="T44" fmla="*/ 506 w 921"/>
                <a:gd name="T45" fmla="*/ 48 h 1009"/>
                <a:gd name="T46" fmla="*/ 612 w 921"/>
                <a:gd name="T47" fmla="*/ 166 h 1009"/>
                <a:gd name="T48" fmla="*/ 696 w 921"/>
                <a:gd name="T49" fmla="*/ 261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1" h="1009">
                  <a:moveTo>
                    <a:pt x="696" y="261"/>
                  </a:moveTo>
                  <a:lnTo>
                    <a:pt x="719" y="282"/>
                  </a:lnTo>
                  <a:lnTo>
                    <a:pt x="791" y="351"/>
                  </a:lnTo>
                  <a:lnTo>
                    <a:pt x="921" y="475"/>
                  </a:lnTo>
                  <a:lnTo>
                    <a:pt x="414" y="726"/>
                  </a:lnTo>
                  <a:lnTo>
                    <a:pt x="407" y="738"/>
                  </a:lnTo>
                  <a:lnTo>
                    <a:pt x="422" y="748"/>
                  </a:lnTo>
                  <a:lnTo>
                    <a:pt x="432" y="783"/>
                  </a:lnTo>
                  <a:lnTo>
                    <a:pt x="209" y="1009"/>
                  </a:lnTo>
                  <a:lnTo>
                    <a:pt x="15" y="885"/>
                  </a:lnTo>
                  <a:lnTo>
                    <a:pt x="50" y="751"/>
                  </a:lnTo>
                  <a:lnTo>
                    <a:pt x="0" y="637"/>
                  </a:lnTo>
                  <a:lnTo>
                    <a:pt x="188" y="450"/>
                  </a:lnTo>
                  <a:lnTo>
                    <a:pt x="293" y="379"/>
                  </a:lnTo>
                  <a:lnTo>
                    <a:pt x="321" y="367"/>
                  </a:lnTo>
                  <a:lnTo>
                    <a:pt x="326" y="360"/>
                  </a:lnTo>
                  <a:lnTo>
                    <a:pt x="344" y="361"/>
                  </a:lnTo>
                  <a:lnTo>
                    <a:pt x="350" y="351"/>
                  </a:lnTo>
                  <a:lnTo>
                    <a:pt x="357" y="355"/>
                  </a:lnTo>
                  <a:lnTo>
                    <a:pt x="401" y="348"/>
                  </a:lnTo>
                  <a:lnTo>
                    <a:pt x="471" y="351"/>
                  </a:lnTo>
                  <a:lnTo>
                    <a:pt x="464" y="0"/>
                  </a:lnTo>
                  <a:lnTo>
                    <a:pt x="506" y="48"/>
                  </a:lnTo>
                  <a:lnTo>
                    <a:pt x="612" y="166"/>
                  </a:lnTo>
                  <a:lnTo>
                    <a:pt x="696" y="261"/>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5" name="Freeform 298">
              <a:extLst>
                <a:ext uri="{FF2B5EF4-FFF2-40B4-BE49-F238E27FC236}">
                  <a16:creationId xmlns:a16="http://schemas.microsoft.com/office/drawing/2014/main" id="{5B0B3A41-1F4A-4AA4-A0DA-6B831D70C8B2}"/>
                </a:ext>
              </a:extLst>
            </p:cNvPr>
            <p:cNvSpPr>
              <a:spLocks/>
            </p:cNvSpPr>
            <p:nvPr/>
          </p:nvSpPr>
          <p:spPr bwMode="auto">
            <a:xfrm>
              <a:off x="1634930" y="3328710"/>
              <a:ext cx="555133" cy="399920"/>
            </a:xfrm>
            <a:custGeom>
              <a:avLst/>
              <a:gdLst>
                <a:gd name="T0" fmla="*/ 1175 w 1190"/>
                <a:gd name="T1" fmla="*/ 745 h 859"/>
                <a:gd name="T2" fmla="*/ 1190 w 1190"/>
                <a:gd name="T3" fmla="*/ 562 h 859"/>
                <a:gd name="T4" fmla="*/ 1140 w 1190"/>
                <a:gd name="T5" fmla="*/ 460 h 859"/>
                <a:gd name="T6" fmla="*/ 881 w 1190"/>
                <a:gd name="T7" fmla="*/ 190 h 859"/>
                <a:gd name="T8" fmla="*/ 857 w 1190"/>
                <a:gd name="T9" fmla="*/ 120 h 859"/>
                <a:gd name="T10" fmla="*/ 800 w 1190"/>
                <a:gd name="T11" fmla="*/ 13 h 859"/>
                <a:gd name="T12" fmla="*/ 665 w 1190"/>
                <a:gd name="T13" fmla="*/ 72 h 859"/>
                <a:gd name="T14" fmla="*/ 539 w 1190"/>
                <a:gd name="T15" fmla="*/ 0 h 859"/>
                <a:gd name="T16" fmla="*/ 336 w 1190"/>
                <a:gd name="T17" fmla="*/ 160 h 859"/>
                <a:gd name="T18" fmla="*/ 236 w 1190"/>
                <a:gd name="T19" fmla="*/ 321 h 859"/>
                <a:gd name="T20" fmla="*/ 129 w 1190"/>
                <a:gd name="T21" fmla="*/ 472 h 859"/>
                <a:gd name="T22" fmla="*/ 117 w 1190"/>
                <a:gd name="T23" fmla="*/ 471 h 859"/>
                <a:gd name="T24" fmla="*/ 41 w 1190"/>
                <a:gd name="T25" fmla="*/ 600 h 859"/>
                <a:gd name="T26" fmla="*/ 0 w 1190"/>
                <a:gd name="T27" fmla="*/ 645 h 859"/>
                <a:gd name="T28" fmla="*/ 23 w 1190"/>
                <a:gd name="T29" fmla="*/ 666 h 859"/>
                <a:gd name="T30" fmla="*/ 95 w 1190"/>
                <a:gd name="T31" fmla="*/ 735 h 859"/>
                <a:gd name="T32" fmla="*/ 225 w 1190"/>
                <a:gd name="T33" fmla="*/ 859 h 859"/>
                <a:gd name="T34" fmla="*/ 236 w 1190"/>
                <a:gd name="T35" fmla="*/ 808 h 859"/>
                <a:gd name="T36" fmla="*/ 447 w 1190"/>
                <a:gd name="T37" fmla="*/ 699 h 859"/>
                <a:gd name="T38" fmla="*/ 765 w 1190"/>
                <a:gd name="T39" fmla="*/ 709 h 859"/>
                <a:gd name="T40" fmla="*/ 1001 w 1190"/>
                <a:gd name="T41" fmla="*/ 621 h 859"/>
                <a:gd name="T42" fmla="*/ 1028 w 1190"/>
                <a:gd name="T43" fmla="*/ 609 h 859"/>
                <a:gd name="T44" fmla="*/ 1058 w 1190"/>
                <a:gd name="T45" fmla="*/ 622 h 859"/>
                <a:gd name="T46" fmla="*/ 1064 w 1190"/>
                <a:gd name="T47" fmla="*/ 643 h 859"/>
                <a:gd name="T48" fmla="*/ 1104 w 1190"/>
                <a:gd name="T49" fmla="*/ 652 h 859"/>
                <a:gd name="T50" fmla="*/ 1142 w 1190"/>
                <a:gd name="T51" fmla="*/ 703 h 859"/>
                <a:gd name="T52" fmla="*/ 1157 w 1190"/>
                <a:gd name="T53" fmla="*/ 735 h 859"/>
                <a:gd name="T54" fmla="*/ 1158 w 1190"/>
                <a:gd name="T55" fmla="*/ 739 h 859"/>
                <a:gd name="T56" fmla="*/ 1175 w 1190"/>
                <a:gd name="T57" fmla="*/ 745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0" h="859">
                  <a:moveTo>
                    <a:pt x="1175" y="745"/>
                  </a:moveTo>
                  <a:lnTo>
                    <a:pt x="1190" y="562"/>
                  </a:lnTo>
                  <a:lnTo>
                    <a:pt x="1140" y="460"/>
                  </a:lnTo>
                  <a:lnTo>
                    <a:pt x="881" y="190"/>
                  </a:lnTo>
                  <a:lnTo>
                    <a:pt x="857" y="120"/>
                  </a:lnTo>
                  <a:lnTo>
                    <a:pt x="800" y="13"/>
                  </a:lnTo>
                  <a:lnTo>
                    <a:pt x="665" y="72"/>
                  </a:lnTo>
                  <a:lnTo>
                    <a:pt x="539" y="0"/>
                  </a:lnTo>
                  <a:lnTo>
                    <a:pt x="336" y="160"/>
                  </a:lnTo>
                  <a:lnTo>
                    <a:pt x="236" y="321"/>
                  </a:lnTo>
                  <a:lnTo>
                    <a:pt x="129" y="472"/>
                  </a:lnTo>
                  <a:lnTo>
                    <a:pt x="117" y="471"/>
                  </a:lnTo>
                  <a:lnTo>
                    <a:pt x="41" y="600"/>
                  </a:lnTo>
                  <a:lnTo>
                    <a:pt x="0" y="645"/>
                  </a:lnTo>
                  <a:lnTo>
                    <a:pt x="23" y="666"/>
                  </a:lnTo>
                  <a:lnTo>
                    <a:pt x="95" y="735"/>
                  </a:lnTo>
                  <a:lnTo>
                    <a:pt x="225" y="859"/>
                  </a:lnTo>
                  <a:lnTo>
                    <a:pt x="236" y="808"/>
                  </a:lnTo>
                  <a:lnTo>
                    <a:pt x="447" y="699"/>
                  </a:lnTo>
                  <a:lnTo>
                    <a:pt x="765" y="709"/>
                  </a:lnTo>
                  <a:lnTo>
                    <a:pt x="1001" y="621"/>
                  </a:lnTo>
                  <a:lnTo>
                    <a:pt x="1028" y="609"/>
                  </a:lnTo>
                  <a:lnTo>
                    <a:pt x="1058" y="622"/>
                  </a:lnTo>
                  <a:lnTo>
                    <a:pt x="1064" y="643"/>
                  </a:lnTo>
                  <a:lnTo>
                    <a:pt x="1104" y="652"/>
                  </a:lnTo>
                  <a:lnTo>
                    <a:pt x="1142" y="703"/>
                  </a:lnTo>
                  <a:lnTo>
                    <a:pt x="1157" y="735"/>
                  </a:lnTo>
                  <a:lnTo>
                    <a:pt x="1158" y="739"/>
                  </a:lnTo>
                  <a:lnTo>
                    <a:pt x="1175" y="74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6" name="Freeform 299">
              <a:extLst>
                <a:ext uri="{FF2B5EF4-FFF2-40B4-BE49-F238E27FC236}">
                  <a16:creationId xmlns:a16="http://schemas.microsoft.com/office/drawing/2014/main" id="{2D99D145-0CB7-498D-8434-05450FC69B73}"/>
                </a:ext>
              </a:extLst>
            </p:cNvPr>
            <p:cNvSpPr>
              <a:spLocks/>
            </p:cNvSpPr>
            <p:nvPr/>
          </p:nvSpPr>
          <p:spPr bwMode="auto">
            <a:xfrm>
              <a:off x="1636328" y="4994113"/>
              <a:ext cx="478226" cy="362165"/>
            </a:xfrm>
            <a:custGeom>
              <a:avLst/>
              <a:gdLst>
                <a:gd name="T0" fmla="*/ 1026 w 1026"/>
                <a:gd name="T1" fmla="*/ 639 h 776"/>
                <a:gd name="T2" fmla="*/ 996 w 1026"/>
                <a:gd name="T3" fmla="*/ 776 h 776"/>
                <a:gd name="T4" fmla="*/ 976 w 1026"/>
                <a:gd name="T5" fmla="*/ 762 h 776"/>
                <a:gd name="T6" fmla="*/ 871 w 1026"/>
                <a:gd name="T7" fmla="*/ 726 h 776"/>
                <a:gd name="T8" fmla="*/ 870 w 1026"/>
                <a:gd name="T9" fmla="*/ 726 h 776"/>
                <a:gd name="T10" fmla="*/ 763 w 1026"/>
                <a:gd name="T11" fmla="*/ 743 h 776"/>
                <a:gd name="T12" fmla="*/ 658 w 1026"/>
                <a:gd name="T13" fmla="*/ 738 h 776"/>
                <a:gd name="T14" fmla="*/ 552 w 1026"/>
                <a:gd name="T15" fmla="*/ 686 h 776"/>
                <a:gd name="T16" fmla="*/ 445 w 1026"/>
                <a:gd name="T17" fmla="*/ 671 h 776"/>
                <a:gd name="T18" fmla="*/ 339 w 1026"/>
                <a:gd name="T19" fmla="*/ 674 h 776"/>
                <a:gd name="T20" fmla="*/ 337 w 1026"/>
                <a:gd name="T21" fmla="*/ 674 h 776"/>
                <a:gd name="T22" fmla="*/ 234 w 1026"/>
                <a:gd name="T23" fmla="*/ 686 h 776"/>
                <a:gd name="T24" fmla="*/ 130 w 1026"/>
                <a:gd name="T25" fmla="*/ 641 h 776"/>
                <a:gd name="T26" fmla="*/ 129 w 1026"/>
                <a:gd name="T27" fmla="*/ 639 h 776"/>
                <a:gd name="T28" fmla="*/ 127 w 1026"/>
                <a:gd name="T29" fmla="*/ 632 h 776"/>
                <a:gd name="T30" fmla="*/ 127 w 1026"/>
                <a:gd name="T31" fmla="*/ 630 h 776"/>
                <a:gd name="T32" fmla="*/ 34 w 1026"/>
                <a:gd name="T33" fmla="*/ 581 h 776"/>
                <a:gd name="T34" fmla="*/ 36 w 1026"/>
                <a:gd name="T35" fmla="*/ 581 h 776"/>
                <a:gd name="T36" fmla="*/ 34 w 1026"/>
                <a:gd name="T37" fmla="*/ 581 h 776"/>
                <a:gd name="T38" fmla="*/ 34 w 1026"/>
                <a:gd name="T39" fmla="*/ 582 h 776"/>
                <a:gd name="T40" fmla="*/ 33 w 1026"/>
                <a:gd name="T41" fmla="*/ 582 h 776"/>
                <a:gd name="T42" fmla="*/ 28 w 1026"/>
                <a:gd name="T43" fmla="*/ 582 h 776"/>
                <a:gd name="T44" fmla="*/ 22 w 1026"/>
                <a:gd name="T45" fmla="*/ 582 h 776"/>
                <a:gd name="T46" fmla="*/ 21 w 1026"/>
                <a:gd name="T47" fmla="*/ 581 h 776"/>
                <a:gd name="T48" fmla="*/ 16 w 1026"/>
                <a:gd name="T49" fmla="*/ 509 h 776"/>
                <a:gd name="T50" fmla="*/ 16 w 1026"/>
                <a:gd name="T51" fmla="*/ 507 h 776"/>
                <a:gd name="T52" fmla="*/ 15 w 1026"/>
                <a:gd name="T53" fmla="*/ 506 h 776"/>
                <a:gd name="T54" fmla="*/ 16 w 1026"/>
                <a:gd name="T55" fmla="*/ 506 h 776"/>
                <a:gd name="T56" fmla="*/ 30 w 1026"/>
                <a:gd name="T57" fmla="*/ 471 h 776"/>
                <a:gd name="T58" fmla="*/ 30 w 1026"/>
                <a:gd name="T59" fmla="*/ 470 h 776"/>
                <a:gd name="T60" fmla="*/ 30 w 1026"/>
                <a:gd name="T61" fmla="*/ 468 h 776"/>
                <a:gd name="T62" fmla="*/ 18 w 1026"/>
                <a:gd name="T63" fmla="*/ 372 h 776"/>
                <a:gd name="T64" fmla="*/ 16 w 1026"/>
                <a:gd name="T65" fmla="*/ 239 h 776"/>
                <a:gd name="T66" fmla="*/ 0 w 1026"/>
                <a:gd name="T67" fmla="*/ 135 h 776"/>
                <a:gd name="T68" fmla="*/ 0 w 1026"/>
                <a:gd name="T69" fmla="*/ 134 h 776"/>
                <a:gd name="T70" fmla="*/ 1 w 1026"/>
                <a:gd name="T71" fmla="*/ 132 h 776"/>
                <a:gd name="T72" fmla="*/ 1 w 1026"/>
                <a:gd name="T73" fmla="*/ 131 h 776"/>
                <a:gd name="T74" fmla="*/ 13 w 1026"/>
                <a:gd name="T75" fmla="*/ 147 h 776"/>
                <a:gd name="T76" fmla="*/ 130 w 1026"/>
                <a:gd name="T77" fmla="*/ 111 h 776"/>
                <a:gd name="T78" fmla="*/ 234 w 1026"/>
                <a:gd name="T79" fmla="*/ 150 h 776"/>
                <a:gd name="T80" fmla="*/ 268 w 1026"/>
                <a:gd name="T81" fmla="*/ 104 h 776"/>
                <a:gd name="T82" fmla="*/ 445 w 1026"/>
                <a:gd name="T83" fmla="*/ 0 h 776"/>
                <a:gd name="T84" fmla="*/ 678 w 1026"/>
                <a:gd name="T85" fmla="*/ 71 h 776"/>
                <a:gd name="T86" fmla="*/ 685 w 1026"/>
                <a:gd name="T87" fmla="*/ 87 h 776"/>
                <a:gd name="T88" fmla="*/ 763 w 1026"/>
                <a:gd name="T89" fmla="*/ 129 h 776"/>
                <a:gd name="T90" fmla="*/ 879 w 1026"/>
                <a:gd name="T91" fmla="*/ 158 h 776"/>
                <a:gd name="T92" fmla="*/ 985 w 1026"/>
                <a:gd name="T93" fmla="*/ 215 h 776"/>
                <a:gd name="T94" fmla="*/ 1000 w 1026"/>
                <a:gd name="T95" fmla="*/ 210 h 776"/>
                <a:gd name="T96" fmla="*/ 1026 w 1026"/>
                <a:gd name="T97" fmla="*/ 210 h 776"/>
                <a:gd name="T98" fmla="*/ 1026 w 1026"/>
                <a:gd name="T99" fmla="*/ 384 h 776"/>
                <a:gd name="T100" fmla="*/ 1026 w 1026"/>
                <a:gd name="T101" fmla="*/ 63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6" h="776">
                  <a:moveTo>
                    <a:pt x="1026" y="639"/>
                  </a:moveTo>
                  <a:lnTo>
                    <a:pt x="996" y="776"/>
                  </a:lnTo>
                  <a:lnTo>
                    <a:pt x="976" y="762"/>
                  </a:lnTo>
                  <a:lnTo>
                    <a:pt x="871" y="726"/>
                  </a:lnTo>
                  <a:lnTo>
                    <a:pt x="870" y="726"/>
                  </a:lnTo>
                  <a:lnTo>
                    <a:pt x="763" y="743"/>
                  </a:lnTo>
                  <a:lnTo>
                    <a:pt x="658" y="738"/>
                  </a:lnTo>
                  <a:lnTo>
                    <a:pt x="552" y="686"/>
                  </a:lnTo>
                  <a:lnTo>
                    <a:pt x="445" y="671"/>
                  </a:lnTo>
                  <a:lnTo>
                    <a:pt x="339" y="674"/>
                  </a:lnTo>
                  <a:lnTo>
                    <a:pt x="337" y="674"/>
                  </a:lnTo>
                  <a:lnTo>
                    <a:pt x="234" y="686"/>
                  </a:lnTo>
                  <a:lnTo>
                    <a:pt x="130" y="641"/>
                  </a:lnTo>
                  <a:lnTo>
                    <a:pt x="129" y="639"/>
                  </a:lnTo>
                  <a:lnTo>
                    <a:pt x="127" y="632"/>
                  </a:lnTo>
                  <a:lnTo>
                    <a:pt x="127" y="630"/>
                  </a:lnTo>
                  <a:lnTo>
                    <a:pt x="34" y="581"/>
                  </a:lnTo>
                  <a:lnTo>
                    <a:pt x="36" y="581"/>
                  </a:lnTo>
                  <a:lnTo>
                    <a:pt x="34" y="581"/>
                  </a:lnTo>
                  <a:lnTo>
                    <a:pt x="34" y="582"/>
                  </a:lnTo>
                  <a:lnTo>
                    <a:pt x="33" y="582"/>
                  </a:lnTo>
                  <a:lnTo>
                    <a:pt x="28" y="582"/>
                  </a:lnTo>
                  <a:lnTo>
                    <a:pt x="22" y="582"/>
                  </a:lnTo>
                  <a:lnTo>
                    <a:pt x="21" y="581"/>
                  </a:lnTo>
                  <a:lnTo>
                    <a:pt x="16" y="509"/>
                  </a:lnTo>
                  <a:lnTo>
                    <a:pt x="16" y="507"/>
                  </a:lnTo>
                  <a:lnTo>
                    <a:pt x="15" y="506"/>
                  </a:lnTo>
                  <a:lnTo>
                    <a:pt x="16" y="506"/>
                  </a:lnTo>
                  <a:lnTo>
                    <a:pt x="30" y="471"/>
                  </a:lnTo>
                  <a:lnTo>
                    <a:pt x="30" y="470"/>
                  </a:lnTo>
                  <a:lnTo>
                    <a:pt x="30" y="468"/>
                  </a:lnTo>
                  <a:lnTo>
                    <a:pt x="18" y="372"/>
                  </a:lnTo>
                  <a:lnTo>
                    <a:pt x="16" y="239"/>
                  </a:lnTo>
                  <a:lnTo>
                    <a:pt x="0" y="135"/>
                  </a:lnTo>
                  <a:lnTo>
                    <a:pt x="0" y="134"/>
                  </a:lnTo>
                  <a:lnTo>
                    <a:pt x="1" y="132"/>
                  </a:lnTo>
                  <a:lnTo>
                    <a:pt x="1" y="131"/>
                  </a:lnTo>
                  <a:lnTo>
                    <a:pt x="13" y="147"/>
                  </a:lnTo>
                  <a:lnTo>
                    <a:pt x="130" y="111"/>
                  </a:lnTo>
                  <a:lnTo>
                    <a:pt x="234" y="150"/>
                  </a:lnTo>
                  <a:lnTo>
                    <a:pt x="268" y="104"/>
                  </a:lnTo>
                  <a:lnTo>
                    <a:pt x="445" y="0"/>
                  </a:lnTo>
                  <a:lnTo>
                    <a:pt x="678" y="71"/>
                  </a:lnTo>
                  <a:lnTo>
                    <a:pt x="685" y="87"/>
                  </a:lnTo>
                  <a:lnTo>
                    <a:pt x="763" y="129"/>
                  </a:lnTo>
                  <a:lnTo>
                    <a:pt x="879" y="158"/>
                  </a:lnTo>
                  <a:lnTo>
                    <a:pt x="985" y="215"/>
                  </a:lnTo>
                  <a:lnTo>
                    <a:pt x="1000" y="210"/>
                  </a:lnTo>
                  <a:lnTo>
                    <a:pt x="1026" y="210"/>
                  </a:lnTo>
                  <a:lnTo>
                    <a:pt x="1026" y="384"/>
                  </a:lnTo>
                  <a:lnTo>
                    <a:pt x="1026" y="63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7" name="Freeform 300">
              <a:extLst>
                <a:ext uri="{FF2B5EF4-FFF2-40B4-BE49-F238E27FC236}">
                  <a16:creationId xmlns:a16="http://schemas.microsoft.com/office/drawing/2014/main" id="{643A6000-8952-4532-B574-689CD46376C9}"/>
                </a:ext>
              </a:extLst>
            </p:cNvPr>
            <p:cNvSpPr>
              <a:spLocks/>
            </p:cNvSpPr>
            <p:nvPr/>
          </p:nvSpPr>
          <p:spPr bwMode="auto">
            <a:xfrm>
              <a:off x="1925781" y="5503102"/>
              <a:ext cx="149620" cy="55933"/>
            </a:xfrm>
            <a:custGeom>
              <a:avLst/>
              <a:gdLst>
                <a:gd name="T0" fmla="*/ 162 w 321"/>
                <a:gd name="T1" fmla="*/ 33 h 121"/>
                <a:gd name="T2" fmla="*/ 178 w 321"/>
                <a:gd name="T3" fmla="*/ 40 h 121"/>
                <a:gd name="T4" fmla="*/ 238 w 321"/>
                <a:gd name="T5" fmla="*/ 70 h 121"/>
                <a:gd name="T6" fmla="*/ 240 w 321"/>
                <a:gd name="T7" fmla="*/ 69 h 121"/>
                <a:gd name="T8" fmla="*/ 285 w 321"/>
                <a:gd name="T9" fmla="*/ 27 h 121"/>
                <a:gd name="T10" fmla="*/ 321 w 321"/>
                <a:gd name="T11" fmla="*/ 60 h 121"/>
                <a:gd name="T12" fmla="*/ 319 w 321"/>
                <a:gd name="T13" fmla="*/ 61 h 121"/>
                <a:gd name="T14" fmla="*/ 285 w 321"/>
                <a:gd name="T15" fmla="*/ 91 h 121"/>
                <a:gd name="T16" fmla="*/ 184 w 321"/>
                <a:gd name="T17" fmla="*/ 118 h 121"/>
                <a:gd name="T18" fmla="*/ 183 w 321"/>
                <a:gd name="T19" fmla="*/ 118 h 121"/>
                <a:gd name="T20" fmla="*/ 180 w 321"/>
                <a:gd name="T21" fmla="*/ 118 h 121"/>
                <a:gd name="T22" fmla="*/ 180 w 321"/>
                <a:gd name="T23" fmla="*/ 120 h 121"/>
                <a:gd name="T24" fmla="*/ 178 w 321"/>
                <a:gd name="T25" fmla="*/ 120 h 121"/>
                <a:gd name="T26" fmla="*/ 177 w 321"/>
                <a:gd name="T27" fmla="*/ 121 h 121"/>
                <a:gd name="T28" fmla="*/ 72 w 321"/>
                <a:gd name="T29" fmla="*/ 117 h 121"/>
                <a:gd name="T30" fmla="*/ 58 w 321"/>
                <a:gd name="T31" fmla="*/ 118 h 121"/>
                <a:gd name="T32" fmla="*/ 27 w 321"/>
                <a:gd name="T33" fmla="*/ 75 h 121"/>
                <a:gd name="T34" fmla="*/ 0 w 321"/>
                <a:gd name="T35" fmla="*/ 0 h 121"/>
                <a:gd name="T36" fmla="*/ 72 w 321"/>
                <a:gd name="T37" fmla="*/ 16 h 121"/>
                <a:gd name="T38" fmla="*/ 162 w 321"/>
                <a:gd name="T39" fmla="*/ 3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121">
                  <a:moveTo>
                    <a:pt x="162" y="33"/>
                  </a:moveTo>
                  <a:lnTo>
                    <a:pt x="178" y="40"/>
                  </a:lnTo>
                  <a:lnTo>
                    <a:pt x="238" y="70"/>
                  </a:lnTo>
                  <a:lnTo>
                    <a:pt x="240" y="69"/>
                  </a:lnTo>
                  <a:lnTo>
                    <a:pt x="285" y="27"/>
                  </a:lnTo>
                  <a:lnTo>
                    <a:pt x="321" y="60"/>
                  </a:lnTo>
                  <a:lnTo>
                    <a:pt x="319" y="61"/>
                  </a:lnTo>
                  <a:lnTo>
                    <a:pt x="285" y="91"/>
                  </a:lnTo>
                  <a:lnTo>
                    <a:pt x="184" y="118"/>
                  </a:lnTo>
                  <a:lnTo>
                    <a:pt x="183" y="118"/>
                  </a:lnTo>
                  <a:lnTo>
                    <a:pt x="180" y="118"/>
                  </a:lnTo>
                  <a:lnTo>
                    <a:pt x="180" y="120"/>
                  </a:lnTo>
                  <a:lnTo>
                    <a:pt x="178" y="120"/>
                  </a:lnTo>
                  <a:lnTo>
                    <a:pt x="177" y="121"/>
                  </a:lnTo>
                  <a:lnTo>
                    <a:pt x="72" y="117"/>
                  </a:lnTo>
                  <a:lnTo>
                    <a:pt x="58" y="118"/>
                  </a:lnTo>
                  <a:lnTo>
                    <a:pt x="27" y="75"/>
                  </a:lnTo>
                  <a:lnTo>
                    <a:pt x="0" y="0"/>
                  </a:lnTo>
                  <a:lnTo>
                    <a:pt x="72" y="16"/>
                  </a:lnTo>
                  <a:lnTo>
                    <a:pt x="162" y="3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8" name="Freeform 301">
              <a:extLst>
                <a:ext uri="{FF2B5EF4-FFF2-40B4-BE49-F238E27FC236}">
                  <a16:creationId xmlns:a16="http://schemas.microsoft.com/office/drawing/2014/main" id="{716D90F3-DD24-4A72-B24B-5EA02B4EE54F}"/>
                </a:ext>
              </a:extLst>
            </p:cNvPr>
            <p:cNvSpPr>
              <a:spLocks/>
            </p:cNvSpPr>
            <p:nvPr/>
          </p:nvSpPr>
          <p:spPr bwMode="auto">
            <a:xfrm>
              <a:off x="1808322" y="5524076"/>
              <a:ext cx="97883" cy="62925"/>
            </a:xfrm>
            <a:custGeom>
              <a:avLst/>
              <a:gdLst>
                <a:gd name="T0" fmla="*/ 1 w 211"/>
                <a:gd name="T1" fmla="*/ 63 h 136"/>
                <a:gd name="T2" fmla="*/ 40 w 211"/>
                <a:gd name="T3" fmla="*/ 129 h 136"/>
                <a:gd name="T4" fmla="*/ 57 w 211"/>
                <a:gd name="T5" fmla="*/ 135 h 136"/>
                <a:gd name="T6" fmla="*/ 58 w 211"/>
                <a:gd name="T7" fmla="*/ 136 h 136"/>
                <a:gd name="T8" fmla="*/ 147 w 211"/>
                <a:gd name="T9" fmla="*/ 124 h 136"/>
                <a:gd name="T10" fmla="*/ 211 w 211"/>
                <a:gd name="T11" fmla="*/ 100 h 136"/>
                <a:gd name="T12" fmla="*/ 147 w 211"/>
                <a:gd name="T13" fmla="*/ 43 h 136"/>
                <a:gd name="T14" fmla="*/ 147 w 211"/>
                <a:gd name="T15" fmla="*/ 0 h 136"/>
                <a:gd name="T16" fmla="*/ 81 w 211"/>
                <a:gd name="T17" fmla="*/ 15 h 136"/>
                <a:gd name="T18" fmla="*/ 79 w 211"/>
                <a:gd name="T19" fmla="*/ 15 h 136"/>
                <a:gd name="T20" fmla="*/ 40 w 211"/>
                <a:gd name="T21" fmla="*/ 30 h 136"/>
                <a:gd name="T22" fmla="*/ 0 w 211"/>
                <a:gd name="T23" fmla="*/ 63 h 136"/>
                <a:gd name="T24" fmla="*/ 1 w 211"/>
                <a:gd name="T25" fmla="*/ 6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136">
                  <a:moveTo>
                    <a:pt x="1" y="63"/>
                  </a:moveTo>
                  <a:lnTo>
                    <a:pt x="40" y="129"/>
                  </a:lnTo>
                  <a:lnTo>
                    <a:pt x="57" y="135"/>
                  </a:lnTo>
                  <a:lnTo>
                    <a:pt x="58" y="136"/>
                  </a:lnTo>
                  <a:lnTo>
                    <a:pt x="147" y="124"/>
                  </a:lnTo>
                  <a:lnTo>
                    <a:pt x="211" y="100"/>
                  </a:lnTo>
                  <a:lnTo>
                    <a:pt x="147" y="43"/>
                  </a:lnTo>
                  <a:lnTo>
                    <a:pt x="147" y="0"/>
                  </a:lnTo>
                  <a:lnTo>
                    <a:pt x="81" y="15"/>
                  </a:lnTo>
                  <a:lnTo>
                    <a:pt x="79" y="15"/>
                  </a:lnTo>
                  <a:lnTo>
                    <a:pt x="40" y="30"/>
                  </a:lnTo>
                  <a:lnTo>
                    <a:pt x="0" y="63"/>
                  </a:lnTo>
                  <a:lnTo>
                    <a:pt x="1" y="6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59" name="Freeform 302">
              <a:extLst>
                <a:ext uri="{FF2B5EF4-FFF2-40B4-BE49-F238E27FC236}">
                  <a16:creationId xmlns:a16="http://schemas.microsoft.com/office/drawing/2014/main" id="{87D887C4-3BCC-4889-AF93-723968C8CC74}"/>
                </a:ext>
              </a:extLst>
            </p:cNvPr>
            <p:cNvSpPr>
              <a:spLocks/>
            </p:cNvSpPr>
            <p:nvPr/>
          </p:nvSpPr>
          <p:spPr bwMode="auto">
            <a:xfrm>
              <a:off x="1962138" y="5566026"/>
              <a:ext cx="1398" cy="1399"/>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lnTo>
                    <a:pt x="0" y="0"/>
                  </a:lnTo>
                  <a:lnTo>
                    <a:pt x="1" y="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0" name="Freeform 304">
              <a:extLst>
                <a:ext uri="{FF2B5EF4-FFF2-40B4-BE49-F238E27FC236}">
                  <a16:creationId xmlns:a16="http://schemas.microsoft.com/office/drawing/2014/main" id="{DF4BD727-A254-411B-B641-8D34F9E5D66E}"/>
                </a:ext>
              </a:extLst>
            </p:cNvPr>
            <p:cNvSpPr>
              <a:spLocks/>
            </p:cNvSpPr>
            <p:nvPr/>
          </p:nvSpPr>
          <p:spPr bwMode="auto">
            <a:xfrm>
              <a:off x="1769169" y="4300545"/>
              <a:ext cx="310427" cy="349581"/>
            </a:xfrm>
            <a:custGeom>
              <a:avLst/>
              <a:gdLst>
                <a:gd name="T0" fmla="*/ 630 w 667"/>
                <a:gd name="T1" fmla="*/ 0 h 750"/>
                <a:gd name="T2" fmla="*/ 667 w 667"/>
                <a:gd name="T3" fmla="*/ 0 h 750"/>
                <a:gd name="T4" fmla="*/ 667 w 667"/>
                <a:gd name="T5" fmla="*/ 93 h 750"/>
                <a:gd name="T6" fmla="*/ 660 w 667"/>
                <a:gd name="T7" fmla="*/ 748 h 750"/>
                <a:gd name="T8" fmla="*/ 585 w 667"/>
                <a:gd name="T9" fmla="*/ 748 h 750"/>
                <a:gd name="T10" fmla="*/ 558 w 667"/>
                <a:gd name="T11" fmla="*/ 747 h 750"/>
                <a:gd name="T12" fmla="*/ 102 w 667"/>
                <a:gd name="T13" fmla="*/ 750 h 750"/>
                <a:gd name="T14" fmla="*/ 87 w 667"/>
                <a:gd name="T15" fmla="*/ 750 h 750"/>
                <a:gd name="T16" fmla="*/ 55 w 667"/>
                <a:gd name="T17" fmla="*/ 706 h 750"/>
                <a:gd name="T18" fmla="*/ 54 w 667"/>
                <a:gd name="T19" fmla="*/ 645 h 750"/>
                <a:gd name="T20" fmla="*/ 0 w 667"/>
                <a:gd name="T21" fmla="*/ 622 h 750"/>
                <a:gd name="T22" fmla="*/ 303 w 667"/>
                <a:gd name="T23" fmla="*/ 328 h 750"/>
                <a:gd name="T24" fmla="*/ 303 w 667"/>
                <a:gd name="T25" fmla="*/ 93 h 750"/>
                <a:gd name="T26" fmla="*/ 630 w 667"/>
                <a:gd name="T2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7" h="750">
                  <a:moveTo>
                    <a:pt x="630" y="0"/>
                  </a:moveTo>
                  <a:lnTo>
                    <a:pt x="667" y="0"/>
                  </a:lnTo>
                  <a:lnTo>
                    <a:pt x="667" y="93"/>
                  </a:lnTo>
                  <a:lnTo>
                    <a:pt x="660" y="748"/>
                  </a:lnTo>
                  <a:lnTo>
                    <a:pt x="585" y="748"/>
                  </a:lnTo>
                  <a:lnTo>
                    <a:pt x="558" y="747"/>
                  </a:lnTo>
                  <a:lnTo>
                    <a:pt x="102" y="750"/>
                  </a:lnTo>
                  <a:lnTo>
                    <a:pt x="87" y="750"/>
                  </a:lnTo>
                  <a:lnTo>
                    <a:pt x="55" y="706"/>
                  </a:lnTo>
                  <a:lnTo>
                    <a:pt x="54" y="645"/>
                  </a:lnTo>
                  <a:lnTo>
                    <a:pt x="0" y="622"/>
                  </a:lnTo>
                  <a:lnTo>
                    <a:pt x="303" y="328"/>
                  </a:lnTo>
                  <a:lnTo>
                    <a:pt x="303" y="93"/>
                  </a:lnTo>
                  <a:lnTo>
                    <a:pt x="630" y="0"/>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1" name="Freeform 305">
              <a:extLst>
                <a:ext uri="{FF2B5EF4-FFF2-40B4-BE49-F238E27FC236}">
                  <a16:creationId xmlns:a16="http://schemas.microsoft.com/office/drawing/2014/main" id="{6A37F91C-1EFB-4D91-9702-C5B1B5737411}"/>
                </a:ext>
              </a:extLst>
            </p:cNvPr>
            <p:cNvSpPr>
              <a:spLocks/>
            </p:cNvSpPr>
            <p:nvPr/>
          </p:nvSpPr>
          <p:spPr bwMode="auto">
            <a:xfrm>
              <a:off x="1109161" y="4092194"/>
              <a:ext cx="700559" cy="557931"/>
            </a:xfrm>
            <a:custGeom>
              <a:avLst/>
              <a:gdLst>
                <a:gd name="T0" fmla="*/ 1469 w 1502"/>
                <a:gd name="T1" fmla="*/ 1091 h 1196"/>
                <a:gd name="T2" fmla="*/ 1502 w 1502"/>
                <a:gd name="T3" fmla="*/ 1196 h 1196"/>
                <a:gd name="T4" fmla="*/ 744 w 1502"/>
                <a:gd name="T5" fmla="*/ 1190 h 1196"/>
                <a:gd name="T6" fmla="*/ 515 w 1502"/>
                <a:gd name="T7" fmla="*/ 1166 h 1196"/>
                <a:gd name="T8" fmla="*/ 449 w 1502"/>
                <a:gd name="T9" fmla="*/ 1103 h 1196"/>
                <a:gd name="T10" fmla="*/ 408 w 1502"/>
                <a:gd name="T11" fmla="*/ 971 h 1196"/>
                <a:gd name="T12" fmla="*/ 287 w 1502"/>
                <a:gd name="T13" fmla="*/ 833 h 1196"/>
                <a:gd name="T14" fmla="*/ 275 w 1502"/>
                <a:gd name="T15" fmla="*/ 816 h 1196"/>
                <a:gd name="T16" fmla="*/ 261 w 1502"/>
                <a:gd name="T17" fmla="*/ 801 h 1196"/>
                <a:gd name="T18" fmla="*/ 192 w 1502"/>
                <a:gd name="T19" fmla="*/ 743 h 1196"/>
                <a:gd name="T20" fmla="*/ 174 w 1502"/>
                <a:gd name="T21" fmla="*/ 729 h 1196"/>
                <a:gd name="T22" fmla="*/ 162 w 1502"/>
                <a:gd name="T23" fmla="*/ 722 h 1196"/>
                <a:gd name="T24" fmla="*/ 147 w 1502"/>
                <a:gd name="T25" fmla="*/ 720 h 1196"/>
                <a:gd name="T26" fmla="*/ 131 w 1502"/>
                <a:gd name="T27" fmla="*/ 710 h 1196"/>
                <a:gd name="T28" fmla="*/ 120 w 1502"/>
                <a:gd name="T29" fmla="*/ 702 h 1196"/>
                <a:gd name="T30" fmla="*/ 116 w 1502"/>
                <a:gd name="T31" fmla="*/ 686 h 1196"/>
                <a:gd name="T32" fmla="*/ 101 w 1502"/>
                <a:gd name="T33" fmla="*/ 669 h 1196"/>
                <a:gd name="T34" fmla="*/ 62 w 1502"/>
                <a:gd name="T35" fmla="*/ 567 h 1196"/>
                <a:gd name="T36" fmla="*/ 63 w 1502"/>
                <a:gd name="T37" fmla="*/ 552 h 1196"/>
                <a:gd name="T38" fmla="*/ 54 w 1502"/>
                <a:gd name="T39" fmla="*/ 528 h 1196"/>
                <a:gd name="T40" fmla="*/ 53 w 1502"/>
                <a:gd name="T41" fmla="*/ 521 h 1196"/>
                <a:gd name="T42" fmla="*/ 48 w 1502"/>
                <a:gd name="T43" fmla="*/ 497 h 1196"/>
                <a:gd name="T44" fmla="*/ 38 w 1502"/>
                <a:gd name="T45" fmla="*/ 482 h 1196"/>
                <a:gd name="T46" fmla="*/ 35 w 1502"/>
                <a:gd name="T47" fmla="*/ 456 h 1196"/>
                <a:gd name="T48" fmla="*/ 29 w 1502"/>
                <a:gd name="T49" fmla="*/ 443 h 1196"/>
                <a:gd name="T50" fmla="*/ 30 w 1502"/>
                <a:gd name="T51" fmla="*/ 428 h 1196"/>
                <a:gd name="T52" fmla="*/ 18 w 1502"/>
                <a:gd name="T53" fmla="*/ 413 h 1196"/>
                <a:gd name="T54" fmla="*/ 36 w 1502"/>
                <a:gd name="T55" fmla="*/ 407 h 1196"/>
                <a:gd name="T56" fmla="*/ 42 w 1502"/>
                <a:gd name="T57" fmla="*/ 408 h 1196"/>
                <a:gd name="T58" fmla="*/ 3 w 1502"/>
                <a:gd name="T59" fmla="*/ 353 h 1196"/>
                <a:gd name="T60" fmla="*/ 0 w 1502"/>
                <a:gd name="T61" fmla="*/ 344 h 1196"/>
                <a:gd name="T62" fmla="*/ 18 w 1502"/>
                <a:gd name="T63" fmla="*/ 315 h 1196"/>
                <a:gd name="T64" fmla="*/ 21 w 1502"/>
                <a:gd name="T65" fmla="*/ 315 h 1196"/>
                <a:gd name="T66" fmla="*/ 36 w 1502"/>
                <a:gd name="T67" fmla="*/ 284 h 1196"/>
                <a:gd name="T68" fmla="*/ 47 w 1502"/>
                <a:gd name="T69" fmla="*/ 287 h 1196"/>
                <a:gd name="T70" fmla="*/ 86 w 1502"/>
                <a:gd name="T71" fmla="*/ 324 h 1196"/>
                <a:gd name="T72" fmla="*/ 89 w 1502"/>
                <a:gd name="T73" fmla="*/ 324 h 1196"/>
                <a:gd name="T74" fmla="*/ 108 w 1502"/>
                <a:gd name="T75" fmla="*/ 308 h 1196"/>
                <a:gd name="T76" fmla="*/ 111 w 1502"/>
                <a:gd name="T77" fmla="*/ 305 h 1196"/>
                <a:gd name="T78" fmla="*/ 113 w 1502"/>
                <a:gd name="T79" fmla="*/ 302 h 1196"/>
                <a:gd name="T80" fmla="*/ 116 w 1502"/>
                <a:gd name="T81" fmla="*/ 299 h 1196"/>
                <a:gd name="T82" fmla="*/ 117 w 1502"/>
                <a:gd name="T83" fmla="*/ 297 h 1196"/>
                <a:gd name="T84" fmla="*/ 117 w 1502"/>
                <a:gd name="T85" fmla="*/ 294 h 1196"/>
                <a:gd name="T86" fmla="*/ 119 w 1502"/>
                <a:gd name="T87" fmla="*/ 293 h 1196"/>
                <a:gd name="T88" fmla="*/ 120 w 1502"/>
                <a:gd name="T89" fmla="*/ 290 h 1196"/>
                <a:gd name="T90" fmla="*/ 122 w 1502"/>
                <a:gd name="T91" fmla="*/ 288 h 1196"/>
                <a:gd name="T92" fmla="*/ 123 w 1502"/>
                <a:gd name="T93" fmla="*/ 287 h 1196"/>
                <a:gd name="T94" fmla="*/ 123 w 1502"/>
                <a:gd name="T95" fmla="*/ 284 h 1196"/>
                <a:gd name="T96" fmla="*/ 125 w 1502"/>
                <a:gd name="T97" fmla="*/ 282 h 1196"/>
                <a:gd name="T98" fmla="*/ 149 w 1502"/>
                <a:gd name="T99" fmla="*/ 165 h 1196"/>
                <a:gd name="T100" fmla="*/ 158 w 1502"/>
                <a:gd name="T101" fmla="*/ 32 h 1196"/>
                <a:gd name="T102" fmla="*/ 287 w 1502"/>
                <a:gd name="T103" fmla="*/ 11 h 1196"/>
                <a:gd name="T104" fmla="*/ 548 w 1502"/>
                <a:gd name="T105" fmla="*/ 300 h 1196"/>
                <a:gd name="T106" fmla="*/ 623 w 1502"/>
                <a:gd name="T107" fmla="*/ 426 h 1196"/>
                <a:gd name="T108" fmla="*/ 800 w 1502"/>
                <a:gd name="T109" fmla="*/ 678 h 1196"/>
                <a:gd name="T110" fmla="*/ 1044 w 1502"/>
                <a:gd name="T111" fmla="*/ 755 h 1196"/>
                <a:gd name="T112" fmla="*/ 1106 w 1502"/>
                <a:gd name="T113" fmla="*/ 683 h 1196"/>
                <a:gd name="T114" fmla="*/ 1278 w 1502"/>
                <a:gd name="T115" fmla="*/ 969 h 1196"/>
                <a:gd name="T116" fmla="*/ 1415 w 1502"/>
                <a:gd name="T117" fmla="*/ 106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02" h="1196">
                  <a:moveTo>
                    <a:pt x="1415" y="1068"/>
                  </a:moveTo>
                  <a:lnTo>
                    <a:pt x="1469" y="1091"/>
                  </a:lnTo>
                  <a:lnTo>
                    <a:pt x="1470" y="1152"/>
                  </a:lnTo>
                  <a:lnTo>
                    <a:pt x="1502" y="1196"/>
                  </a:lnTo>
                  <a:lnTo>
                    <a:pt x="1310" y="1194"/>
                  </a:lnTo>
                  <a:lnTo>
                    <a:pt x="744" y="1190"/>
                  </a:lnTo>
                  <a:lnTo>
                    <a:pt x="537" y="1188"/>
                  </a:lnTo>
                  <a:lnTo>
                    <a:pt x="515" y="1166"/>
                  </a:lnTo>
                  <a:lnTo>
                    <a:pt x="455" y="1106"/>
                  </a:lnTo>
                  <a:lnTo>
                    <a:pt x="449" y="1103"/>
                  </a:lnTo>
                  <a:lnTo>
                    <a:pt x="408" y="972"/>
                  </a:lnTo>
                  <a:lnTo>
                    <a:pt x="408" y="971"/>
                  </a:lnTo>
                  <a:lnTo>
                    <a:pt x="288" y="834"/>
                  </a:lnTo>
                  <a:lnTo>
                    <a:pt x="287" y="833"/>
                  </a:lnTo>
                  <a:lnTo>
                    <a:pt x="281" y="825"/>
                  </a:lnTo>
                  <a:lnTo>
                    <a:pt x="275" y="816"/>
                  </a:lnTo>
                  <a:lnTo>
                    <a:pt x="263" y="804"/>
                  </a:lnTo>
                  <a:lnTo>
                    <a:pt x="261" y="801"/>
                  </a:lnTo>
                  <a:lnTo>
                    <a:pt x="195" y="744"/>
                  </a:lnTo>
                  <a:lnTo>
                    <a:pt x="192" y="743"/>
                  </a:lnTo>
                  <a:lnTo>
                    <a:pt x="185" y="735"/>
                  </a:lnTo>
                  <a:lnTo>
                    <a:pt x="174" y="729"/>
                  </a:lnTo>
                  <a:lnTo>
                    <a:pt x="164" y="725"/>
                  </a:lnTo>
                  <a:lnTo>
                    <a:pt x="162" y="722"/>
                  </a:lnTo>
                  <a:lnTo>
                    <a:pt x="156" y="719"/>
                  </a:lnTo>
                  <a:lnTo>
                    <a:pt x="147" y="720"/>
                  </a:lnTo>
                  <a:lnTo>
                    <a:pt x="146" y="720"/>
                  </a:lnTo>
                  <a:lnTo>
                    <a:pt x="131" y="710"/>
                  </a:lnTo>
                  <a:lnTo>
                    <a:pt x="125" y="705"/>
                  </a:lnTo>
                  <a:lnTo>
                    <a:pt x="120" y="702"/>
                  </a:lnTo>
                  <a:lnTo>
                    <a:pt x="119" y="701"/>
                  </a:lnTo>
                  <a:lnTo>
                    <a:pt x="116" y="686"/>
                  </a:lnTo>
                  <a:lnTo>
                    <a:pt x="110" y="675"/>
                  </a:lnTo>
                  <a:lnTo>
                    <a:pt x="101" y="669"/>
                  </a:lnTo>
                  <a:lnTo>
                    <a:pt x="90" y="660"/>
                  </a:lnTo>
                  <a:lnTo>
                    <a:pt x="62" y="567"/>
                  </a:lnTo>
                  <a:lnTo>
                    <a:pt x="62" y="563"/>
                  </a:lnTo>
                  <a:lnTo>
                    <a:pt x="63" y="552"/>
                  </a:lnTo>
                  <a:lnTo>
                    <a:pt x="56" y="537"/>
                  </a:lnTo>
                  <a:lnTo>
                    <a:pt x="54" y="528"/>
                  </a:lnTo>
                  <a:lnTo>
                    <a:pt x="53" y="524"/>
                  </a:lnTo>
                  <a:lnTo>
                    <a:pt x="53" y="521"/>
                  </a:lnTo>
                  <a:lnTo>
                    <a:pt x="53" y="507"/>
                  </a:lnTo>
                  <a:lnTo>
                    <a:pt x="48" y="497"/>
                  </a:lnTo>
                  <a:lnTo>
                    <a:pt x="42" y="489"/>
                  </a:lnTo>
                  <a:lnTo>
                    <a:pt x="38" y="482"/>
                  </a:lnTo>
                  <a:lnTo>
                    <a:pt x="36" y="464"/>
                  </a:lnTo>
                  <a:lnTo>
                    <a:pt x="35" y="456"/>
                  </a:lnTo>
                  <a:lnTo>
                    <a:pt x="32" y="446"/>
                  </a:lnTo>
                  <a:lnTo>
                    <a:pt x="29" y="443"/>
                  </a:lnTo>
                  <a:lnTo>
                    <a:pt x="30" y="434"/>
                  </a:lnTo>
                  <a:lnTo>
                    <a:pt x="30" y="428"/>
                  </a:lnTo>
                  <a:lnTo>
                    <a:pt x="18" y="416"/>
                  </a:lnTo>
                  <a:lnTo>
                    <a:pt x="18" y="413"/>
                  </a:lnTo>
                  <a:lnTo>
                    <a:pt x="23" y="407"/>
                  </a:lnTo>
                  <a:lnTo>
                    <a:pt x="36" y="407"/>
                  </a:lnTo>
                  <a:lnTo>
                    <a:pt x="41" y="407"/>
                  </a:lnTo>
                  <a:lnTo>
                    <a:pt x="42" y="408"/>
                  </a:lnTo>
                  <a:lnTo>
                    <a:pt x="9" y="359"/>
                  </a:lnTo>
                  <a:lnTo>
                    <a:pt x="3" y="353"/>
                  </a:lnTo>
                  <a:lnTo>
                    <a:pt x="0" y="347"/>
                  </a:lnTo>
                  <a:lnTo>
                    <a:pt x="0" y="344"/>
                  </a:lnTo>
                  <a:lnTo>
                    <a:pt x="12" y="333"/>
                  </a:lnTo>
                  <a:lnTo>
                    <a:pt x="18" y="315"/>
                  </a:lnTo>
                  <a:lnTo>
                    <a:pt x="20" y="315"/>
                  </a:lnTo>
                  <a:lnTo>
                    <a:pt x="21" y="315"/>
                  </a:lnTo>
                  <a:lnTo>
                    <a:pt x="29" y="311"/>
                  </a:lnTo>
                  <a:lnTo>
                    <a:pt x="36" y="284"/>
                  </a:lnTo>
                  <a:lnTo>
                    <a:pt x="44" y="285"/>
                  </a:lnTo>
                  <a:lnTo>
                    <a:pt x="47" y="287"/>
                  </a:lnTo>
                  <a:lnTo>
                    <a:pt x="47" y="288"/>
                  </a:lnTo>
                  <a:lnTo>
                    <a:pt x="86" y="324"/>
                  </a:lnTo>
                  <a:lnTo>
                    <a:pt x="87" y="324"/>
                  </a:lnTo>
                  <a:lnTo>
                    <a:pt x="89" y="324"/>
                  </a:lnTo>
                  <a:lnTo>
                    <a:pt x="90" y="323"/>
                  </a:lnTo>
                  <a:lnTo>
                    <a:pt x="108" y="308"/>
                  </a:lnTo>
                  <a:lnTo>
                    <a:pt x="110" y="306"/>
                  </a:lnTo>
                  <a:lnTo>
                    <a:pt x="111" y="305"/>
                  </a:lnTo>
                  <a:lnTo>
                    <a:pt x="111" y="303"/>
                  </a:lnTo>
                  <a:lnTo>
                    <a:pt x="113" y="302"/>
                  </a:lnTo>
                  <a:lnTo>
                    <a:pt x="114" y="300"/>
                  </a:lnTo>
                  <a:lnTo>
                    <a:pt x="116" y="299"/>
                  </a:lnTo>
                  <a:lnTo>
                    <a:pt x="116" y="297"/>
                  </a:lnTo>
                  <a:lnTo>
                    <a:pt x="117" y="297"/>
                  </a:lnTo>
                  <a:lnTo>
                    <a:pt x="117" y="296"/>
                  </a:lnTo>
                  <a:lnTo>
                    <a:pt x="117" y="294"/>
                  </a:lnTo>
                  <a:lnTo>
                    <a:pt x="119" y="294"/>
                  </a:lnTo>
                  <a:lnTo>
                    <a:pt x="119" y="293"/>
                  </a:lnTo>
                  <a:lnTo>
                    <a:pt x="120" y="291"/>
                  </a:lnTo>
                  <a:lnTo>
                    <a:pt x="120" y="290"/>
                  </a:lnTo>
                  <a:lnTo>
                    <a:pt x="122" y="290"/>
                  </a:lnTo>
                  <a:lnTo>
                    <a:pt x="122" y="288"/>
                  </a:lnTo>
                  <a:lnTo>
                    <a:pt x="122" y="287"/>
                  </a:lnTo>
                  <a:lnTo>
                    <a:pt x="123" y="287"/>
                  </a:lnTo>
                  <a:lnTo>
                    <a:pt x="123" y="285"/>
                  </a:lnTo>
                  <a:lnTo>
                    <a:pt x="123" y="284"/>
                  </a:lnTo>
                  <a:lnTo>
                    <a:pt x="125" y="284"/>
                  </a:lnTo>
                  <a:lnTo>
                    <a:pt x="125" y="282"/>
                  </a:lnTo>
                  <a:lnTo>
                    <a:pt x="134" y="261"/>
                  </a:lnTo>
                  <a:lnTo>
                    <a:pt x="149" y="165"/>
                  </a:lnTo>
                  <a:lnTo>
                    <a:pt x="146" y="59"/>
                  </a:lnTo>
                  <a:lnTo>
                    <a:pt x="158" y="32"/>
                  </a:lnTo>
                  <a:lnTo>
                    <a:pt x="195" y="0"/>
                  </a:lnTo>
                  <a:lnTo>
                    <a:pt x="287" y="11"/>
                  </a:lnTo>
                  <a:lnTo>
                    <a:pt x="326" y="72"/>
                  </a:lnTo>
                  <a:lnTo>
                    <a:pt x="548" y="300"/>
                  </a:lnTo>
                  <a:lnTo>
                    <a:pt x="572" y="434"/>
                  </a:lnTo>
                  <a:lnTo>
                    <a:pt x="623" y="426"/>
                  </a:lnTo>
                  <a:lnTo>
                    <a:pt x="798" y="621"/>
                  </a:lnTo>
                  <a:lnTo>
                    <a:pt x="800" y="678"/>
                  </a:lnTo>
                  <a:lnTo>
                    <a:pt x="938" y="653"/>
                  </a:lnTo>
                  <a:lnTo>
                    <a:pt x="1044" y="755"/>
                  </a:lnTo>
                  <a:lnTo>
                    <a:pt x="1044" y="638"/>
                  </a:lnTo>
                  <a:lnTo>
                    <a:pt x="1106" y="683"/>
                  </a:lnTo>
                  <a:lnTo>
                    <a:pt x="1128" y="834"/>
                  </a:lnTo>
                  <a:lnTo>
                    <a:pt x="1278" y="969"/>
                  </a:lnTo>
                  <a:lnTo>
                    <a:pt x="1364" y="1004"/>
                  </a:lnTo>
                  <a:lnTo>
                    <a:pt x="1415" y="106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2" name="Freeform 306">
              <a:extLst>
                <a:ext uri="{FF2B5EF4-FFF2-40B4-BE49-F238E27FC236}">
                  <a16:creationId xmlns:a16="http://schemas.microsoft.com/office/drawing/2014/main" id="{3E52C9B5-05F0-4AF6-81B2-29804AEF0520}"/>
                </a:ext>
              </a:extLst>
            </p:cNvPr>
            <p:cNvSpPr>
              <a:spLocks/>
            </p:cNvSpPr>
            <p:nvPr/>
          </p:nvSpPr>
          <p:spPr bwMode="auto">
            <a:xfrm>
              <a:off x="1359461" y="4645930"/>
              <a:ext cx="742509" cy="448862"/>
            </a:xfrm>
            <a:custGeom>
              <a:avLst/>
              <a:gdLst>
                <a:gd name="T0" fmla="*/ 1593 w 1593"/>
                <a:gd name="T1" fmla="*/ 957 h 962"/>
                <a:gd name="T2" fmla="*/ 1472 w 1593"/>
                <a:gd name="T3" fmla="*/ 905 h 962"/>
                <a:gd name="T4" fmla="*/ 1278 w 1593"/>
                <a:gd name="T5" fmla="*/ 834 h 962"/>
                <a:gd name="T6" fmla="*/ 1038 w 1593"/>
                <a:gd name="T7" fmla="*/ 747 h 962"/>
                <a:gd name="T8" fmla="*/ 827 w 1593"/>
                <a:gd name="T9" fmla="*/ 897 h 962"/>
                <a:gd name="T10" fmla="*/ 606 w 1593"/>
                <a:gd name="T11" fmla="*/ 894 h 962"/>
                <a:gd name="T12" fmla="*/ 600 w 1593"/>
                <a:gd name="T13" fmla="*/ 851 h 962"/>
                <a:gd name="T14" fmla="*/ 605 w 1593"/>
                <a:gd name="T15" fmla="*/ 719 h 962"/>
                <a:gd name="T16" fmla="*/ 509 w 1593"/>
                <a:gd name="T17" fmla="*/ 684 h 962"/>
                <a:gd name="T18" fmla="*/ 383 w 1593"/>
                <a:gd name="T19" fmla="*/ 584 h 962"/>
                <a:gd name="T20" fmla="*/ 402 w 1593"/>
                <a:gd name="T21" fmla="*/ 407 h 962"/>
                <a:gd name="T22" fmla="*/ 395 w 1593"/>
                <a:gd name="T23" fmla="*/ 392 h 962"/>
                <a:gd name="T24" fmla="*/ 393 w 1593"/>
                <a:gd name="T25" fmla="*/ 390 h 962"/>
                <a:gd name="T26" fmla="*/ 270 w 1593"/>
                <a:gd name="T27" fmla="*/ 330 h 962"/>
                <a:gd name="T28" fmla="*/ 263 w 1593"/>
                <a:gd name="T29" fmla="*/ 327 h 962"/>
                <a:gd name="T30" fmla="*/ 201 w 1593"/>
                <a:gd name="T31" fmla="*/ 242 h 962"/>
                <a:gd name="T32" fmla="*/ 200 w 1593"/>
                <a:gd name="T33" fmla="*/ 239 h 962"/>
                <a:gd name="T34" fmla="*/ 194 w 1593"/>
                <a:gd name="T35" fmla="*/ 230 h 962"/>
                <a:gd name="T36" fmla="*/ 189 w 1593"/>
                <a:gd name="T37" fmla="*/ 216 h 962"/>
                <a:gd name="T38" fmla="*/ 162 w 1593"/>
                <a:gd name="T39" fmla="*/ 183 h 962"/>
                <a:gd name="T40" fmla="*/ 89 w 1593"/>
                <a:gd name="T41" fmla="*/ 152 h 962"/>
                <a:gd name="T42" fmla="*/ 86 w 1593"/>
                <a:gd name="T43" fmla="*/ 150 h 962"/>
                <a:gd name="T44" fmla="*/ 83 w 1593"/>
                <a:gd name="T45" fmla="*/ 149 h 962"/>
                <a:gd name="T46" fmla="*/ 45 w 1593"/>
                <a:gd name="T47" fmla="*/ 108 h 962"/>
                <a:gd name="T48" fmla="*/ 44 w 1593"/>
                <a:gd name="T49" fmla="*/ 107 h 962"/>
                <a:gd name="T50" fmla="*/ 44 w 1593"/>
                <a:gd name="T51" fmla="*/ 104 h 962"/>
                <a:gd name="T52" fmla="*/ 42 w 1593"/>
                <a:gd name="T53" fmla="*/ 102 h 962"/>
                <a:gd name="T54" fmla="*/ 39 w 1593"/>
                <a:gd name="T55" fmla="*/ 102 h 962"/>
                <a:gd name="T56" fmla="*/ 0 w 1593"/>
                <a:gd name="T57" fmla="*/ 0 h 962"/>
                <a:gd name="T58" fmla="*/ 773 w 1593"/>
                <a:gd name="T59" fmla="*/ 6 h 962"/>
                <a:gd name="T60" fmla="*/ 980 w 1593"/>
                <a:gd name="T61" fmla="*/ 8 h 962"/>
                <a:gd name="T62" fmla="*/ 1307 w 1593"/>
                <a:gd name="T63" fmla="*/ 569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3" h="962">
                  <a:moveTo>
                    <a:pt x="1578" y="753"/>
                  </a:moveTo>
                  <a:lnTo>
                    <a:pt x="1593" y="957"/>
                  </a:lnTo>
                  <a:lnTo>
                    <a:pt x="1578" y="962"/>
                  </a:lnTo>
                  <a:lnTo>
                    <a:pt x="1472" y="905"/>
                  </a:lnTo>
                  <a:lnTo>
                    <a:pt x="1356" y="876"/>
                  </a:lnTo>
                  <a:lnTo>
                    <a:pt x="1278" y="834"/>
                  </a:lnTo>
                  <a:lnTo>
                    <a:pt x="1271" y="818"/>
                  </a:lnTo>
                  <a:lnTo>
                    <a:pt x="1038" y="747"/>
                  </a:lnTo>
                  <a:lnTo>
                    <a:pt x="861" y="851"/>
                  </a:lnTo>
                  <a:lnTo>
                    <a:pt x="827" y="897"/>
                  </a:lnTo>
                  <a:lnTo>
                    <a:pt x="723" y="858"/>
                  </a:lnTo>
                  <a:lnTo>
                    <a:pt x="606" y="894"/>
                  </a:lnTo>
                  <a:lnTo>
                    <a:pt x="594" y="878"/>
                  </a:lnTo>
                  <a:lnTo>
                    <a:pt x="600" y="851"/>
                  </a:lnTo>
                  <a:lnTo>
                    <a:pt x="606" y="719"/>
                  </a:lnTo>
                  <a:lnTo>
                    <a:pt x="605" y="719"/>
                  </a:lnTo>
                  <a:lnTo>
                    <a:pt x="605" y="717"/>
                  </a:lnTo>
                  <a:lnTo>
                    <a:pt x="509" y="684"/>
                  </a:lnTo>
                  <a:lnTo>
                    <a:pt x="507" y="683"/>
                  </a:lnTo>
                  <a:lnTo>
                    <a:pt x="383" y="584"/>
                  </a:lnTo>
                  <a:lnTo>
                    <a:pt x="411" y="450"/>
                  </a:lnTo>
                  <a:lnTo>
                    <a:pt x="402" y="407"/>
                  </a:lnTo>
                  <a:lnTo>
                    <a:pt x="395" y="393"/>
                  </a:lnTo>
                  <a:lnTo>
                    <a:pt x="395" y="392"/>
                  </a:lnTo>
                  <a:lnTo>
                    <a:pt x="395" y="390"/>
                  </a:lnTo>
                  <a:lnTo>
                    <a:pt x="393" y="390"/>
                  </a:lnTo>
                  <a:lnTo>
                    <a:pt x="387" y="386"/>
                  </a:lnTo>
                  <a:lnTo>
                    <a:pt x="270" y="330"/>
                  </a:lnTo>
                  <a:lnTo>
                    <a:pt x="266" y="327"/>
                  </a:lnTo>
                  <a:lnTo>
                    <a:pt x="263" y="327"/>
                  </a:lnTo>
                  <a:lnTo>
                    <a:pt x="257" y="317"/>
                  </a:lnTo>
                  <a:lnTo>
                    <a:pt x="201" y="242"/>
                  </a:lnTo>
                  <a:lnTo>
                    <a:pt x="201" y="240"/>
                  </a:lnTo>
                  <a:lnTo>
                    <a:pt x="200" y="239"/>
                  </a:lnTo>
                  <a:lnTo>
                    <a:pt x="198" y="239"/>
                  </a:lnTo>
                  <a:lnTo>
                    <a:pt x="194" y="230"/>
                  </a:lnTo>
                  <a:lnTo>
                    <a:pt x="189" y="221"/>
                  </a:lnTo>
                  <a:lnTo>
                    <a:pt x="189" y="216"/>
                  </a:lnTo>
                  <a:lnTo>
                    <a:pt x="164" y="183"/>
                  </a:lnTo>
                  <a:lnTo>
                    <a:pt x="162" y="183"/>
                  </a:lnTo>
                  <a:lnTo>
                    <a:pt x="162" y="182"/>
                  </a:lnTo>
                  <a:lnTo>
                    <a:pt x="89" y="152"/>
                  </a:lnTo>
                  <a:lnTo>
                    <a:pt x="87" y="150"/>
                  </a:lnTo>
                  <a:lnTo>
                    <a:pt x="86" y="150"/>
                  </a:lnTo>
                  <a:lnTo>
                    <a:pt x="84" y="150"/>
                  </a:lnTo>
                  <a:lnTo>
                    <a:pt x="83" y="149"/>
                  </a:lnTo>
                  <a:lnTo>
                    <a:pt x="48" y="116"/>
                  </a:lnTo>
                  <a:lnTo>
                    <a:pt x="45" y="108"/>
                  </a:lnTo>
                  <a:lnTo>
                    <a:pt x="44" y="108"/>
                  </a:lnTo>
                  <a:lnTo>
                    <a:pt x="44" y="107"/>
                  </a:lnTo>
                  <a:lnTo>
                    <a:pt x="44" y="105"/>
                  </a:lnTo>
                  <a:lnTo>
                    <a:pt x="44" y="104"/>
                  </a:lnTo>
                  <a:lnTo>
                    <a:pt x="42" y="104"/>
                  </a:lnTo>
                  <a:lnTo>
                    <a:pt x="42" y="102"/>
                  </a:lnTo>
                  <a:lnTo>
                    <a:pt x="41" y="102"/>
                  </a:lnTo>
                  <a:lnTo>
                    <a:pt x="39" y="102"/>
                  </a:lnTo>
                  <a:lnTo>
                    <a:pt x="21" y="48"/>
                  </a:lnTo>
                  <a:lnTo>
                    <a:pt x="0" y="0"/>
                  </a:lnTo>
                  <a:lnTo>
                    <a:pt x="207" y="2"/>
                  </a:lnTo>
                  <a:lnTo>
                    <a:pt x="773" y="6"/>
                  </a:lnTo>
                  <a:lnTo>
                    <a:pt x="965" y="8"/>
                  </a:lnTo>
                  <a:lnTo>
                    <a:pt x="980" y="8"/>
                  </a:lnTo>
                  <a:lnTo>
                    <a:pt x="1148" y="350"/>
                  </a:lnTo>
                  <a:lnTo>
                    <a:pt x="1307" y="569"/>
                  </a:lnTo>
                  <a:lnTo>
                    <a:pt x="1578" y="75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3" name="Freeform 308">
              <a:extLst>
                <a:ext uri="{FF2B5EF4-FFF2-40B4-BE49-F238E27FC236}">
                  <a16:creationId xmlns:a16="http://schemas.microsoft.com/office/drawing/2014/main" id="{95E7C667-05D0-46BD-B455-286221759451}"/>
                </a:ext>
              </a:extLst>
            </p:cNvPr>
            <p:cNvSpPr>
              <a:spLocks/>
            </p:cNvSpPr>
            <p:nvPr/>
          </p:nvSpPr>
          <p:spPr bwMode="auto">
            <a:xfrm>
              <a:off x="2100571" y="5091995"/>
              <a:ext cx="334199" cy="427887"/>
            </a:xfrm>
            <a:custGeom>
              <a:avLst/>
              <a:gdLst>
                <a:gd name="T0" fmla="*/ 451 w 717"/>
                <a:gd name="T1" fmla="*/ 917 h 917"/>
                <a:gd name="T2" fmla="*/ 687 w 717"/>
                <a:gd name="T3" fmla="*/ 785 h 917"/>
                <a:gd name="T4" fmla="*/ 717 w 717"/>
                <a:gd name="T5" fmla="*/ 707 h 917"/>
                <a:gd name="T6" fmla="*/ 495 w 717"/>
                <a:gd name="T7" fmla="*/ 89 h 917"/>
                <a:gd name="T8" fmla="*/ 198 w 717"/>
                <a:gd name="T9" fmla="*/ 93 h 917"/>
                <a:gd name="T10" fmla="*/ 171 w 717"/>
                <a:gd name="T11" fmla="*/ 23 h 917"/>
                <a:gd name="T12" fmla="*/ 30 w 717"/>
                <a:gd name="T13" fmla="*/ 0 h 917"/>
                <a:gd name="T14" fmla="*/ 30 w 717"/>
                <a:gd name="T15" fmla="*/ 174 h 917"/>
                <a:gd name="T16" fmla="*/ 30 w 717"/>
                <a:gd name="T17" fmla="*/ 429 h 917"/>
                <a:gd name="T18" fmla="*/ 0 w 717"/>
                <a:gd name="T19" fmla="*/ 566 h 917"/>
                <a:gd name="T20" fmla="*/ 3 w 717"/>
                <a:gd name="T21" fmla="*/ 564 h 917"/>
                <a:gd name="T22" fmla="*/ 177 w 717"/>
                <a:gd name="T23" fmla="*/ 698 h 917"/>
                <a:gd name="T24" fmla="*/ 262 w 717"/>
                <a:gd name="T25" fmla="*/ 831 h 917"/>
                <a:gd name="T26" fmla="*/ 451 w 717"/>
                <a:gd name="T27" fmla="*/ 917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7" h="917">
                  <a:moveTo>
                    <a:pt x="451" y="917"/>
                  </a:moveTo>
                  <a:lnTo>
                    <a:pt x="687" y="785"/>
                  </a:lnTo>
                  <a:lnTo>
                    <a:pt x="717" y="707"/>
                  </a:lnTo>
                  <a:lnTo>
                    <a:pt x="495" y="89"/>
                  </a:lnTo>
                  <a:lnTo>
                    <a:pt x="198" y="93"/>
                  </a:lnTo>
                  <a:lnTo>
                    <a:pt x="171" y="23"/>
                  </a:lnTo>
                  <a:lnTo>
                    <a:pt x="30" y="0"/>
                  </a:lnTo>
                  <a:lnTo>
                    <a:pt x="30" y="174"/>
                  </a:lnTo>
                  <a:lnTo>
                    <a:pt x="30" y="429"/>
                  </a:lnTo>
                  <a:lnTo>
                    <a:pt x="0" y="566"/>
                  </a:lnTo>
                  <a:lnTo>
                    <a:pt x="3" y="564"/>
                  </a:lnTo>
                  <a:lnTo>
                    <a:pt x="177" y="698"/>
                  </a:lnTo>
                  <a:lnTo>
                    <a:pt x="262" y="831"/>
                  </a:lnTo>
                  <a:lnTo>
                    <a:pt x="451" y="917"/>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4" name="Freeform 309">
              <a:extLst>
                <a:ext uri="{FF2B5EF4-FFF2-40B4-BE49-F238E27FC236}">
                  <a16:creationId xmlns:a16="http://schemas.microsoft.com/office/drawing/2014/main" id="{50D9DFCD-D9AE-47F2-B57D-E49BFB5F702D}"/>
                </a:ext>
              </a:extLst>
            </p:cNvPr>
            <p:cNvSpPr>
              <a:spLocks/>
            </p:cNvSpPr>
            <p:nvPr/>
          </p:nvSpPr>
          <p:spPr bwMode="auto">
            <a:xfrm>
              <a:off x="2378838" y="3812530"/>
              <a:ext cx="1244507" cy="837595"/>
            </a:xfrm>
            <a:custGeom>
              <a:avLst/>
              <a:gdLst>
                <a:gd name="T0" fmla="*/ 2442 w 2671"/>
                <a:gd name="T1" fmla="*/ 1565 h 1797"/>
                <a:gd name="T2" fmla="*/ 2446 w 2671"/>
                <a:gd name="T3" fmla="*/ 1569 h 1797"/>
                <a:gd name="T4" fmla="*/ 2566 w 2671"/>
                <a:gd name="T5" fmla="*/ 1688 h 1797"/>
                <a:gd name="T6" fmla="*/ 2671 w 2671"/>
                <a:gd name="T7" fmla="*/ 1790 h 1797"/>
                <a:gd name="T8" fmla="*/ 1717 w 2671"/>
                <a:gd name="T9" fmla="*/ 1787 h 1797"/>
                <a:gd name="T10" fmla="*/ 1081 w 2671"/>
                <a:gd name="T11" fmla="*/ 1788 h 1797"/>
                <a:gd name="T12" fmla="*/ 969 w 2671"/>
                <a:gd name="T13" fmla="*/ 1785 h 1797"/>
                <a:gd name="T14" fmla="*/ 721 w 2671"/>
                <a:gd name="T15" fmla="*/ 1785 h 1797"/>
                <a:gd name="T16" fmla="*/ 723 w 2671"/>
                <a:gd name="T17" fmla="*/ 1797 h 1797"/>
                <a:gd name="T18" fmla="*/ 654 w 2671"/>
                <a:gd name="T19" fmla="*/ 1797 h 1797"/>
                <a:gd name="T20" fmla="*/ 645 w 2671"/>
                <a:gd name="T21" fmla="*/ 1569 h 1797"/>
                <a:gd name="T22" fmla="*/ 562 w 2671"/>
                <a:gd name="T23" fmla="*/ 1311 h 1797"/>
                <a:gd name="T24" fmla="*/ 454 w 2671"/>
                <a:gd name="T25" fmla="*/ 1058 h 1797"/>
                <a:gd name="T26" fmla="*/ 445 w 2671"/>
                <a:gd name="T27" fmla="*/ 1047 h 1797"/>
                <a:gd name="T28" fmla="*/ 457 w 2671"/>
                <a:gd name="T29" fmla="*/ 1040 h 1797"/>
                <a:gd name="T30" fmla="*/ 453 w 2671"/>
                <a:gd name="T31" fmla="*/ 1034 h 1797"/>
                <a:gd name="T32" fmla="*/ 456 w 2671"/>
                <a:gd name="T33" fmla="*/ 1028 h 1797"/>
                <a:gd name="T34" fmla="*/ 444 w 2671"/>
                <a:gd name="T35" fmla="*/ 1005 h 1797"/>
                <a:gd name="T36" fmla="*/ 444 w 2671"/>
                <a:gd name="T37" fmla="*/ 989 h 1797"/>
                <a:gd name="T38" fmla="*/ 436 w 2671"/>
                <a:gd name="T39" fmla="*/ 986 h 1797"/>
                <a:gd name="T40" fmla="*/ 351 w 2671"/>
                <a:gd name="T41" fmla="*/ 768 h 1797"/>
                <a:gd name="T42" fmla="*/ 345 w 2671"/>
                <a:gd name="T43" fmla="*/ 768 h 1797"/>
                <a:gd name="T44" fmla="*/ 306 w 2671"/>
                <a:gd name="T45" fmla="*/ 498 h 1797"/>
                <a:gd name="T46" fmla="*/ 232 w 2671"/>
                <a:gd name="T47" fmla="*/ 398 h 1797"/>
                <a:gd name="T48" fmla="*/ 85 w 2671"/>
                <a:gd name="T49" fmla="*/ 230 h 1797"/>
                <a:gd name="T50" fmla="*/ 93 w 2671"/>
                <a:gd name="T51" fmla="*/ 218 h 1797"/>
                <a:gd name="T52" fmla="*/ 84 w 2671"/>
                <a:gd name="T53" fmla="*/ 207 h 1797"/>
                <a:gd name="T54" fmla="*/ 69 w 2671"/>
                <a:gd name="T55" fmla="*/ 171 h 1797"/>
                <a:gd name="T56" fmla="*/ 19 w 2671"/>
                <a:gd name="T57" fmla="*/ 150 h 1797"/>
                <a:gd name="T58" fmla="*/ 0 w 2671"/>
                <a:gd name="T59" fmla="*/ 2 h 1797"/>
                <a:gd name="T60" fmla="*/ 159 w 2671"/>
                <a:gd name="T61" fmla="*/ 3 h 1797"/>
                <a:gd name="T62" fmla="*/ 657 w 2671"/>
                <a:gd name="T63" fmla="*/ 2 h 1797"/>
                <a:gd name="T64" fmla="*/ 799 w 2671"/>
                <a:gd name="T65" fmla="*/ 0 h 1797"/>
                <a:gd name="T66" fmla="*/ 990 w 2671"/>
                <a:gd name="T67" fmla="*/ 177 h 1797"/>
                <a:gd name="T68" fmla="*/ 1048 w 2671"/>
                <a:gd name="T69" fmla="*/ 230 h 1797"/>
                <a:gd name="T70" fmla="*/ 1363 w 2671"/>
                <a:gd name="T71" fmla="*/ 528 h 1797"/>
                <a:gd name="T72" fmla="*/ 1894 w 2671"/>
                <a:gd name="T73" fmla="*/ 1034 h 1797"/>
                <a:gd name="T74" fmla="*/ 2142 w 2671"/>
                <a:gd name="T75" fmla="*/ 1272 h 1797"/>
                <a:gd name="T76" fmla="*/ 2442 w 2671"/>
                <a:gd name="T77" fmla="*/ 1565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71" h="1797">
                  <a:moveTo>
                    <a:pt x="2442" y="1565"/>
                  </a:moveTo>
                  <a:lnTo>
                    <a:pt x="2446" y="1569"/>
                  </a:lnTo>
                  <a:lnTo>
                    <a:pt x="2566" y="1688"/>
                  </a:lnTo>
                  <a:lnTo>
                    <a:pt x="2671" y="1790"/>
                  </a:lnTo>
                  <a:lnTo>
                    <a:pt x="1717" y="1787"/>
                  </a:lnTo>
                  <a:lnTo>
                    <a:pt x="1081" y="1788"/>
                  </a:lnTo>
                  <a:lnTo>
                    <a:pt x="969" y="1785"/>
                  </a:lnTo>
                  <a:lnTo>
                    <a:pt x="721" y="1785"/>
                  </a:lnTo>
                  <a:lnTo>
                    <a:pt x="723" y="1797"/>
                  </a:lnTo>
                  <a:lnTo>
                    <a:pt x="654" y="1797"/>
                  </a:lnTo>
                  <a:lnTo>
                    <a:pt x="645" y="1569"/>
                  </a:lnTo>
                  <a:lnTo>
                    <a:pt x="562" y="1311"/>
                  </a:lnTo>
                  <a:lnTo>
                    <a:pt x="454" y="1058"/>
                  </a:lnTo>
                  <a:lnTo>
                    <a:pt x="445" y="1047"/>
                  </a:lnTo>
                  <a:lnTo>
                    <a:pt x="457" y="1040"/>
                  </a:lnTo>
                  <a:lnTo>
                    <a:pt x="453" y="1034"/>
                  </a:lnTo>
                  <a:lnTo>
                    <a:pt x="456" y="1028"/>
                  </a:lnTo>
                  <a:lnTo>
                    <a:pt x="444" y="1005"/>
                  </a:lnTo>
                  <a:lnTo>
                    <a:pt x="444" y="989"/>
                  </a:lnTo>
                  <a:lnTo>
                    <a:pt x="436" y="986"/>
                  </a:lnTo>
                  <a:lnTo>
                    <a:pt x="351" y="768"/>
                  </a:lnTo>
                  <a:lnTo>
                    <a:pt x="345" y="768"/>
                  </a:lnTo>
                  <a:lnTo>
                    <a:pt x="306" y="498"/>
                  </a:lnTo>
                  <a:lnTo>
                    <a:pt x="232" y="398"/>
                  </a:lnTo>
                  <a:lnTo>
                    <a:pt x="85" y="230"/>
                  </a:lnTo>
                  <a:lnTo>
                    <a:pt x="93" y="218"/>
                  </a:lnTo>
                  <a:lnTo>
                    <a:pt x="84" y="207"/>
                  </a:lnTo>
                  <a:lnTo>
                    <a:pt x="69" y="171"/>
                  </a:lnTo>
                  <a:lnTo>
                    <a:pt x="19" y="150"/>
                  </a:lnTo>
                  <a:lnTo>
                    <a:pt x="0" y="2"/>
                  </a:lnTo>
                  <a:lnTo>
                    <a:pt x="159" y="3"/>
                  </a:lnTo>
                  <a:lnTo>
                    <a:pt x="657" y="2"/>
                  </a:lnTo>
                  <a:lnTo>
                    <a:pt x="799" y="0"/>
                  </a:lnTo>
                  <a:lnTo>
                    <a:pt x="990" y="177"/>
                  </a:lnTo>
                  <a:lnTo>
                    <a:pt x="1048" y="230"/>
                  </a:lnTo>
                  <a:lnTo>
                    <a:pt x="1363" y="528"/>
                  </a:lnTo>
                  <a:lnTo>
                    <a:pt x="1894" y="1034"/>
                  </a:lnTo>
                  <a:lnTo>
                    <a:pt x="2142" y="1272"/>
                  </a:lnTo>
                  <a:lnTo>
                    <a:pt x="2442" y="15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5" name="Freeform 310">
              <a:extLst>
                <a:ext uri="{FF2B5EF4-FFF2-40B4-BE49-F238E27FC236}">
                  <a16:creationId xmlns:a16="http://schemas.microsoft.com/office/drawing/2014/main" id="{5F13AEBF-CEAF-4E31-8167-B3F9E47F7CCD}"/>
                </a:ext>
              </a:extLst>
            </p:cNvPr>
            <p:cNvSpPr>
              <a:spLocks/>
            </p:cNvSpPr>
            <p:nvPr/>
          </p:nvSpPr>
          <p:spPr bwMode="auto">
            <a:xfrm>
              <a:off x="2034850" y="3190277"/>
              <a:ext cx="715941" cy="623652"/>
            </a:xfrm>
            <a:custGeom>
              <a:avLst/>
              <a:gdLst>
                <a:gd name="T0" fmla="*/ 1354 w 1537"/>
                <a:gd name="T1" fmla="*/ 1168 h 1339"/>
                <a:gd name="T2" fmla="*/ 1032 w 1537"/>
                <a:gd name="T3" fmla="*/ 874 h 1339"/>
                <a:gd name="T4" fmla="*/ 757 w 1537"/>
                <a:gd name="T5" fmla="*/ 627 h 1339"/>
                <a:gd name="T6" fmla="*/ 610 w 1537"/>
                <a:gd name="T7" fmla="*/ 496 h 1339"/>
                <a:gd name="T8" fmla="*/ 412 w 1537"/>
                <a:gd name="T9" fmla="*/ 319 h 1339"/>
                <a:gd name="T10" fmla="*/ 333 w 1537"/>
                <a:gd name="T11" fmla="*/ 249 h 1339"/>
                <a:gd name="T12" fmla="*/ 310 w 1537"/>
                <a:gd name="T13" fmla="*/ 228 h 1339"/>
                <a:gd name="T14" fmla="*/ 268 w 1537"/>
                <a:gd name="T15" fmla="*/ 192 h 1339"/>
                <a:gd name="T16" fmla="*/ 121 w 1537"/>
                <a:gd name="T17" fmla="*/ 63 h 1339"/>
                <a:gd name="T18" fmla="*/ 49 w 1537"/>
                <a:gd name="T19" fmla="*/ 0 h 1339"/>
                <a:gd name="T20" fmla="*/ 54 w 1537"/>
                <a:gd name="T21" fmla="*/ 7 h 1339"/>
                <a:gd name="T22" fmla="*/ 37 w 1537"/>
                <a:gd name="T23" fmla="*/ 46 h 1339"/>
                <a:gd name="T24" fmla="*/ 81 w 1537"/>
                <a:gd name="T25" fmla="*/ 228 h 1339"/>
                <a:gd name="T26" fmla="*/ 0 w 1537"/>
                <a:gd name="T27" fmla="*/ 417 h 1339"/>
                <a:gd name="T28" fmla="*/ 24 w 1537"/>
                <a:gd name="T29" fmla="*/ 487 h 1339"/>
                <a:gd name="T30" fmla="*/ 283 w 1537"/>
                <a:gd name="T31" fmla="*/ 757 h 1339"/>
                <a:gd name="T32" fmla="*/ 333 w 1537"/>
                <a:gd name="T33" fmla="*/ 859 h 1339"/>
                <a:gd name="T34" fmla="*/ 318 w 1537"/>
                <a:gd name="T35" fmla="*/ 1042 h 1339"/>
                <a:gd name="T36" fmla="*/ 327 w 1537"/>
                <a:gd name="T37" fmla="*/ 1059 h 1339"/>
                <a:gd name="T38" fmla="*/ 333 w 1537"/>
                <a:gd name="T39" fmla="*/ 1053 h 1339"/>
                <a:gd name="T40" fmla="*/ 528 w 1537"/>
                <a:gd name="T41" fmla="*/ 1207 h 1339"/>
                <a:gd name="T42" fmla="*/ 544 w 1537"/>
                <a:gd name="T43" fmla="*/ 1222 h 1339"/>
                <a:gd name="T44" fmla="*/ 666 w 1537"/>
                <a:gd name="T45" fmla="*/ 1299 h 1339"/>
                <a:gd name="T46" fmla="*/ 738 w 1537"/>
                <a:gd name="T47" fmla="*/ 1338 h 1339"/>
                <a:gd name="T48" fmla="*/ 897 w 1537"/>
                <a:gd name="T49" fmla="*/ 1339 h 1339"/>
                <a:gd name="T50" fmla="*/ 1395 w 1537"/>
                <a:gd name="T51" fmla="*/ 1338 h 1339"/>
                <a:gd name="T52" fmla="*/ 1537 w 1537"/>
                <a:gd name="T53" fmla="*/ 1336 h 1339"/>
                <a:gd name="T54" fmla="*/ 1497 w 1537"/>
                <a:gd name="T55" fmla="*/ 1299 h 1339"/>
                <a:gd name="T56" fmla="*/ 1354 w 1537"/>
                <a:gd name="T57" fmla="*/ 11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7" h="1339">
                  <a:moveTo>
                    <a:pt x="1354" y="1168"/>
                  </a:moveTo>
                  <a:lnTo>
                    <a:pt x="1032" y="874"/>
                  </a:lnTo>
                  <a:lnTo>
                    <a:pt x="757" y="627"/>
                  </a:lnTo>
                  <a:lnTo>
                    <a:pt x="610" y="496"/>
                  </a:lnTo>
                  <a:lnTo>
                    <a:pt x="412" y="319"/>
                  </a:lnTo>
                  <a:lnTo>
                    <a:pt x="333" y="249"/>
                  </a:lnTo>
                  <a:lnTo>
                    <a:pt x="310" y="228"/>
                  </a:lnTo>
                  <a:lnTo>
                    <a:pt x="268" y="192"/>
                  </a:lnTo>
                  <a:lnTo>
                    <a:pt x="121" y="63"/>
                  </a:lnTo>
                  <a:lnTo>
                    <a:pt x="49" y="0"/>
                  </a:lnTo>
                  <a:lnTo>
                    <a:pt x="54" y="7"/>
                  </a:lnTo>
                  <a:lnTo>
                    <a:pt x="37" y="46"/>
                  </a:lnTo>
                  <a:lnTo>
                    <a:pt x="81" y="228"/>
                  </a:lnTo>
                  <a:lnTo>
                    <a:pt x="0" y="417"/>
                  </a:lnTo>
                  <a:lnTo>
                    <a:pt x="24" y="487"/>
                  </a:lnTo>
                  <a:lnTo>
                    <a:pt x="283" y="757"/>
                  </a:lnTo>
                  <a:lnTo>
                    <a:pt x="333" y="859"/>
                  </a:lnTo>
                  <a:lnTo>
                    <a:pt x="318" y="1042"/>
                  </a:lnTo>
                  <a:lnTo>
                    <a:pt x="327" y="1059"/>
                  </a:lnTo>
                  <a:lnTo>
                    <a:pt x="333" y="1053"/>
                  </a:lnTo>
                  <a:lnTo>
                    <a:pt x="528" y="1207"/>
                  </a:lnTo>
                  <a:lnTo>
                    <a:pt x="544" y="1222"/>
                  </a:lnTo>
                  <a:lnTo>
                    <a:pt x="666" y="1299"/>
                  </a:lnTo>
                  <a:lnTo>
                    <a:pt x="738" y="1338"/>
                  </a:lnTo>
                  <a:lnTo>
                    <a:pt x="897" y="1339"/>
                  </a:lnTo>
                  <a:lnTo>
                    <a:pt x="1395" y="1338"/>
                  </a:lnTo>
                  <a:lnTo>
                    <a:pt x="1537" y="1336"/>
                  </a:lnTo>
                  <a:lnTo>
                    <a:pt x="1497" y="1299"/>
                  </a:lnTo>
                  <a:lnTo>
                    <a:pt x="1354" y="116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6" name="Freeform 311">
              <a:extLst>
                <a:ext uri="{FF2B5EF4-FFF2-40B4-BE49-F238E27FC236}">
                  <a16:creationId xmlns:a16="http://schemas.microsoft.com/office/drawing/2014/main" id="{26803DB2-4ED4-48D6-9698-C6761ED7ADB3}"/>
                </a:ext>
              </a:extLst>
            </p:cNvPr>
            <p:cNvSpPr>
              <a:spLocks/>
            </p:cNvSpPr>
            <p:nvPr/>
          </p:nvSpPr>
          <p:spPr bwMode="auto">
            <a:xfrm>
              <a:off x="3434570" y="5824716"/>
              <a:ext cx="634838" cy="406911"/>
            </a:xfrm>
            <a:custGeom>
              <a:avLst/>
              <a:gdLst>
                <a:gd name="T0" fmla="*/ 1285 w 1363"/>
                <a:gd name="T1" fmla="*/ 439 h 873"/>
                <a:gd name="T2" fmla="*/ 1363 w 1363"/>
                <a:gd name="T3" fmla="*/ 459 h 873"/>
                <a:gd name="T4" fmla="*/ 1330 w 1363"/>
                <a:gd name="T5" fmla="*/ 732 h 873"/>
                <a:gd name="T6" fmla="*/ 1177 w 1363"/>
                <a:gd name="T7" fmla="*/ 766 h 873"/>
                <a:gd name="T8" fmla="*/ 1150 w 1363"/>
                <a:gd name="T9" fmla="*/ 768 h 873"/>
                <a:gd name="T10" fmla="*/ 0 w 1363"/>
                <a:gd name="T11" fmla="*/ 873 h 873"/>
                <a:gd name="T12" fmla="*/ 3 w 1363"/>
                <a:gd name="T13" fmla="*/ 385 h 873"/>
                <a:gd name="T14" fmla="*/ 21 w 1363"/>
                <a:gd name="T15" fmla="*/ 384 h 873"/>
                <a:gd name="T16" fmla="*/ 18 w 1363"/>
                <a:gd name="T17" fmla="*/ 9 h 873"/>
                <a:gd name="T18" fmla="*/ 543 w 1363"/>
                <a:gd name="T19" fmla="*/ 6 h 873"/>
                <a:gd name="T20" fmla="*/ 976 w 1363"/>
                <a:gd name="T21" fmla="*/ 6 h 873"/>
                <a:gd name="T22" fmla="*/ 1150 w 1363"/>
                <a:gd name="T23" fmla="*/ 0 h 873"/>
                <a:gd name="T24" fmla="*/ 1255 w 1363"/>
                <a:gd name="T25" fmla="*/ 1 h 873"/>
                <a:gd name="T26" fmla="*/ 1188 w 1363"/>
                <a:gd name="T27" fmla="*/ 63 h 873"/>
                <a:gd name="T28" fmla="*/ 1188 w 1363"/>
                <a:gd name="T29" fmla="*/ 361 h 873"/>
                <a:gd name="T30" fmla="*/ 1285 w 1363"/>
                <a:gd name="T31" fmla="*/ 43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3" h="873">
                  <a:moveTo>
                    <a:pt x="1285" y="439"/>
                  </a:moveTo>
                  <a:lnTo>
                    <a:pt x="1363" y="459"/>
                  </a:lnTo>
                  <a:lnTo>
                    <a:pt x="1330" y="732"/>
                  </a:lnTo>
                  <a:lnTo>
                    <a:pt x="1177" y="766"/>
                  </a:lnTo>
                  <a:lnTo>
                    <a:pt x="1150" y="768"/>
                  </a:lnTo>
                  <a:lnTo>
                    <a:pt x="0" y="873"/>
                  </a:lnTo>
                  <a:lnTo>
                    <a:pt x="3" y="385"/>
                  </a:lnTo>
                  <a:lnTo>
                    <a:pt x="21" y="384"/>
                  </a:lnTo>
                  <a:lnTo>
                    <a:pt x="18" y="9"/>
                  </a:lnTo>
                  <a:lnTo>
                    <a:pt x="543" y="6"/>
                  </a:lnTo>
                  <a:lnTo>
                    <a:pt x="976" y="6"/>
                  </a:lnTo>
                  <a:lnTo>
                    <a:pt x="1150" y="0"/>
                  </a:lnTo>
                  <a:lnTo>
                    <a:pt x="1255" y="1"/>
                  </a:lnTo>
                  <a:lnTo>
                    <a:pt x="1188" y="63"/>
                  </a:lnTo>
                  <a:lnTo>
                    <a:pt x="1188" y="361"/>
                  </a:lnTo>
                  <a:lnTo>
                    <a:pt x="1285" y="439"/>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7" name="Freeform 312">
              <a:extLst>
                <a:ext uri="{FF2B5EF4-FFF2-40B4-BE49-F238E27FC236}">
                  <a16:creationId xmlns:a16="http://schemas.microsoft.com/office/drawing/2014/main" id="{BF87D22C-1365-48C4-80D7-C53E1E48BC19}"/>
                </a:ext>
              </a:extLst>
            </p:cNvPr>
            <p:cNvSpPr>
              <a:spLocks/>
            </p:cNvSpPr>
            <p:nvPr/>
          </p:nvSpPr>
          <p:spPr bwMode="auto">
            <a:xfrm>
              <a:off x="2310319" y="5131148"/>
              <a:ext cx="510388" cy="559329"/>
            </a:xfrm>
            <a:custGeom>
              <a:avLst/>
              <a:gdLst>
                <a:gd name="T0" fmla="*/ 1085 w 1095"/>
                <a:gd name="T1" fmla="*/ 0 h 1199"/>
                <a:gd name="T2" fmla="*/ 1095 w 1095"/>
                <a:gd name="T3" fmla="*/ 614 h 1199"/>
                <a:gd name="T4" fmla="*/ 1044 w 1095"/>
                <a:gd name="T5" fmla="*/ 809 h 1199"/>
                <a:gd name="T6" fmla="*/ 987 w 1095"/>
                <a:gd name="T7" fmla="*/ 938 h 1199"/>
                <a:gd name="T8" fmla="*/ 824 w 1095"/>
                <a:gd name="T9" fmla="*/ 939 h 1199"/>
                <a:gd name="T10" fmla="*/ 822 w 1095"/>
                <a:gd name="T11" fmla="*/ 986 h 1199"/>
                <a:gd name="T12" fmla="*/ 699 w 1095"/>
                <a:gd name="T13" fmla="*/ 1163 h 1199"/>
                <a:gd name="T14" fmla="*/ 696 w 1095"/>
                <a:gd name="T15" fmla="*/ 1161 h 1199"/>
                <a:gd name="T16" fmla="*/ 686 w 1095"/>
                <a:gd name="T17" fmla="*/ 1161 h 1199"/>
                <a:gd name="T18" fmla="*/ 687 w 1095"/>
                <a:gd name="T19" fmla="*/ 1178 h 1199"/>
                <a:gd name="T20" fmla="*/ 627 w 1095"/>
                <a:gd name="T21" fmla="*/ 1178 h 1199"/>
                <a:gd name="T22" fmla="*/ 590 w 1095"/>
                <a:gd name="T23" fmla="*/ 1193 h 1199"/>
                <a:gd name="T24" fmla="*/ 576 w 1095"/>
                <a:gd name="T25" fmla="*/ 1199 h 1199"/>
                <a:gd name="T26" fmla="*/ 575 w 1095"/>
                <a:gd name="T27" fmla="*/ 1199 h 1199"/>
                <a:gd name="T28" fmla="*/ 575 w 1095"/>
                <a:gd name="T29" fmla="*/ 1197 h 1199"/>
                <a:gd name="T30" fmla="*/ 573 w 1095"/>
                <a:gd name="T31" fmla="*/ 1197 h 1199"/>
                <a:gd name="T32" fmla="*/ 485 w 1095"/>
                <a:gd name="T33" fmla="*/ 1160 h 1199"/>
                <a:gd name="T34" fmla="*/ 456 w 1095"/>
                <a:gd name="T35" fmla="*/ 1016 h 1199"/>
                <a:gd name="T36" fmla="*/ 456 w 1095"/>
                <a:gd name="T37" fmla="*/ 1014 h 1199"/>
                <a:gd name="T38" fmla="*/ 449 w 1095"/>
                <a:gd name="T39" fmla="*/ 995 h 1199"/>
                <a:gd name="T40" fmla="*/ 447 w 1095"/>
                <a:gd name="T41" fmla="*/ 993 h 1199"/>
                <a:gd name="T42" fmla="*/ 389 w 1095"/>
                <a:gd name="T43" fmla="*/ 881 h 1199"/>
                <a:gd name="T44" fmla="*/ 378 w 1095"/>
                <a:gd name="T45" fmla="*/ 875 h 1199"/>
                <a:gd name="T46" fmla="*/ 272 w 1095"/>
                <a:gd name="T47" fmla="*/ 842 h 1199"/>
                <a:gd name="T48" fmla="*/ 165 w 1095"/>
                <a:gd name="T49" fmla="*/ 849 h 1199"/>
                <a:gd name="T50" fmla="*/ 59 w 1095"/>
                <a:gd name="T51" fmla="*/ 840 h 1199"/>
                <a:gd name="T52" fmla="*/ 0 w 1095"/>
                <a:gd name="T53" fmla="*/ 833 h 1199"/>
                <a:gd name="T54" fmla="*/ 236 w 1095"/>
                <a:gd name="T55" fmla="*/ 701 h 1199"/>
                <a:gd name="T56" fmla="*/ 266 w 1095"/>
                <a:gd name="T57" fmla="*/ 623 h 1199"/>
                <a:gd name="T58" fmla="*/ 44 w 1095"/>
                <a:gd name="T59" fmla="*/ 5 h 1199"/>
                <a:gd name="T60" fmla="*/ 404 w 1095"/>
                <a:gd name="T61" fmla="*/ 5 h 1199"/>
                <a:gd name="T62" fmla="*/ 803 w 1095"/>
                <a:gd name="T63" fmla="*/ 0 h 1199"/>
                <a:gd name="T64" fmla="*/ 1085 w 1095"/>
                <a:gd name="T65" fmla="*/ 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5" h="1199">
                  <a:moveTo>
                    <a:pt x="1085" y="0"/>
                  </a:moveTo>
                  <a:lnTo>
                    <a:pt x="1095" y="614"/>
                  </a:lnTo>
                  <a:lnTo>
                    <a:pt x="1044" y="809"/>
                  </a:lnTo>
                  <a:lnTo>
                    <a:pt x="987" y="938"/>
                  </a:lnTo>
                  <a:lnTo>
                    <a:pt x="824" y="939"/>
                  </a:lnTo>
                  <a:lnTo>
                    <a:pt x="822" y="986"/>
                  </a:lnTo>
                  <a:lnTo>
                    <a:pt x="699" y="1163"/>
                  </a:lnTo>
                  <a:lnTo>
                    <a:pt x="696" y="1161"/>
                  </a:lnTo>
                  <a:lnTo>
                    <a:pt x="686" y="1161"/>
                  </a:lnTo>
                  <a:lnTo>
                    <a:pt x="687" y="1178"/>
                  </a:lnTo>
                  <a:lnTo>
                    <a:pt x="627" y="1178"/>
                  </a:lnTo>
                  <a:lnTo>
                    <a:pt x="590" y="1193"/>
                  </a:lnTo>
                  <a:lnTo>
                    <a:pt x="576" y="1199"/>
                  </a:lnTo>
                  <a:lnTo>
                    <a:pt x="575" y="1199"/>
                  </a:lnTo>
                  <a:lnTo>
                    <a:pt x="575" y="1197"/>
                  </a:lnTo>
                  <a:lnTo>
                    <a:pt x="573" y="1197"/>
                  </a:lnTo>
                  <a:lnTo>
                    <a:pt x="485" y="1160"/>
                  </a:lnTo>
                  <a:lnTo>
                    <a:pt x="456" y="1016"/>
                  </a:lnTo>
                  <a:lnTo>
                    <a:pt x="456" y="1014"/>
                  </a:lnTo>
                  <a:lnTo>
                    <a:pt x="449" y="995"/>
                  </a:lnTo>
                  <a:lnTo>
                    <a:pt x="447" y="993"/>
                  </a:lnTo>
                  <a:lnTo>
                    <a:pt x="389" y="881"/>
                  </a:lnTo>
                  <a:lnTo>
                    <a:pt x="378" y="875"/>
                  </a:lnTo>
                  <a:lnTo>
                    <a:pt x="272" y="842"/>
                  </a:lnTo>
                  <a:lnTo>
                    <a:pt x="165" y="849"/>
                  </a:lnTo>
                  <a:lnTo>
                    <a:pt x="59" y="840"/>
                  </a:lnTo>
                  <a:lnTo>
                    <a:pt x="0" y="833"/>
                  </a:lnTo>
                  <a:lnTo>
                    <a:pt x="236" y="701"/>
                  </a:lnTo>
                  <a:lnTo>
                    <a:pt x="266" y="623"/>
                  </a:lnTo>
                  <a:lnTo>
                    <a:pt x="44" y="5"/>
                  </a:lnTo>
                  <a:lnTo>
                    <a:pt x="404" y="5"/>
                  </a:lnTo>
                  <a:lnTo>
                    <a:pt x="803" y="0"/>
                  </a:lnTo>
                  <a:lnTo>
                    <a:pt x="1085" y="0"/>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8" name="Freeform 313">
              <a:extLst>
                <a:ext uri="{FF2B5EF4-FFF2-40B4-BE49-F238E27FC236}">
                  <a16:creationId xmlns:a16="http://schemas.microsoft.com/office/drawing/2014/main" id="{041FB71F-0B39-439C-BE0D-5626152F28E6}"/>
                </a:ext>
              </a:extLst>
            </p:cNvPr>
            <p:cNvSpPr>
              <a:spLocks/>
            </p:cNvSpPr>
            <p:nvPr/>
          </p:nvSpPr>
          <p:spPr bwMode="auto">
            <a:xfrm>
              <a:off x="2458542" y="5803741"/>
              <a:ext cx="96485" cy="79705"/>
            </a:xfrm>
            <a:custGeom>
              <a:avLst/>
              <a:gdLst>
                <a:gd name="T0" fmla="*/ 127 w 208"/>
                <a:gd name="T1" fmla="*/ 170 h 170"/>
                <a:gd name="T2" fmla="*/ 129 w 208"/>
                <a:gd name="T3" fmla="*/ 170 h 170"/>
                <a:gd name="T4" fmla="*/ 166 w 208"/>
                <a:gd name="T5" fmla="*/ 165 h 170"/>
                <a:gd name="T6" fmla="*/ 208 w 208"/>
                <a:gd name="T7" fmla="*/ 134 h 170"/>
                <a:gd name="T8" fmla="*/ 207 w 208"/>
                <a:gd name="T9" fmla="*/ 134 h 170"/>
                <a:gd name="T10" fmla="*/ 168 w 208"/>
                <a:gd name="T11" fmla="*/ 69 h 170"/>
                <a:gd name="T12" fmla="*/ 75 w 208"/>
                <a:gd name="T13" fmla="*/ 30 h 170"/>
                <a:gd name="T14" fmla="*/ 61 w 208"/>
                <a:gd name="T15" fmla="*/ 24 h 170"/>
                <a:gd name="T16" fmla="*/ 61 w 208"/>
                <a:gd name="T17" fmla="*/ 23 h 170"/>
                <a:gd name="T18" fmla="*/ 60 w 208"/>
                <a:gd name="T19" fmla="*/ 23 h 170"/>
                <a:gd name="T20" fmla="*/ 0 w 208"/>
                <a:gd name="T21" fmla="*/ 0 h 170"/>
                <a:gd name="T22" fmla="*/ 7 w 208"/>
                <a:gd name="T23" fmla="*/ 42 h 170"/>
                <a:gd name="T24" fmla="*/ 61 w 208"/>
                <a:gd name="T25" fmla="*/ 56 h 170"/>
                <a:gd name="T26" fmla="*/ 79 w 208"/>
                <a:gd name="T27" fmla="*/ 107 h 170"/>
                <a:gd name="T28" fmla="*/ 121 w 208"/>
                <a:gd name="T29" fmla="*/ 167 h 170"/>
                <a:gd name="T30" fmla="*/ 123 w 208"/>
                <a:gd name="T31" fmla="*/ 167 h 170"/>
                <a:gd name="T32" fmla="*/ 123 w 208"/>
                <a:gd name="T33" fmla="*/ 168 h 170"/>
                <a:gd name="T34" fmla="*/ 124 w 208"/>
                <a:gd name="T35" fmla="*/ 168 h 170"/>
                <a:gd name="T36" fmla="*/ 126 w 208"/>
                <a:gd name="T37" fmla="*/ 168 h 170"/>
                <a:gd name="T38" fmla="*/ 127 w 208"/>
                <a:gd name="T3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8" h="170">
                  <a:moveTo>
                    <a:pt x="127" y="170"/>
                  </a:moveTo>
                  <a:lnTo>
                    <a:pt x="129" y="170"/>
                  </a:lnTo>
                  <a:lnTo>
                    <a:pt x="166" y="165"/>
                  </a:lnTo>
                  <a:lnTo>
                    <a:pt x="208" y="134"/>
                  </a:lnTo>
                  <a:lnTo>
                    <a:pt x="207" y="134"/>
                  </a:lnTo>
                  <a:lnTo>
                    <a:pt x="168" y="69"/>
                  </a:lnTo>
                  <a:lnTo>
                    <a:pt x="75" y="30"/>
                  </a:lnTo>
                  <a:lnTo>
                    <a:pt x="61" y="24"/>
                  </a:lnTo>
                  <a:lnTo>
                    <a:pt x="61" y="23"/>
                  </a:lnTo>
                  <a:lnTo>
                    <a:pt x="60" y="23"/>
                  </a:lnTo>
                  <a:lnTo>
                    <a:pt x="0" y="0"/>
                  </a:lnTo>
                  <a:lnTo>
                    <a:pt x="7" y="42"/>
                  </a:lnTo>
                  <a:lnTo>
                    <a:pt x="61" y="56"/>
                  </a:lnTo>
                  <a:lnTo>
                    <a:pt x="79" y="107"/>
                  </a:lnTo>
                  <a:lnTo>
                    <a:pt x="121" y="167"/>
                  </a:lnTo>
                  <a:lnTo>
                    <a:pt x="123" y="167"/>
                  </a:lnTo>
                  <a:lnTo>
                    <a:pt x="123" y="168"/>
                  </a:lnTo>
                  <a:lnTo>
                    <a:pt x="124" y="168"/>
                  </a:lnTo>
                  <a:lnTo>
                    <a:pt x="126" y="168"/>
                  </a:lnTo>
                  <a:lnTo>
                    <a:pt x="127" y="170"/>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69" name="Freeform 314">
              <a:extLst>
                <a:ext uri="{FF2B5EF4-FFF2-40B4-BE49-F238E27FC236}">
                  <a16:creationId xmlns:a16="http://schemas.microsoft.com/office/drawing/2014/main" id="{F3748DAA-85D9-4664-96CF-FF606A52276C}"/>
                </a:ext>
              </a:extLst>
            </p:cNvPr>
            <p:cNvSpPr>
              <a:spLocks/>
            </p:cNvSpPr>
            <p:nvPr/>
          </p:nvSpPr>
          <p:spPr bwMode="auto">
            <a:xfrm>
              <a:off x="2448754" y="6023278"/>
              <a:ext cx="92289" cy="103476"/>
            </a:xfrm>
            <a:custGeom>
              <a:avLst/>
              <a:gdLst>
                <a:gd name="T0" fmla="*/ 99 w 197"/>
                <a:gd name="T1" fmla="*/ 208 h 223"/>
                <a:gd name="T2" fmla="*/ 116 w 197"/>
                <a:gd name="T3" fmla="*/ 222 h 223"/>
                <a:gd name="T4" fmla="*/ 117 w 197"/>
                <a:gd name="T5" fmla="*/ 223 h 223"/>
                <a:gd name="T6" fmla="*/ 197 w 197"/>
                <a:gd name="T7" fmla="*/ 217 h 223"/>
                <a:gd name="T8" fmla="*/ 195 w 197"/>
                <a:gd name="T9" fmla="*/ 214 h 223"/>
                <a:gd name="T10" fmla="*/ 116 w 197"/>
                <a:gd name="T11" fmla="*/ 136 h 223"/>
                <a:gd name="T12" fmla="*/ 68 w 197"/>
                <a:gd name="T13" fmla="*/ 84 h 223"/>
                <a:gd name="T14" fmla="*/ 68 w 197"/>
                <a:gd name="T15" fmla="*/ 82 h 223"/>
                <a:gd name="T16" fmla="*/ 66 w 197"/>
                <a:gd name="T17" fmla="*/ 81 h 223"/>
                <a:gd name="T18" fmla="*/ 0 w 197"/>
                <a:gd name="T19" fmla="*/ 0 h 223"/>
                <a:gd name="T20" fmla="*/ 0 w 197"/>
                <a:gd name="T21" fmla="*/ 1 h 223"/>
                <a:gd name="T22" fmla="*/ 29 w 197"/>
                <a:gd name="T23" fmla="*/ 82 h 223"/>
                <a:gd name="T24" fmla="*/ 30 w 197"/>
                <a:gd name="T25" fmla="*/ 82 h 223"/>
                <a:gd name="T26" fmla="*/ 30 w 197"/>
                <a:gd name="T27" fmla="*/ 84 h 223"/>
                <a:gd name="T28" fmla="*/ 66 w 197"/>
                <a:gd name="T29" fmla="*/ 162 h 223"/>
                <a:gd name="T30" fmla="*/ 98 w 197"/>
                <a:gd name="T31" fmla="*/ 208 h 223"/>
                <a:gd name="T32" fmla="*/ 99 w 197"/>
                <a:gd name="T33" fmla="*/ 20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223">
                  <a:moveTo>
                    <a:pt x="99" y="208"/>
                  </a:moveTo>
                  <a:lnTo>
                    <a:pt x="116" y="222"/>
                  </a:lnTo>
                  <a:lnTo>
                    <a:pt x="117" y="223"/>
                  </a:lnTo>
                  <a:lnTo>
                    <a:pt x="197" y="217"/>
                  </a:lnTo>
                  <a:lnTo>
                    <a:pt x="195" y="214"/>
                  </a:lnTo>
                  <a:lnTo>
                    <a:pt x="116" y="136"/>
                  </a:lnTo>
                  <a:lnTo>
                    <a:pt x="68" y="84"/>
                  </a:lnTo>
                  <a:lnTo>
                    <a:pt x="68" y="82"/>
                  </a:lnTo>
                  <a:lnTo>
                    <a:pt x="66" y="81"/>
                  </a:lnTo>
                  <a:lnTo>
                    <a:pt x="0" y="0"/>
                  </a:lnTo>
                  <a:lnTo>
                    <a:pt x="0" y="1"/>
                  </a:lnTo>
                  <a:lnTo>
                    <a:pt x="29" y="82"/>
                  </a:lnTo>
                  <a:lnTo>
                    <a:pt x="30" y="82"/>
                  </a:lnTo>
                  <a:lnTo>
                    <a:pt x="30" y="84"/>
                  </a:lnTo>
                  <a:lnTo>
                    <a:pt x="66" y="162"/>
                  </a:lnTo>
                  <a:lnTo>
                    <a:pt x="98" y="208"/>
                  </a:lnTo>
                  <a:lnTo>
                    <a:pt x="99" y="208"/>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0" name="Freeform 315">
              <a:extLst>
                <a:ext uri="{FF2B5EF4-FFF2-40B4-BE49-F238E27FC236}">
                  <a16:creationId xmlns:a16="http://schemas.microsoft.com/office/drawing/2014/main" id="{0E7A4B2B-3359-425F-960A-CDCF93C6A55F}"/>
                </a:ext>
              </a:extLst>
            </p:cNvPr>
            <p:cNvSpPr>
              <a:spLocks/>
            </p:cNvSpPr>
            <p:nvPr/>
          </p:nvSpPr>
          <p:spPr bwMode="auto">
            <a:xfrm>
              <a:off x="2636129" y="5568823"/>
              <a:ext cx="281062" cy="279664"/>
            </a:xfrm>
            <a:custGeom>
              <a:avLst/>
              <a:gdLst>
                <a:gd name="T0" fmla="*/ 503 w 603"/>
                <a:gd name="T1" fmla="*/ 253 h 600"/>
                <a:gd name="T2" fmla="*/ 378 w 603"/>
                <a:gd name="T3" fmla="*/ 76 h 600"/>
                <a:gd name="T4" fmla="*/ 377 w 603"/>
                <a:gd name="T5" fmla="*/ 73 h 600"/>
                <a:gd name="T6" fmla="*/ 315 w 603"/>
                <a:gd name="T7" fmla="*/ 25 h 600"/>
                <a:gd name="T8" fmla="*/ 288 w 603"/>
                <a:gd name="T9" fmla="*/ 0 h 600"/>
                <a:gd name="T10" fmla="*/ 125 w 603"/>
                <a:gd name="T11" fmla="*/ 1 h 600"/>
                <a:gd name="T12" fmla="*/ 123 w 603"/>
                <a:gd name="T13" fmla="*/ 48 h 600"/>
                <a:gd name="T14" fmla="*/ 0 w 603"/>
                <a:gd name="T15" fmla="*/ 225 h 600"/>
                <a:gd name="T16" fmla="*/ 2 w 603"/>
                <a:gd name="T17" fmla="*/ 225 h 600"/>
                <a:gd name="T18" fmla="*/ 11 w 603"/>
                <a:gd name="T19" fmla="*/ 226 h 600"/>
                <a:gd name="T20" fmla="*/ 17 w 603"/>
                <a:gd name="T21" fmla="*/ 235 h 600"/>
                <a:gd name="T22" fmla="*/ 104 w 603"/>
                <a:gd name="T23" fmla="*/ 313 h 600"/>
                <a:gd name="T24" fmla="*/ 128 w 603"/>
                <a:gd name="T25" fmla="*/ 333 h 600"/>
                <a:gd name="T26" fmla="*/ 146 w 603"/>
                <a:gd name="T27" fmla="*/ 345 h 600"/>
                <a:gd name="T28" fmla="*/ 147 w 603"/>
                <a:gd name="T29" fmla="*/ 345 h 600"/>
                <a:gd name="T30" fmla="*/ 149 w 603"/>
                <a:gd name="T31" fmla="*/ 346 h 600"/>
                <a:gd name="T32" fmla="*/ 150 w 603"/>
                <a:gd name="T33" fmla="*/ 346 h 600"/>
                <a:gd name="T34" fmla="*/ 150 w 603"/>
                <a:gd name="T35" fmla="*/ 348 h 600"/>
                <a:gd name="T36" fmla="*/ 152 w 603"/>
                <a:gd name="T37" fmla="*/ 348 h 600"/>
                <a:gd name="T38" fmla="*/ 152 w 603"/>
                <a:gd name="T39" fmla="*/ 349 h 600"/>
                <a:gd name="T40" fmla="*/ 153 w 603"/>
                <a:gd name="T41" fmla="*/ 349 h 600"/>
                <a:gd name="T42" fmla="*/ 155 w 603"/>
                <a:gd name="T43" fmla="*/ 351 h 600"/>
                <a:gd name="T44" fmla="*/ 156 w 603"/>
                <a:gd name="T45" fmla="*/ 352 h 600"/>
                <a:gd name="T46" fmla="*/ 156 w 603"/>
                <a:gd name="T47" fmla="*/ 354 h 600"/>
                <a:gd name="T48" fmla="*/ 158 w 603"/>
                <a:gd name="T49" fmla="*/ 354 h 600"/>
                <a:gd name="T50" fmla="*/ 158 w 603"/>
                <a:gd name="T51" fmla="*/ 355 h 600"/>
                <a:gd name="T52" fmla="*/ 159 w 603"/>
                <a:gd name="T53" fmla="*/ 355 h 600"/>
                <a:gd name="T54" fmla="*/ 159 w 603"/>
                <a:gd name="T55" fmla="*/ 357 h 600"/>
                <a:gd name="T56" fmla="*/ 210 w 603"/>
                <a:gd name="T57" fmla="*/ 384 h 600"/>
                <a:gd name="T58" fmla="*/ 216 w 603"/>
                <a:gd name="T59" fmla="*/ 384 h 600"/>
                <a:gd name="T60" fmla="*/ 219 w 603"/>
                <a:gd name="T61" fmla="*/ 388 h 600"/>
                <a:gd name="T62" fmla="*/ 308 w 603"/>
                <a:gd name="T63" fmla="*/ 463 h 600"/>
                <a:gd name="T64" fmla="*/ 315 w 603"/>
                <a:gd name="T65" fmla="*/ 471 h 600"/>
                <a:gd name="T66" fmla="*/ 317 w 603"/>
                <a:gd name="T67" fmla="*/ 471 h 600"/>
                <a:gd name="T68" fmla="*/ 317 w 603"/>
                <a:gd name="T69" fmla="*/ 472 h 600"/>
                <a:gd name="T70" fmla="*/ 318 w 603"/>
                <a:gd name="T71" fmla="*/ 474 h 600"/>
                <a:gd name="T72" fmla="*/ 318 w 603"/>
                <a:gd name="T73" fmla="*/ 475 h 600"/>
                <a:gd name="T74" fmla="*/ 318 w 603"/>
                <a:gd name="T75" fmla="*/ 474 h 600"/>
                <a:gd name="T76" fmla="*/ 318 w 603"/>
                <a:gd name="T77" fmla="*/ 475 h 600"/>
                <a:gd name="T78" fmla="*/ 318 w 603"/>
                <a:gd name="T79" fmla="*/ 477 h 600"/>
                <a:gd name="T80" fmla="*/ 320 w 603"/>
                <a:gd name="T81" fmla="*/ 477 h 600"/>
                <a:gd name="T82" fmla="*/ 321 w 603"/>
                <a:gd name="T83" fmla="*/ 478 h 600"/>
                <a:gd name="T84" fmla="*/ 422 w 603"/>
                <a:gd name="T85" fmla="*/ 559 h 600"/>
                <a:gd name="T86" fmla="*/ 447 w 603"/>
                <a:gd name="T87" fmla="*/ 600 h 600"/>
                <a:gd name="T88" fmla="*/ 495 w 603"/>
                <a:gd name="T89" fmla="*/ 526 h 600"/>
                <a:gd name="T90" fmla="*/ 521 w 603"/>
                <a:gd name="T91" fmla="*/ 510 h 600"/>
                <a:gd name="T92" fmla="*/ 521 w 603"/>
                <a:gd name="T93" fmla="*/ 472 h 600"/>
                <a:gd name="T94" fmla="*/ 603 w 603"/>
                <a:gd name="T95" fmla="*/ 307 h 600"/>
                <a:gd name="T96" fmla="*/ 503 w 603"/>
                <a:gd name="T97" fmla="*/ 253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3" h="600">
                  <a:moveTo>
                    <a:pt x="503" y="253"/>
                  </a:moveTo>
                  <a:lnTo>
                    <a:pt x="378" y="76"/>
                  </a:lnTo>
                  <a:lnTo>
                    <a:pt x="377" y="73"/>
                  </a:lnTo>
                  <a:lnTo>
                    <a:pt x="315" y="25"/>
                  </a:lnTo>
                  <a:lnTo>
                    <a:pt x="288" y="0"/>
                  </a:lnTo>
                  <a:lnTo>
                    <a:pt x="125" y="1"/>
                  </a:lnTo>
                  <a:lnTo>
                    <a:pt x="123" y="48"/>
                  </a:lnTo>
                  <a:lnTo>
                    <a:pt x="0" y="225"/>
                  </a:lnTo>
                  <a:lnTo>
                    <a:pt x="2" y="225"/>
                  </a:lnTo>
                  <a:lnTo>
                    <a:pt x="11" y="226"/>
                  </a:lnTo>
                  <a:lnTo>
                    <a:pt x="17" y="235"/>
                  </a:lnTo>
                  <a:lnTo>
                    <a:pt x="104" y="313"/>
                  </a:lnTo>
                  <a:lnTo>
                    <a:pt x="128" y="333"/>
                  </a:lnTo>
                  <a:lnTo>
                    <a:pt x="146" y="345"/>
                  </a:lnTo>
                  <a:lnTo>
                    <a:pt x="147" y="345"/>
                  </a:lnTo>
                  <a:lnTo>
                    <a:pt x="149" y="346"/>
                  </a:lnTo>
                  <a:lnTo>
                    <a:pt x="150" y="346"/>
                  </a:lnTo>
                  <a:lnTo>
                    <a:pt x="150" y="348"/>
                  </a:lnTo>
                  <a:lnTo>
                    <a:pt x="152" y="348"/>
                  </a:lnTo>
                  <a:lnTo>
                    <a:pt x="152" y="349"/>
                  </a:lnTo>
                  <a:lnTo>
                    <a:pt x="153" y="349"/>
                  </a:lnTo>
                  <a:lnTo>
                    <a:pt x="155" y="351"/>
                  </a:lnTo>
                  <a:lnTo>
                    <a:pt x="156" y="352"/>
                  </a:lnTo>
                  <a:lnTo>
                    <a:pt x="156" y="354"/>
                  </a:lnTo>
                  <a:lnTo>
                    <a:pt x="158" y="354"/>
                  </a:lnTo>
                  <a:lnTo>
                    <a:pt x="158" y="355"/>
                  </a:lnTo>
                  <a:lnTo>
                    <a:pt x="159" y="355"/>
                  </a:lnTo>
                  <a:lnTo>
                    <a:pt x="159" y="357"/>
                  </a:lnTo>
                  <a:lnTo>
                    <a:pt x="210" y="384"/>
                  </a:lnTo>
                  <a:lnTo>
                    <a:pt x="216" y="384"/>
                  </a:lnTo>
                  <a:lnTo>
                    <a:pt x="219" y="388"/>
                  </a:lnTo>
                  <a:lnTo>
                    <a:pt x="308" y="463"/>
                  </a:lnTo>
                  <a:lnTo>
                    <a:pt x="315" y="471"/>
                  </a:lnTo>
                  <a:lnTo>
                    <a:pt x="317" y="471"/>
                  </a:lnTo>
                  <a:lnTo>
                    <a:pt x="317" y="472"/>
                  </a:lnTo>
                  <a:lnTo>
                    <a:pt x="318" y="474"/>
                  </a:lnTo>
                  <a:lnTo>
                    <a:pt x="318" y="475"/>
                  </a:lnTo>
                  <a:lnTo>
                    <a:pt x="318" y="474"/>
                  </a:lnTo>
                  <a:lnTo>
                    <a:pt x="318" y="475"/>
                  </a:lnTo>
                  <a:lnTo>
                    <a:pt x="318" y="477"/>
                  </a:lnTo>
                  <a:lnTo>
                    <a:pt x="320" y="477"/>
                  </a:lnTo>
                  <a:lnTo>
                    <a:pt x="321" y="478"/>
                  </a:lnTo>
                  <a:lnTo>
                    <a:pt x="422" y="559"/>
                  </a:lnTo>
                  <a:lnTo>
                    <a:pt x="447" y="600"/>
                  </a:lnTo>
                  <a:lnTo>
                    <a:pt x="495" y="526"/>
                  </a:lnTo>
                  <a:lnTo>
                    <a:pt x="521" y="510"/>
                  </a:lnTo>
                  <a:lnTo>
                    <a:pt x="521" y="472"/>
                  </a:lnTo>
                  <a:lnTo>
                    <a:pt x="603" y="307"/>
                  </a:lnTo>
                  <a:lnTo>
                    <a:pt x="503" y="25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1" name="Freeform 316">
              <a:extLst>
                <a:ext uri="{FF2B5EF4-FFF2-40B4-BE49-F238E27FC236}">
                  <a16:creationId xmlns:a16="http://schemas.microsoft.com/office/drawing/2014/main" id="{918EADAE-C55F-4399-AB04-C7A2726E0EA6}"/>
                </a:ext>
              </a:extLst>
            </p:cNvPr>
            <p:cNvSpPr>
              <a:spLocks/>
            </p:cNvSpPr>
            <p:nvPr/>
          </p:nvSpPr>
          <p:spPr bwMode="auto">
            <a:xfrm>
              <a:off x="2812317" y="5501703"/>
              <a:ext cx="1283660" cy="327207"/>
            </a:xfrm>
            <a:custGeom>
              <a:avLst/>
              <a:gdLst>
                <a:gd name="T0" fmla="*/ 2697 w 2753"/>
                <a:gd name="T1" fmla="*/ 413 h 701"/>
                <a:gd name="T2" fmla="*/ 2589 w 2753"/>
                <a:gd name="T3" fmla="*/ 693 h 701"/>
                <a:gd name="T4" fmla="*/ 2484 w 2753"/>
                <a:gd name="T5" fmla="*/ 692 h 701"/>
                <a:gd name="T6" fmla="*/ 2310 w 2753"/>
                <a:gd name="T7" fmla="*/ 698 h 701"/>
                <a:gd name="T8" fmla="*/ 1877 w 2753"/>
                <a:gd name="T9" fmla="*/ 698 h 701"/>
                <a:gd name="T10" fmla="*/ 1352 w 2753"/>
                <a:gd name="T11" fmla="*/ 701 h 701"/>
                <a:gd name="T12" fmla="*/ 369 w 2753"/>
                <a:gd name="T13" fmla="*/ 695 h 701"/>
                <a:gd name="T14" fmla="*/ 260 w 2753"/>
                <a:gd name="T15" fmla="*/ 632 h 701"/>
                <a:gd name="T16" fmla="*/ 266 w 2753"/>
                <a:gd name="T17" fmla="*/ 615 h 701"/>
                <a:gd name="T18" fmla="*/ 143 w 2753"/>
                <a:gd name="T19" fmla="*/ 615 h 701"/>
                <a:gd name="T20" fmla="*/ 225 w 2753"/>
                <a:gd name="T21" fmla="*/ 450 h 701"/>
                <a:gd name="T22" fmla="*/ 125 w 2753"/>
                <a:gd name="T23" fmla="*/ 396 h 701"/>
                <a:gd name="T24" fmla="*/ 0 w 2753"/>
                <a:gd name="T25" fmla="*/ 219 h 701"/>
                <a:gd name="T26" fmla="*/ 101 w 2753"/>
                <a:gd name="T27" fmla="*/ 50 h 701"/>
                <a:gd name="T28" fmla="*/ 258 w 2753"/>
                <a:gd name="T29" fmla="*/ 50 h 701"/>
                <a:gd name="T30" fmla="*/ 258 w 2753"/>
                <a:gd name="T31" fmla="*/ 66 h 701"/>
                <a:gd name="T32" fmla="*/ 635 w 2753"/>
                <a:gd name="T33" fmla="*/ 81 h 701"/>
                <a:gd name="T34" fmla="*/ 635 w 2753"/>
                <a:gd name="T35" fmla="*/ 50 h 701"/>
                <a:gd name="T36" fmla="*/ 2006 w 2753"/>
                <a:gd name="T37" fmla="*/ 50 h 701"/>
                <a:gd name="T38" fmla="*/ 2006 w 2753"/>
                <a:gd name="T39" fmla="*/ 3 h 701"/>
                <a:gd name="T40" fmla="*/ 2753 w 2753"/>
                <a:gd name="T41" fmla="*/ 0 h 701"/>
                <a:gd name="T42" fmla="*/ 2732 w 2753"/>
                <a:gd name="T43" fmla="*/ 92 h 701"/>
                <a:gd name="T44" fmla="*/ 2697 w 2753"/>
                <a:gd name="T45" fmla="*/ 126 h 701"/>
                <a:gd name="T46" fmla="*/ 2697 w 2753"/>
                <a:gd name="T47" fmla="*/ 41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3" h="701">
                  <a:moveTo>
                    <a:pt x="2697" y="413"/>
                  </a:moveTo>
                  <a:lnTo>
                    <a:pt x="2589" y="693"/>
                  </a:lnTo>
                  <a:lnTo>
                    <a:pt x="2484" y="692"/>
                  </a:lnTo>
                  <a:lnTo>
                    <a:pt x="2310" y="698"/>
                  </a:lnTo>
                  <a:lnTo>
                    <a:pt x="1877" y="698"/>
                  </a:lnTo>
                  <a:lnTo>
                    <a:pt x="1352" y="701"/>
                  </a:lnTo>
                  <a:lnTo>
                    <a:pt x="369" y="695"/>
                  </a:lnTo>
                  <a:lnTo>
                    <a:pt x="260" y="632"/>
                  </a:lnTo>
                  <a:lnTo>
                    <a:pt x="266" y="615"/>
                  </a:lnTo>
                  <a:lnTo>
                    <a:pt x="143" y="615"/>
                  </a:lnTo>
                  <a:lnTo>
                    <a:pt x="225" y="450"/>
                  </a:lnTo>
                  <a:lnTo>
                    <a:pt x="125" y="396"/>
                  </a:lnTo>
                  <a:lnTo>
                    <a:pt x="0" y="219"/>
                  </a:lnTo>
                  <a:lnTo>
                    <a:pt x="101" y="50"/>
                  </a:lnTo>
                  <a:lnTo>
                    <a:pt x="258" y="50"/>
                  </a:lnTo>
                  <a:lnTo>
                    <a:pt x="258" y="66"/>
                  </a:lnTo>
                  <a:lnTo>
                    <a:pt x="635" y="81"/>
                  </a:lnTo>
                  <a:lnTo>
                    <a:pt x="635" y="50"/>
                  </a:lnTo>
                  <a:lnTo>
                    <a:pt x="2006" y="50"/>
                  </a:lnTo>
                  <a:lnTo>
                    <a:pt x="2006" y="3"/>
                  </a:lnTo>
                  <a:lnTo>
                    <a:pt x="2753" y="0"/>
                  </a:lnTo>
                  <a:lnTo>
                    <a:pt x="2732" y="92"/>
                  </a:lnTo>
                  <a:lnTo>
                    <a:pt x="2697" y="126"/>
                  </a:lnTo>
                  <a:lnTo>
                    <a:pt x="2697" y="413"/>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2" name="Freeform 317">
              <a:extLst>
                <a:ext uri="{FF2B5EF4-FFF2-40B4-BE49-F238E27FC236}">
                  <a16:creationId xmlns:a16="http://schemas.microsoft.com/office/drawing/2014/main" id="{3944B609-D200-4D65-918F-906E135C7F8D}"/>
                </a:ext>
              </a:extLst>
            </p:cNvPr>
            <p:cNvSpPr>
              <a:spLocks/>
            </p:cNvSpPr>
            <p:nvPr/>
          </p:nvSpPr>
          <p:spPr bwMode="auto">
            <a:xfrm>
              <a:off x="2770368" y="4644532"/>
              <a:ext cx="1443068" cy="959249"/>
            </a:xfrm>
            <a:custGeom>
              <a:avLst/>
              <a:gdLst>
                <a:gd name="T0" fmla="*/ 2994 w 3095"/>
                <a:gd name="T1" fmla="*/ 1740 h 2058"/>
                <a:gd name="T2" fmla="*/ 2843 w 3095"/>
                <a:gd name="T3" fmla="*/ 1839 h 2058"/>
                <a:gd name="T4" fmla="*/ 2096 w 3095"/>
                <a:gd name="T5" fmla="*/ 1842 h 2058"/>
                <a:gd name="T6" fmla="*/ 2096 w 3095"/>
                <a:gd name="T7" fmla="*/ 1889 h 2058"/>
                <a:gd name="T8" fmla="*/ 725 w 3095"/>
                <a:gd name="T9" fmla="*/ 1889 h 2058"/>
                <a:gd name="T10" fmla="*/ 725 w 3095"/>
                <a:gd name="T11" fmla="*/ 1920 h 2058"/>
                <a:gd name="T12" fmla="*/ 348 w 3095"/>
                <a:gd name="T13" fmla="*/ 1905 h 2058"/>
                <a:gd name="T14" fmla="*/ 348 w 3095"/>
                <a:gd name="T15" fmla="*/ 1889 h 2058"/>
                <a:gd name="T16" fmla="*/ 191 w 3095"/>
                <a:gd name="T17" fmla="*/ 1889 h 2058"/>
                <a:gd name="T18" fmla="*/ 90 w 3095"/>
                <a:gd name="T19" fmla="*/ 2058 h 2058"/>
                <a:gd name="T20" fmla="*/ 89 w 3095"/>
                <a:gd name="T21" fmla="*/ 2055 h 2058"/>
                <a:gd name="T22" fmla="*/ 27 w 3095"/>
                <a:gd name="T23" fmla="*/ 2007 h 2058"/>
                <a:gd name="T24" fmla="*/ 0 w 3095"/>
                <a:gd name="T25" fmla="*/ 1982 h 2058"/>
                <a:gd name="T26" fmla="*/ 57 w 3095"/>
                <a:gd name="T27" fmla="*/ 1853 h 2058"/>
                <a:gd name="T28" fmla="*/ 108 w 3095"/>
                <a:gd name="T29" fmla="*/ 1658 h 2058"/>
                <a:gd name="T30" fmla="*/ 98 w 3095"/>
                <a:gd name="T31" fmla="*/ 1044 h 2058"/>
                <a:gd name="T32" fmla="*/ 128 w 3095"/>
                <a:gd name="T33" fmla="*/ 1044 h 2058"/>
                <a:gd name="T34" fmla="*/ 111 w 3095"/>
                <a:gd name="T35" fmla="*/ 125 h 2058"/>
                <a:gd name="T36" fmla="*/ 111 w 3095"/>
                <a:gd name="T37" fmla="*/ 95 h 2058"/>
                <a:gd name="T38" fmla="*/ 128 w 3095"/>
                <a:gd name="T39" fmla="*/ 0 h 2058"/>
                <a:gd name="T40" fmla="*/ 240 w 3095"/>
                <a:gd name="T41" fmla="*/ 3 h 2058"/>
                <a:gd name="T42" fmla="*/ 876 w 3095"/>
                <a:gd name="T43" fmla="*/ 2 h 2058"/>
                <a:gd name="T44" fmla="*/ 1830 w 3095"/>
                <a:gd name="T45" fmla="*/ 5 h 2058"/>
                <a:gd name="T46" fmla="*/ 2150 w 3095"/>
                <a:gd name="T47" fmla="*/ 323 h 2058"/>
                <a:gd name="T48" fmla="*/ 2429 w 3095"/>
                <a:gd name="T49" fmla="*/ 602 h 2058"/>
                <a:gd name="T50" fmla="*/ 2675 w 3095"/>
                <a:gd name="T51" fmla="*/ 852 h 2058"/>
                <a:gd name="T52" fmla="*/ 2681 w 3095"/>
                <a:gd name="T53" fmla="*/ 1002 h 2058"/>
                <a:gd name="T54" fmla="*/ 2787 w 3095"/>
                <a:gd name="T55" fmla="*/ 1143 h 2058"/>
                <a:gd name="T56" fmla="*/ 2838 w 3095"/>
                <a:gd name="T57" fmla="*/ 1256 h 2058"/>
                <a:gd name="T58" fmla="*/ 2888 w 3095"/>
                <a:gd name="T59" fmla="*/ 1389 h 2058"/>
                <a:gd name="T60" fmla="*/ 2892 w 3095"/>
                <a:gd name="T61" fmla="*/ 1445 h 2058"/>
                <a:gd name="T62" fmla="*/ 3000 w 3095"/>
                <a:gd name="T63" fmla="*/ 1509 h 2058"/>
                <a:gd name="T64" fmla="*/ 3014 w 3095"/>
                <a:gd name="T65" fmla="*/ 1523 h 2058"/>
                <a:gd name="T66" fmla="*/ 3095 w 3095"/>
                <a:gd name="T67" fmla="*/ 1599 h 2058"/>
                <a:gd name="T68" fmla="*/ 3071 w 3095"/>
                <a:gd name="T69" fmla="*/ 1658 h 2058"/>
                <a:gd name="T70" fmla="*/ 2994 w 3095"/>
                <a:gd name="T71" fmla="*/ 174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95" h="2058">
                  <a:moveTo>
                    <a:pt x="2994" y="1740"/>
                  </a:moveTo>
                  <a:lnTo>
                    <a:pt x="2843" y="1839"/>
                  </a:lnTo>
                  <a:lnTo>
                    <a:pt x="2096" y="1842"/>
                  </a:lnTo>
                  <a:lnTo>
                    <a:pt x="2096" y="1889"/>
                  </a:lnTo>
                  <a:lnTo>
                    <a:pt x="725" y="1889"/>
                  </a:lnTo>
                  <a:lnTo>
                    <a:pt x="725" y="1920"/>
                  </a:lnTo>
                  <a:lnTo>
                    <a:pt x="348" y="1905"/>
                  </a:lnTo>
                  <a:lnTo>
                    <a:pt x="348" y="1889"/>
                  </a:lnTo>
                  <a:lnTo>
                    <a:pt x="191" y="1889"/>
                  </a:lnTo>
                  <a:lnTo>
                    <a:pt x="90" y="2058"/>
                  </a:lnTo>
                  <a:lnTo>
                    <a:pt x="89" y="2055"/>
                  </a:lnTo>
                  <a:lnTo>
                    <a:pt x="27" y="2007"/>
                  </a:lnTo>
                  <a:lnTo>
                    <a:pt x="0" y="1982"/>
                  </a:lnTo>
                  <a:lnTo>
                    <a:pt x="57" y="1853"/>
                  </a:lnTo>
                  <a:lnTo>
                    <a:pt x="108" y="1658"/>
                  </a:lnTo>
                  <a:lnTo>
                    <a:pt x="98" y="1044"/>
                  </a:lnTo>
                  <a:lnTo>
                    <a:pt x="128" y="1044"/>
                  </a:lnTo>
                  <a:lnTo>
                    <a:pt x="111" y="125"/>
                  </a:lnTo>
                  <a:lnTo>
                    <a:pt x="111" y="95"/>
                  </a:lnTo>
                  <a:lnTo>
                    <a:pt x="128" y="0"/>
                  </a:lnTo>
                  <a:lnTo>
                    <a:pt x="240" y="3"/>
                  </a:lnTo>
                  <a:lnTo>
                    <a:pt x="876" y="2"/>
                  </a:lnTo>
                  <a:lnTo>
                    <a:pt x="1830" y="5"/>
                  </a:lnTo>
                  <a:lnTo>
                    <a:pt x="2150" y="323"/>
                  </a:lnTo>
                  <a:lnTo>
                    <a:pt x="2429" y="602"/>
                  </a:lnTo>
                  <a:lnTo>
                    <a:pt x="2675" y="852"/>
                  </a:lnTo>
                  <a:lnTo>
                    <a:pt x="2681" y="1002"/>
                  </a:lnTo>
                  <a:lnTo>
                    <a:pt x="2787" y="1143"/>
                  </a:lnTo>
                  <a:lnTo>
                    <a:pt x="2838" y="1256"/>
                  </a:lnTo>
                  <a:lnTo>
                    <a:pt x="2888" y="1389"/>
                  </a:lnTo>
                  <a:lnTo>
                    <a:pt x="2892" y="1445"/>
                  </a:lnTo>
                  <a:lnTo>
                    <a:pt x="3000" y="1509"/>
                  </a:lnTo>
                  <a:lnTo>
                    <a:pt x="3014" y="1523"/>
                  </a:lnTo>
                  <a:lnTo>
                    <a:pt x="3095" y="1599"/>
                  </a:lnTo>
                  <a:lnTo>
                    <a:pt x="3071" y="1658"/>
                  </a:lnTo>
                  <a:lnTo>
                    <a:pt x="2994" y="1740"/>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3" name="Freeform 318">
              <a:extLst>
                <a:ext uri="{FF2B5EF4-FFF2-40B4-BE49-F238E27FC236}">
                  <a16:creationId xmlns:a16="http://schemas.microsoft.com/office/drawing/2014/main" id="{94A6C4CF-18F1-48A7-85A7-DA2F5C57C659}"/>
                </a:ext>
              </a:extLst>
            </p:cNvPr>
            <p:cNvSpPr>
              <a:spLocks/>
            </p:cNvSpPr>
            <p:nvPr/>
          </p:nvSpPr>
          <p:spPr bwMode="auto">
            <a:xfrm>
              <a:off x="2844478" y="5788360"/>
              <a:ext cx="599881" cy="485217"/>
            </a:xfrm>
            <a:custGeom>
              <a:avLst/>
              <a:gdLst>
                <a:gd name="T0" fmla="*/ 1268 w 1286"/>
                <a:gd name="T1" fmla="*/ 462 h 1040"/>
                <a:gd name="T2" fmla="*/ 1265 w 1286"/>
                <a:gd name="T3" fmla="*/ 950 h 1040"/>
                <a:gd name="T4" fmla="*/ 401 w 1286"/>
                <a:gd name="T5" fmla="*/ 1040 h 1040"/>
                <a:gd name="T6" fmla="*/ 387 w 1286"/>
                <a:gd name="T7" fmla="*/ 944 h 1040"/>
                <a:gd name="T8" fmla="*/ 336 w 1286"/>
                <a:gd name="T9" fmla="*/ 876 h 1040"/>
                <a:gd name="T10" fmla="*/ 335 w 1286"/>
                <a:gd name="T11" fmla="*/ 876 h 1040"/>
                <a:gd name="T12" fmla="*/ 291 w 1286"/>
                <a:gd name="T13" fmla="*/ 809 h 1040"/>
                <a:gd name="T14" fmla="*/ 291 w 1286"/>
                <a:gd name="T15" fmla="*/ 678 h 1040"/>
                <a:gd name="T16" fmla="*/ 291 w 1286"/>
                <a:gd name="T17" fmla="*/ 677 h 1040"/>
                <a:gd name="T18" fmla="*/ 293 w 1286"/>
                <a:gd name="T19" fmla="*/ 677 h 1040"/>
                <a:gd name="T20" fmla="*/ 293 w 1286"/>
                <a:gd name="T21" fmla="*/ 675 h 1040"/>
                <a:gd name="T22" fmla="*/ 270 w 1286"/>
                <a:gd name="T23" fmla="*/ 542 h 1040"/>
                <a:gd name="T24" fmla="*/ 225 w 1286"/>
                <a:gd name="T25" fmla="*/ 408 h 1040"/>
                <a:gd name="T26" fmla="*/ 188 w 1286"/>
                <a:gd name="T27" fmla="*/ 345 h 1040"/>
                <a:gd name="T28" fmla="*/ 141 w 1286"/>
                <a:gd name="T29" fmla="*/ 276 h 1040"/>
                <a:gd name="T30" fmla="*/ 141 w 1286"/>
                <a:gd name="T31" fmla="*/ 275 h 1040"/>
                <a:gd name="T32" fmla="*/ 140 w 1286"/>
                <a:gd name="T33" fmla="*/ 275 h 1040"/>
                <a:gd name="T34" fmla="*/ 140 w 1286"/>
                <a:gd name="T35" fmla="*/ 273 h 1040"/>
                <a:gd name="T36" fmla="*/ 81 w 1286"/>
                <a:gd name="T37" fmla="*/ 191 h 1040"/>
                <a:gd name="T38" fmla="*/ 81 w 1286"/>
                <a:gd name="T39" fmla="*/ 189 h 1040"/>
                <a:gd name="T40" fmla="*/ 24 w 1286"/>
                <a:gd name="T41" fmla="*/ 141 h 1040"/>
                <a:gd name="T42" fmla="*/ 24 w 1286"/>
                <a:gd name="T43" fmla="*/ 140 h 1040"/>
                <a:gd name="T44" fmla="*/ 23 w 1286"/>
                <a:gd name="T45" fmla="*/ 140 h 1040"/>
                <a:gd name="T46" fmla="*/ 0 w 1286"/>
                <a:gd name="T47" fmla="*/ 128 h 1040"/>
                <a:gd name="T48" fmla="*/ 48 w 1286"/>
                <a:gd name="T49" fmla="*/ 54 h 1040"/>
                <a:gd name="T50" fmla="*/ 74 w 1286"/>
                <a:gd name="T51" fmla="*/ 38 h 1040"/>
                <a:gd name="T52" fmla="*/ 74 w 1286"/>
                <a:gd name="T53" fmla="*/ 0 h 1040"/>
                <a:gd name="T54" fmla="*/ 197 w 1286"/>
                <a:gd name="T55" fmla="*/ 0 h 1040"/>
                <a:gd name="T56" fmla="*/ 191 w 1286"/>
                <a:gd name="T57" fmla="*/ 17 h 1040"/>
                <a:gd name="T58" fmla="*/ 300 w 1286"/>
                <a:gd name="T59" fmla="*/ 80 h 1040"/>
                <a:gd name="T60" fmla="*/ 1283 w 1286"/>
                <a:gd name="T61" fmla="*/ 86 h 1040"/>
                <a:gd name="T62" fmla="*/ 1286 w 1286"/>
                <a:gd name="T63" fmla="*/ 461 h 1040"/>
                <a:gd name="T64" fmla="*/ 1268 w 1286"/>
                <a:gd name="T65" fmla="*/ 46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6" h="1040">
                  <a:moveTo>
                    <a:pt x="1268" y="462"/>
                  </a:moveTo>
                  <a:lnTo>
                    <a:pt x="1265" y="950"/>
                  </a:lnTo>
                  <a:lnTo>
                    <a:pt x="401" y="1040"/>
                  </a:lnTo>
                  <a:lnTo>
                    <a:pt x="387" y="944"/>
                  </a:lnTo>
                  <a:lnTo>
                    <a:pt x="336" y="876"/>
                  </a:lnTo>
                  <a:lnTo>
                    <a:pt x="335" y="876"/>
                  </a:lnTo>
                  <a:lnTo>
                    <a:pt x="291" y="809"/>
                  </a:lnTo>
                  <a:lnTo>
                    <a:pt x="291" y="678"/>
                  </a:lnTo>
                  <a:lnTo>
                    <a:pt x="291" y="677"/>
                  </a:lnTo>
                  <a:lnTo>
                    <a:pt x="293" y="677"/>
                  </a:lnTo>
                  <a:lnTo>
                    <a:pt x="293" y="675"/>
                  </a:lnTo>
                  <a:lnTo>
                    <a:pt x="270" y="542"/>
                  </a:lnTo>
                  <a:lnTo>
                    <a:pt x="225" y="408"/>
                  </a:lnTo>
                  <a:lnTo>
                    <a:pt x="188" y="345"/>
                  </a:lnTo>
                  <a:lnTo>
                    <a:pt x="141" y="276"/>
                  </a:lnTo>
                  <a:lnTo>
                    <a:pt x="141" y="275"/>
                  </a:lnTo>
                  <a:lnTo>
                    <a:pt x="140" y="275"/>
                  </a:lnTo>
                  <a:lnTo>
                    <a:pt x="140" y="273"/>
                  </a:lnTo>
                  <a:lnTo>
                    <a:pt x="81" y="191"/>
                  </a:lnTo>
                  <a:lnTo>
                    <a:pt x="81" y="189"/>
                  </a:lnTo>
                  <a:lnTo>
                    <a:pt x="24" y="141"/>
                  </a:lnTo>
                  <a:lnTo>
                    <a:pt x="24" y="140"/>
                  </a:lnTo>
                  <a:lnTo>
                    <a:pt x="23" y="140"/>
                  </a:lnTo>
                  <a:lnTo>
                    <a:pt x="0" y="128"/>
                  </a:lnTo>
                  <a:lnTo>
                    <a:pt x="48" y="54"/>
                  </a:lnTo>
                  <a:lnTo>
                    <a:pt x="74" y="38"/>
                  </a:lnTo>
                  <a:lnTo>
                    <a:pt x="74" y="0"/>
                  </a:lnTo>
                  <a:lnTo>
                    <a:pt x="197" y="0"/>
                  </a:lnTo>
                  <a:lnTo>
                    <a:pt x="191" y="17"/>
                  </a:lnTo>
                  <a:lnTo>
                    <a:pt x="300" y="80"/>
                  </a:lnTo>
                  <a:lnTo>
                    <a:pt x="1283" y="86"/>
                  </a:lnTo>
                  <a:lnTo>
                    <a:pt x="1286" y="461"/>
                  </a:lnTo>
                  <a:lnTo>
                    <a:pt x="1268" y="462"/>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5" name="Freeform 286">
              <a:extLst>
                <a:ext uri="{FF2B5EF4-FFF2-40B4-BE49-F238E27FC236}">
                  <a16:creationId xmlns:a16="http://schemas.microsoft.com/office/drawing/2014/main" id="{E9F9CC94-0603-40FF-AA77-9C55F3673D4C}"/>
                </a:ext>
              </a:extLst>
            </p:cNvPr>
            <p:cNvSpPr>
              <a:spLocks/>
            </p:cNvSpPr>
            <p:nvPr/>
          </p:nvSpPr>
          <p:spPr bwMode="auto">
            <a:xfrm>
              <a:off x="1304116" y="2893930"/>
              <a:ext cx="585897" cy="300640"/>
            </a:xfrm>
            <a:custGeom>
              <a:avLst/>
              <a:gdLst>
                <a:gd name="T0" fmla="*/ 1258 w 1258"/>
                <a:gd name="T1" fmla="*/ 265 h 646"/>
                <a:gd name="T2" fmla="*/ 1257 w 1258"/>
                <a:gd name="T3" fmla="*/ 217 h 646"/>
                <a:gd name="T4" fmla="*/ 1257 w 1258"/>
                <a:gd name="T5" fmla="*/ 204 h 646"/>
                <a:gd name="T6" fmla="*/ 1257 w 1258"/>
                <a:gd name="T7" fmla="*/ 160 h 646"/>
                <a:gd name="T8" fmla="*/ 1257 w 1258"/>
                <a:gd name="T9" fmla="*/ 70 h 646"/>
                <a:gd name="T10" fmla="*/ 1255 w 1258"/>
                <a:gd name="T11" fmla="*/ 0 h 646"/>
                <a:gd name="T12" fmla="*/ 835 w 1258"/>
                <a:gd name="T13" fmla="*/ 0 h 646"/>
                <a:gd name="T14" fmla="*/ 625 w 1258"/>
                <a:gd name="T15" fmla="*/ 48 h 646"/>
                <a:gd name="T16" fmla="*/ 516 w 1258"/>
                <a:gd name="T17" fmla="*/ 147 h 646"/>
                <a:gd name="T18" fmla="*/ 439 w 1258"/>
                <a:gd name="T19" fmla="*/ 204 h 646"/>
                <a:gd name="T20" fmla="*/ 411 w 1258"/>
                <a:gd name="T21" fmla="*/ 265 h 646"/>
                <a:gd name="T22" fmla="*/ 304 w 1258"/>
                <a:gd name="T23" fmla="*/ 306 h 646"/>
                <a:gd name="T24" fmla="*/ 295 w 1258"/>
                <a:gd name="T25" fmla="*/ 297 h 646"/>
                <a:gd name="T26" fmla="*/ 174 w 1258"/>
                <a:gd name="T27" fmla="*/ 300 h 646"/>
                <a:gd name="T28" fmla="*/ 166 w 1258"/>
                <a:gd name="T29" fmla="*/ 298 h 646"/>
                <a:gd name="T30" fmla="*/ 93 w 1258"/>
                <a:gd name="T31" fmla="*/ 313 h 646"/>
                <a:gd name="T32" fmla="*/ 60 w 1258"/>
                <a:gd name="T33" fmla="*/ 334 h 646"/>
                <a:gd name="T34" fmla="*/ 60 w 1258"/>
                <a:gd name="T35" fmla="*/ 417 h 646"/>
                <a:gd name="T36" fmla="*/ 13 w 1258"/>
                <a:gd name="T37" fmla="*/ 472 h 646"/>
                <a:gd name="T38" fmla="*/ 0 w 1258"/>
                <a:gd name="T39" fmla="*/ 622 h 646"/>
                <a:gd name="T40" fmla="*/ 198 w 1258"/>
                <a:gd name="T41" fmla="*/ 639 h 646"/>
                <a:gd name="T42" fmla="*/ 285 w 1258"/>
                <a:gd name="T43" fmla="*/ 646 h 646"/>
                <a:gd name="T44" fmla="*/ 288 w 1258"/>
                <a:gd name="T45" fmla="*/ 646 h 646"/>
                <a:gd name="T46" fmla="*/ 411 w 1258"/>
                <a:gd name="T47" fmla="*/ 426 h 646"/>
                <a:gd name="T48" fmla="*/ 645 w 1258"/>
                <a:gd name="T49" fmla="*/ 337 h 646"/>
                <a:gd name="T50" fmla="*/ 729 w 1258"/>
                <a:gd name="T51" fmla="*/ 396 h 646"/>
                <a:gd name="T52" fmla="*/ 832 w 1258"/>
                <a:gd name="T53" fmla="*/ 405 h 646"/>
                <a:gd name="T54" fmla="*/ 891 w 1258"/>
                <a:gd name="T55" fmla="*/ 307 h 646"/>
                <a:gd name="T56" fmla="*/ 1120 w 1258"/>
                <a:gd name="T57" fmla="*/ 297 h 646"/>
                <a:gd name="T58" fmla="*/ 1258 w 1258"/>
                <a:gd name="T59" fmla="*/ 26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58" h="646">
                  <a:moveTo>
                    <a:pt x="1258" y="265"/>
                  </a:moveTo>
                  <a:lnTo>
                    <a:pt x="1257" y="217"/>
                  </a:lnTo>
                  <a:lnTo>
                    <a:pt x="1257" y="204"/>
                  </a:lnTo>
                  <a:lnTo>
                    <a:pt x="1257" y="160"/>
                  </a:lnTo>
                  <a:lnTo>
                    <a:pt x="1257" y="70"/>
                  </a:lnTo>
                  <a:lnTo>
                    <a:pt x="1255" y="0"/>
                  </a:lnTo>
                  <a:lnTo>
                    <a:pt x="835" y="0"/>
                  </a:lnTo>
                  <a:lnTo>
                    <a:pt x="625" y="48"/>
                  </a:lnTo>
                  <a:lnTo>
                    <a:pt x="516" y="147"/>
                  </a:lnTo>
                  <a:lnTo>
                    <a:pt x="439" y="204"/>
                  </a:lnTo>
                  <a:lnTo>
                    <a:pt x="411" y="265"/>
                  </a:lnTo>
                  <a:lnTo>
                    <a:pt x="304" y="306"/>
                  </a:lnTo>
                  <a:lnTo>
                    <a:pt x="295" y="297"/>
                  </a:lnTo>
                  <a:lnTo>
                    <a:pt x="174" y="300"/>
                  </a:lnTo>
                  <a:lnTo>
                    <a:pt x="166" y="298"/>
                  </a:lnTo>
                  <a:lnTo>
                    <a:pt x="93" y="313"/>
                  </a:lnTo>
                  <a:lnTo>
                    <a:pt x="60" y="334"/>
                  </a:lnTo>
                  <a:lnTo>
                    <a:pt x="60" y="417"/>
                  </a:lnTo>
                  <a:lnTo>
                    <a:pt x="13" y="472"/>
                  </a:lnTo>
                  <a:lnTo>
                    <a:pt x="0" y="622"/>
                  </a:lnTo>
                  <a:lnTo>
                    <a:pt x="198" y="639"/>
                  </a:lnTo>
                  <a:lnTo>
                    <a:pt x="285" y="646"/>
                  </a:lnTo>
                  <a:lnTo>
                    <a:pt x="288" y="646"/>
                  </a:lnTo>
                  <a:lnTo>
                    <a:pt x="411" y="426"/>
                  </a:lnTo>
                  <a:lnTo>
                    <a:pt x="645" y="337"/>
                  </a:lnTo>
                  <a:lnTo>
                    <a:pt x="729" y="396"/>
                  </a:lnTo>
                  <a:lnTo>
                    <a:pt x="832" y="405"/>
                  </a:lnTo>
                  <a:lnTo>
                    <a:pt x="891" y="307"/>
                  </a:lnTo>
                  <a:lnTo>
                    <a:pt x="1120" y="297"/>
                  </a:lnTo>
                  <a:lnTo>
                    <a:pt x="1258" y="265"/>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sp>
          <p:nvSpPr>
            <p:cNvPr id="76" name="Freeform 303">
              <a:extLst>
                <a:ext uri="{FF2B5EF4-FFF2-40B4-BE49-F238E27FC236}">
                  <a16:creationId xmlns:a16="http://schemas.microsoft.com/office/drawing/2014/main" id="{EEB428CA-24E7-4495-BBDD-F2CEB4A2B775}"/>
                </a:ext>
              </a:extLst>
            </p:cNvPr>
            <p:cNvSpPr>
              <a:spLocks/>
            </p:cNvSpPr>
            <p:nvPr/>
          </p:nvSpPr>
          <p:spPr bwMode="auto">
            <a:xfrm>
              <a:off x="1816712" y="4644532"/>
              <a:ext cx="1013783" cy="490811"/>
            </a:xfrm>
            <a:custGeom>
              <a:avLst/>
              <a:gdLst>
                <a:gd name="T0" fmla="*/ 2145 w 2175"/>
                <a:gd name="T1" fmla="*/ 1044 h 1053"/>
                <a:gd name="T2" fmla="*/ 2175 w 2175"/>
                <a:gd name="T3" fmla="*/ 1044 h 1053"/>
                <a:gd name="T4" fmla="*/ 2158 w 2175"/>
                <a:gd name="T5" fmla="*/ 125 h 1053"/>
                <a:gd name="T6" fmla="*/ 2158 w 2175"/>
                <a:gd name="T7" fmla="*/ 95 h 1053"/>
                <a:gd name="T8" fmla="*/ 2175 w 2175"/>
                <a:gd name="T9" fmla="*/ 0 h 1053"/>
                <a:gd name="T10" fmla="*/ 1927 w 2175"/>
                <a:gd name="T11" fmla="*/ 0 h 1053"/>
                <a:gd name="T12" fmla="*/ 1929 w 2175"/>
                <a:gd name="T13" fmla="*/ 12 h 1053"/>
                <a:gd name="T14" fmla="*/ 1860 w 2175"/>
                <a:gd name="T15" fmla="*/ 12 h 1053"/>
                <a:gd name="T16" fmla="*/ 1465 w 2175"/>
                <a:gd name="T17" fmla="*/ 5 h 1053"/>
                <a:gd name="T18" fmla="*/ 1438 w 2175"/>
                <a:gd name="T19" fmla="*/ 8 h 1053"/>
                <a:gd name="T20" fmla="*/ 558 w 2175"/>
                <a:gd name="T21" fmla="*/ 9 h 1053"/>
                <a:gd name="T22" fmla="*/ 483 w 2175"/>
                <a:gd name="T23" fmla="*/ 9 h 1053"/>
                <a:gd name="T24" fmla="*/ 456 w 2175"/>
                <a:gd name="T25" fmla="*/ 8 h 1053"/>
                <a:gd name="T26" fmla="*/ 0 w 2175"/>
                <a:gd name="T27" fmla="*/ 11 h 1053"/>
                <a:gd name="T28" fmla="*/ 168 w 2175"/>
                <a:gd name="T29" fmla="*/ 353 h 1053"/>
                <a:gd name="T30" fmla="*/ 327 w 2175"/>
                <a:gd name="T31" fmla="*/ 572 h 1053"/>
                <a:gd name="T32" fmla="*/ 598 w 2175"/>
                <a:gd name="T33" fmla="*/ 756 h 1053"/>
                <a:gd name="T34" fmla="*/ 613 w 2175"/>
                <a:gd name="T35" fmla="*/ 960 h 1053"/>
                <a:gd name="T36" fmla="*/ 639 w 2175"/>
                <a:gd name="T37" fmla="*/ 960 h 1053"/>
                <a:gd name="T38" fmla="*/ 780 w 2175"/>
                <a:gd name="T39" fmla="*/ 983 h 1053"/>
                <a:gd name="T40" fmla="*/ 807 w 2175"/>
                <a:gd name="T41" fmla="*/ 1053 h 1053"/>
                <a:gd name="T42" fmla="*/ 1104 w 2175"/>
                <a:gd name="T43" fmla="*/ 1049 h 1053"/>
                <a:gd name="T44" fmla="*/ 1464 w 2175"/>
                <a:gd name="T45" fmla="*/ 1049 h 1053"/>
                <a:gd name="T46" fmla="*/ 1863 w 2175"/>
                <a:gd name="T47" fmla="*/ 1044 h 1053"/>
                <a:gd name="T48" fmla="*/ 2145 w 2175"/>
                <a:gd name="T49" fmla="*/ 10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75" h="1053">
                  <a:moveTo>
                    <a:pt x="2145" y="1044"/>
                  </a:moveTo>
                  <a:lnTo>
                    <a:pt x="2175" y="1044"/>
                  </a:lnTo>
                  <a:lnTo>
                    <a:pt x="2158" y="125"/>
                  </a:lnTo>
                  <a:lnTo>
                    <a:pt x="2158" y="95"/>
                  </a:lnTo>
                  <a:lnTo>
                    <a:pt x="2175" y="0"/>
                  </a:lnTo>
                  <a:lnTo>
                    <a:pt x="1927" y="0"/>
                  </a:lnTo>
                  <a:lnTo>
                    <a:pt x="1929" y="12"/>
                  </a:lnTo>
                  <a:lnTo>
                    <a:pt x="1860" y="12"/>
                  </a:lnTo>
                  <a:lnTo>
                    <a:pt x="1465" y="5"/>
                  </a:lnTo>
                  <a:lnTo>
                    <a:pt x="1438" y="8"/>
                  </a:lnTo>
                  <a:lnTo>
                    <a:pt x="558" y="9"/>
                  </a:lnTo>
                  <a:lnTo>
                    <a:pt x="483" y="9"/>
                  </a:lnTo>
                  <a:lnTo>
                    <a:pt x="456" y="8"/>
                  </a:lnTo>
                  <a:lnTo>
                    <a:pt x="0" y="11"/>
                  </a:lnTo>
                  <a:lnTo>
                    <a:pt x="168" y="353"/>
                  </a:lnTo>
                  <a:lnTo>
                    <a:pt x="327" y="572"/>
                  </a:lnTo>
                  <a:lnTo>
                    <a:pt x="598" y="756"/>
                  </a:lnTo>
                  <a:lnTo>
                    <a:pt x="613" y="960"/>
                  </a:lnTo>
                  <a:lnTo>
                    <a:pt x="639" y="960"/>
                  </a:lnTo>
                  <a:lnTo>
                    <a:pt x="780" y="983"/>
                  </a:lnTo>
                  <a:lnTo>
                    <a:pt x="807" y="1053"/>
                  </a:lnTo>
                  <a:lnTo>
                    <a:pt x="1104" y="1049"/>
                  </a:lnTo>
                  <a:lnTo>
                    <a:pt x="1464" y="1049"/>
                  </a:lnTo>
                  <a:lnTo>
                    <a:pt x="1863" y="1044"/>
                  </a:lnTo>
                  <a:lnTo>
                    <a:pt x="2145" y="1044"/>
                  </a:lnTo>
                  <a:close/>
                </a:path>
              </a:pathLst>
            </a:custGeom>
            <a:grpFill/>
            <a:ln w="0">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85C"/>
                </a:solidFill>
                <a:effectLst/>
                <a:uLnTx/>
                <a:uFillTx/>
                <a:latin typeface="Calibri"/>
                <a:ea typeface="+mn-ea"/>
                <a:cs typeface="+mn-cs"/>
              </a:endParaRPr>
            </a:p>
          </p:txBody>
        </p:sp>
      </p:grpSp>
      <p:graphicFrame>
        <p:nvGraphicFramePr>
          <p:cNvPr id="88" name="Table 87">
            <a:extLst>
              <a:ext uri="{FF2B5EF4-FFF2-40B4-BE49-F238E27FC236}">
                <a16:creationId xmlns:a16="http://schemas.microsoft.com/office/drawing/2014/main" id="{C2B12FB2-7FBF-4ECE-BCD1-80F92F5870AA}"/>
              </a:ext>
            </a:extLst>
          </p:cNvPr>
          <p:cNvGraphicFramePr>
            <a:graphicFrameLocks noGrp="1"/>
          </p:cNvGraphicFramePr>
          <p:nvPr>
            <p:extLst>
              <p:ext uri="{D42A27DB-BD31-4B8C-83A1-F6EECF244321}">
                <p14:modId xmlns:p14="http://schemas.microsoft.com/office/powerpoint/2010/main" val="1167042200"/>
              </p:ext>
            </p:extLst>
          </p:nvPr>
        </p:nvGraphicFramePr>
        <p:xfrm>
          <a:off x="2314751" y="1277356"/>
          <a:ext cx="6827597" cy="1153064"/>
        </p:xfrm>
        <a:graphic>
          <a:graphicData uri="http://schemas.openxmlformats.org/drawingml/2006/table">
            <a:tbl>
              <a:tblPr firstRow="1" bandRow="1">
                <a:tableStyleId>{5C22544A-7EE6-4342-B048-85BDC9FD1C3A}</a:tableStyleId>
              </a:tblPr>
              <a:tblGrid>
                <a:gridCol w="6827597">
                  <a:extLst>
                    <a:ext uri="{9D8B030D-6E8A-4147-A177-3AD203B41FA5}">
                      <a16:colId xmlns:a16="http://schemas.microsoft.com/office/drawing/2014/main" val="3322725689"/>
                    </a:ext>
                  </a:extLst>
                </a:gridCol>
              </a:tblGrid>
              <a:tr h="307470">
                <a:tc>
                  <a:txBody>
                    <a:bodyPr/>
                    <a:lstStyle/>
                    <a:p>
                      <a:pPr algn="ctr"/>
                      <a:r>
                        <a:rPr lang="en-US" sz="1600" cap="all" baseline="0" dirty="0">
                          <a:solidFill>
                            <a:schemeClr val="bg1"/>
                          </a:solidFill>
                        </a:rPr>
                        <a:t>Demographics of Golden Plains Unified School district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09372981"/>
                  </a:ext>
                </a:extLst>
              </a:tr>
              <a:tr h="817784">
                <a:tc>
                  <a:txBody>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a:solidFill>
                            <a:schemeClr val="tx1"/>
                          </a:solidFill>
                        </a:rPr>
                        <a:t>Most </a:t>
                      </a:r>
                      <a:r>
                        <a:rPr lang="en-US" sz="1400" baseline="0" dirty="0">
                          <a:solidFill>
                            <a:schemeClr val="tx1"/>
                          </a:solidFill>
                        </a:rPr>
                        <a:t>students in </a:t>
                      </a:r>
                      <a:r>
                        <a:rPr lang="en-US" sz="1400" dirty="0">
                          <a:solidFill>
                            <a:schemeClr val="tx1"/>
                          </a:solidFill>
                        </a:rPr>
                        <a:t>Golden Plains Unified School District</a:t>
                      </a:r>
                      <a:r>
                        <a:rPr lang="en-US" sz="1400" baseline="0" dirty="0">
                          <a:solidFill>
                            <a:schemeClr val="tx1"/>
                          </a:solidFill>
                        </a:rPr>
                        <a:t> are economically disadvantaged (96%) and/or Latinx (98%). Also, 54</a:t>
                      </a:r>
                      <a:r>
                        <a:rPr lang="en-US" sz="1400" dirty="0">
                          <a:solidFill>
                            <a:schemeClr val="tx1"/>
                          </a:solidFill>
                        </a:rPr>
                        <a:t>% are ELs and an</a:t>
                      </a:r>
                      <a:r>
                        <a:rPr lang="en-US" sz="1400" baseline="0" dirty="0">
                          <a:solidFill>
                            <a:schemeClr val="tx1"/>
                          </a:solidFill>
                        </a:rPr>
                        <a:t> additional </a:t>
                      </a:r>
                      <a:r>
                        <a:rPr lang="en-US" sz="1400" dirty="0">
                          <a:solidFill>
                            <a:schemeClr val="tx1"/>
                          </a:solidFill>
                        </a:rPr>
                        <a:t>30% are reclassified ELs.</a:t>
                      </a:r>
                      <a:endParaRPr lang="en-US" sz="1400" b="0" i="0" dirty="0"/>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graphicFrame>
        <p:nvGraphicFramePr>
          <p:cNvPr id="80" name="Table 79">
            <a:extLst>
              <a:ext uri="{FF2B5EF4-FFF2-40B4-BE49-F238E27FC236}">
                <a16:creationId xmlns:a16="http://schemas.microsoft.com/office/drawing/2014/main" id="{C2B12FB2-7FBF-4ECE-BCD1-80F92F5870AA}"/>
              </a:ext>
            </a:extLst>
          </p:cNvPr>
          <p:cNvGraphicFramePr>
            <a:graphicFrameLocks noGrp="1"/>
          </p:cNvGraphicFramePr>
          <p:nvPr>
            <p:extLst>
              <p:ext uri="{D42A27DB-BD31-4B8C-83A1-F6EECF244321}">
                <p14:modId xmlns:p14="http://schemas.microsoft.com/office/powerpoint/2010/main" val="507394834"/>
              </p:ext>
            </p:extLst>
          </p:nvPr>
        </p:nvGraphicFramePr>
        <p:xfrm>
          <a:off x="2321076" y="2543561"/>
          <a:ext cx="6821272" cy="1493520"/>
        </p:xfrm>
        <a:graphic>
          <a:graphicData uri="http://schemas.openxmlformats.org/drawingml/2006/table">
            <a:tbl>
              <a:tblPr firstRow="1" bandRow="1">
                <a:tableStyleId>{5C22544A-7EE6-4342-B048-85BDC9FD1C3A}</a:tableStyleId>
              </a:tblPr>
              <a:tblGrid>
                <a:gridCol w="6821272">
                  <a:extLst>
                    <a:ext uri="{9D8B030D-6E8A-4147-A177-3AD203B41FA5}">
                      <a16:colId xmlns:a16="http://schemas.microsoft.com/office/drawing/2014/main" val="3322725689"/>
                    </a:ext>
                  </a:extLst>
                </a:gridCol>
              </a:tblGrid>
              <a:tr h="307470">
                <a:tc>
                  <a:txBody>
                    <a:bodyPr/>
                    <a:lstStyle/>
                    <a:p>
                      <a:pPr algn="ctr"/>
                      <a:r>
                        <a:rPr lang="en-US" sz="1600" cap="all" baseline="0" dirty="0">
                          <a:solidFill>
                            <a:schemeClr val="bg1"/>
                          </a:solidFill>
                        </a:rPr>
                        <a:t>Noteworthy practices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109372981"/>
                  </a:ext>
                </a:extLst>
              </a:tr>
              <a:tr h="817784">
                <a:tc>
                  <a:txBody>
                    <a:bodyPr/>
                    <a:lstStyle/>
                    <a:p>
                      <a:pPr algn="ctr"/>
                      <a:r>
                        <a:rPr lang="en-US" sz="1400" dirty="0">
                          <a:solidFill>
                            <a:schemeClr val="tx1"/>
                          </a:solidFill>
                        </a:rPr>
                        <a:t>Prior to the release of the EL Roadmap, the district essentially implemented a local version of the policy, entitled the </a:t>
                      </a:r>
                      <a:r>
                        <a:rPr lang="en-US" sz="1400" i="1" dirty="0">
                          <a:solidFill>
                            <a:schemeClr val="tx1"/>
                          </a:solidFill>
                        </a:rPr>
                        <a:t>English Language Arts and English Development Framework </a:t>
                      </a:r>
                      <a:r>
                        <a:rPr lang="en-US" sz="1400" dirty="0">
                          <a:solidFill>
                            <a:schemeClr val="tx1"/>
                          </a:solidFill>
                        </a:rPr>
                        <a:t>to guide instruction and create an assets-based vision for EL education. Additionally, even before the state passed Proposition 58, the district passed a biliteracy resolution, enabling the creation of a bilingual program at one of its schools.</a:t>
                      </a:r>
                      <a:endParaRPr lang="en-US" sz="1400" b="1" i="1"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09" name="Speech Bubble: Rectangle 8">
            <a:extLst>
              <a:ext uri="{FF2B5EF4-FFF2-40B4-BE49-F238E27FC236}">
                <a16:creationId xmlns:a16="http://schemas.microsoft.com/office/drawing/2014/main" id="{7568C51C-709A-4063-BF95-D889EDCC87D0}"/>
              </a:ext>
            </a:extLst>
          </p:cNvPr>
          <p:cNvSpPr/>
          <p:nvPr/>
        </p:nvSpPr>
        <p:spPr>
          <a:xfrm>
            <a:off x="158232" y="4031319"/>
            <a:ext cx="1817012" cy="2288366"/>
          </a:xfrm>
          <a:prstGeom prst="wedgeRectCallout">
            <a:avLst>
              <a:gd name="adj1" fmla="val -37517"/>
              <a:gd name="adj2" fmla="val -64513"/>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 dirty="0">
              <a:solidFill>
                <a:schemeClr val="tx1"/>
              </a:solidFill>
            </a:endParaRPr>
          </a:p>
          <a:p>
            <a:pPr algn="ctr"/>
            <a:r>
              <a:rPr lang="en-US" sz="1300" dirty="0">
                <a:solidFill>
                  <a:schemeClr val="tx1"/>
                </a:solidFill>
              </a:rPr>
              <a:t>“Serving ELs is less about policy and more about a mindset shift from adults. Adults need to value students, their experiences and backgrounds, and believe they can achieve” </a:t>
            </a:r>
          </a:p>
          <a:p>
            <a:pPr algn="r"/>
            <a:r>
              <a:rPr lang="en-US" sz="1300" dirty="0">
                <a:solidFill>
                  <a:schemeClr val="tx1"/>
                </a:solidFill>
              </a:rPr>
              <a:t>–Martín Macías, Superintendent </a:t>
            </a:r>
            <a:endParaRPr lang="en-US" sz="1300" b="1" i="1" dirty="0">
              <a:solidFill>
                <a:schemeClr val="tx2"/>
              </a:solidFill>
            </a:endParaRPr>
          </a:p>
        </p:txBody>
      </p:sp>
      <p:grpSp>
        <p:nvGrpSpPr>
          <p:cNvPr id="110" name="Group 109"/>
          <p:cNvGrpSpPr/>
          <p:nvPr/>
        </p:nvGrpSpPr>
        <p:grpSpPr>
          <a:xfrm>
            <a:off x="8531351" y="0"/>
            <a:ext cx="612649" cy="499951"/>
            <a:chOff x="8531351" y="0"/>
            <a:chExt cx="612649" cy="499951"/>
          </a:xfrm>
          <a:solidFill>
            <a:schemeClr val="tx2">
              <a:lumMod val="20000"/>
              <a:lumOff val="80000"/>
            </a:schemeClr>
          </a:solidFill>
        </p:grpSpPr>
        <p:sp>
          <p:nvSpPr>
            <p:cNvPr id="111" name="Rectangle 110"/>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12"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Tree>
    <p:extLst>
      <p:ext uri="{BB962C8B-B14F-4D97-AF65-F5344CB8AC3E}">
        <p14:creationId xmlns:p14="http://schemas.microsoft.com/office/powerpoint/2010/main" val="11482674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94922"/>
            <a:ext cx="2088682" cy="563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259977" y="4783754"/>
            <a:ext cx="8605249" cy="1735417"/>
          </a:xfrm>
          <a:prstGeom prst="rect">
            <a:avLst/>
          </a:prstGeom>
          <a:solidFill>
            <a:schemeClr val="accent4">
              <a:lumMod val="20000"/>
              <a:lumOff val="80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6" y="201817"/>
            <a:ext cx="8701144" cy="1333098"/>
          </a:xfrm>
        </p:spPr>
        <p:txBody>
          <a:bodyPr/>
          <a:lstStyle/>
          <a:p>
            <a:r>
              <a:rPr lang="en-US" sz="2800" dirty="0"/>
              <a:t>The passage of Proposition 58 and new reclassification requirements under ESSA created an opportunity for the state to improve the educational experience of ELs</a:t>
            </a:r>
            <a:endParaRPr lang="en-US" dirty="0"/>
          </a:p>
        </p:txBody>
      </p:sp>
      <p:grpSp>
        <p:nvGrpSpPr>
          <p:cNvPr id="3" name="Group 2"/>
          <p:cNvGrpSpPr/>
          <p:nvPr/>
        </p:nvGrpSpPr>
        <p:grpSpPr>
          <a:xfrm>
            <a:off x="2464166" y="1606687"/>
            <a:ext cx="6400802" cy="3025569"/>
            <a:chOff x="192240" y="1240927"/>
            <a:chExt cx="6400802" cy="3025569"/>
          </a:xfrm>
        </p:grpSpPr>
        <p:sp>
          <p:nvSpPr>
            <p:cNvPr id="9" name="Rectangle 8"/>
            <p:cNvSpPr/>
            <p:nvPr/>
          </p:nvSpPr>
          <p:spPr>
            <a:xfrm>
              <a:off x="192242" y="1694711"/>
              <a:ext cx="6400800" cy="2571785"/>
            </a:xfrm>
            <a:prstGeom prst="rect">
              <a:avLst/>
            </a:prstGeom>
            <a:solidFill>
              <a:schemeClr val="bg1">
                <a:lumMod val="95000"/>
              </a:schemeClr>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In 2016, California residents voted yes on </a:t>
              </a:r>
              <a:r>
                <a:rPr kumimoji="0" lang="en-US" sz="1400" b="1" i="0" u="none" strike="noStrike" kern="1200" cap="none" spc="0" normalizeH="0" baseline="0" noProof="0" dirty="0">
                  <a:ln>
                    <a:noFill/>
                  </a:ln>
                  <a:solidFill>
                    <a:srgbClr val="91A226"/>
                  </a:solidFill>
                  <a:effectLst/>
                  <a:uLnTx/>
                  <a:uFillTx/>
                  <a:latin typeface="Calibri"/>
                  <a:ea typeface="+mn-ea"/>
                  <a:cs typeface="+mn-cs"/>
                </a:rPr>
                <a:t>Proposition 58,</a:t>
              </a:r>
              <a:r>
                <a:rPr kumimoji="0" lang="en-US" sz="1400" b="0" i="0" u="none" strike="noStrike" kern="1200" cap="none" spc="0" normalizeH="0" baseline="0" noProof="0" dirty="0">
                  <a:ln>
                    <a:noFill/>
                  </a:ln>
                  <a:solidFill>
                    <a:srgbClr val="56585C"/>
                  </a:solidFill>
                  <a:effectLst/>
                  <a:uLnTx/>
                  <a:uFillTx/>
                  <a:latin typeface="Calibri"/>
                  <a:ea typeface="+mn-ea"/>
                  <a:cs typeface="+mn-cs"/>
                </a:rPr>
                <a:t> repealing the 18-year ban on bilingual education. </a:t>
              </a:r>
              <a:r>
                <a:rPr kumimoji="0" lang="en-US" sz="1400" b="1" i="1" u="none" strike="noStrike" kern="1200" cap="none" spc="0" normalizeH="0" baseline="0" noProof="0" dirty="0">
                  <a:ln>
                    <a:noFill/>
                  </a:ln>
                  <a:solidFill>
                    <a:srgbClr val="56585C"/>
                  </a:solidFill>
                  <a:effectLst/>
                  <a:uLnTx/>
                  <a:uFillTx/>
                  <a:latin typeface="Calibri"/>
                  <a:ea typeface="+mn-ea"/>
                  <a:cs typeface="+mn-cs"/>
                </a:rPr>
                <a:t>The passage of this bill</a:t>
              </a:r>
              <a:r>
                <a:rPr kumimoji="0" lang="en-US" sz="1400" b="1" i="1" u="none" strike="noStrike" kern="1200" cap="none" spc="0" normalizeH="0" noProof="0" dirty="0">
                  <a:ln>
                    <a:noFill/>
                  </a:ln>
                  <a:solidFill>
                    <a:srgbClr val="56585C"/>
                  </a:solidFill>
                  <a:effectLst/>
                  <a:uLnTx/>
                  <a:uFillTx/>
                  <a:latin typeface="Calibri"/>
                  <a:ea typeface="+mn-ea"/>
                  <a:cs typeface="+mn-cs"/>
                </a:rPr>
                <a:t> paved the way for </a:t>
              </a:r>
              <a:r>
                <a:rPr kumimoji="0" lang="en-US" sz="1400" b="1" i="1" u="none" strike="noStrike" kern="1200" cap="none" spc="0" normalizeH="0" baseline="0" noProof="0" dirty="0">
                  <a:ln>
                    <a:noFill/>
                  </a:ln>
                  <a:solidFill>
                    <a:srgbClr val="56585C"/>
                  </a:solidFill>
                  <a:effectLst/>
                  <a:uLnTx/>
                  <a:uFillTx/>
                  <a:latin typeface="Calibri"/>
                  <a:ea typeface="+mn-ea"/>
                  <a:cs typeface="+mn-cs"/>
                </a:rPr>
                <a:t>bilingual education to grow, yet schools, districts and the state lack infrastructure and personnel to support such programs.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56585C"/>
                  </a:solidFill>
                  <a:effectLst/>
                  <a:uLnTx/>
                  <a:uFillTx/>
                  <a:latin typeface="Calibri"/>
                  <a:ea typeface="+mn-ea"/>
                  <a:cs typeface="+mn-cs"/>
                </a:rPr>
                <a:t> </a:t>
              </a:r>
            </a:p>
            <a:p>
              <a:pPr lvl="0" algn="ctr" defTabSz="457200">
                <a:defRPr/>
              </a:pPr>
              <a:r>
                <a:rPr lang="en-US" sz="1400" dirty="0">
                  <a:solidFill>
                    <a:srgbClr val="56585C"/>
                  </a:solidFill>
                </a:rPr>
                <a:t>In addition, for ELs, reclassification has a major impact on their access to language development supports and academic experiences in school</a:t>
              </a:r>
              <a:r>
                <a:rPr lang="en-US" sz="1400" dirty="0">
                  <a:solidFill>
                    <a:srgbClr val="56585C"/>
                  </a:solidFill>
                  <a:latin typeface="Calibri"/>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Currently, all districts use statewide </a:t>
              </a:r>
              <a:r>
                <a:rPr kumimoji="0" lang="en-US" sz="1400" b="1" i="0" u="none" strike="noStrike" kern="1200" cap="none" spc="0" normalizeH="0" baseline="0" noProof="0" dirty="0">
                  <a:ln>
                    <a:noFill/>
                  </a:ln>
                  <a:solidFill>
                    <a:srgbClr val="91A226"/>
                  </a:solidFill>
                  <a:effectLst/>
                  <a:uLnTx/>
                  <a:uFillTx/>
                  <a:latin typeface="Calibri"/>
                  <a:ea typeface="+mn-ea"/>
                  <a:cs typeface="+mn-cs"/>
                </a:rPr>
                <a:t>Reclassification Criteria</a:t>
              </a:r>
              <a:r>
                <a:rPr kumimoji="0" lang="en-US" sz="1400" b="0" i="0" u="none" strike="noStrike" kern="1200" cap="none" spc="0" normalizeH="0" baseline="0" noProof="0" dirty="0">
                  <a:ln>
                    <a:noFill/>
                  </a:ln>
                  <a:solidFill>
                    <a:srgbClr val="56585C"/>
                  </a:solidFill>
                  <a:effectLst/>
                  <a:uLnTx/>
                  <a:uFillTx/>
                  <a:latin typeface="Calibri"/>
                  <a:ea typeface="+mn-ea"/>
                  <a:cs typeface="+mn-cs"/>
                </a:rPr>
                <a:t> to create local EL reclassification polices; however, under ESSA, California must create a uniform policy. </a:t>
              </a:r>
              <a:r>
                <a:rPr kumimoji="0" lang="en-US" sz="1400" b="1" i="1" u="none" strike="noStrike" kern="1200" cap="none" spc="0" normalizeH="0" baseline="0" noProof="0" dirty="0">
                  <a:ln>
                    <a:noFill/>
                  </a:ln>
                  <a:solidFill>
                    <a:srgbClr val="56585C"/>
                  </a:solidFill>
                  <a:effectLst/>
                  <a:uLnTx/>
                  <a:uFillTx/>
                  <a:latin typeface="Calibri"/>
                  <a:ea typeface="+mn-ea"/>
                  <a:cs typeface="+mn-cs"/>
                </a:rPr>
                <a:t>Advocates are pushing for more research on what works with reclassification before finalizing a policy. </a:t>
              </a:r>
              <a:r>
                <a:rPr lang="en-US" sz="1400" dirty="0">
                  <a:solidFill>
                    <a:srgbClr val="56585C"/>
                  </a:solidFill>
                </a:rPr>
                <a:t>As of April 2019, the state is in the process of reassessing its criteria</a:t>
              </a:r>
              <a:endParaRPr kumimoji="0" lang="en-US" sz="1400" u="none" strike="noStrike" kern="1200" cap="none" spc="0" normalizeH="0" baseline="0" noProof="0" dirty="0">
                <a:ln>
                  <a:noFill/>
                </a:ln>
                <a:solidFill>
                  <a:srgbClr val="56585C"/>
                </a:solidFill>
                <a:effectLst/>
                <a:uLnTx/>
                <a:uFillTx/>
                <a:latin typeface="Calibri"/>
              </a:endParaRPr>
            </a:p>
          </p:txBody>
        </p:sp>
        <p:sp>
          <p:nvSpPr>
            <p:cNvPr id="8" name="Rectangle 7"/>
            <p:cNvSpPr/>
            <p:nvPr/>
          </p:nvSpPr>
          <p:spPr>
            <a:xfrm>
              <a:off x="192240" y="1240927"/>
              <a:ext cx="6400800" cy="457200"/>
            </a:xfrm>
            <a:prstGeom prst="rect">
              <a:avLst/>
            </a:prstGeom>
            <a:solidFill>
              <a:schemeClr val="accent4"/>
            </a:solid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EDUCATIONAL PROGRAM</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4" name="Group 3"/>
          <p:cNvGrpSpPr/>
          <p:nvPr/>
        </p:nvGrpSpPr>
        <p:grpSpPr>
          <a:xfrm>
            <a:off x="382901" y="4909641"/>
            <a:ext cx="8359401" cy="1385282"/>
            <a:chOff x="397249" y="4632258"/>
            <a:chExt cx="8359401" cy="1385282"/>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397249" y="4632258"/>
              <a:ext cx="3905244" cy="1385282"/>
            </a:xfrm>
            <a:prstGeom prst="wedgeRectCallout">
              <a:avLst>
                <a:gd name="adj1" fmla="val -17961"/>
                <a:gd name="adj2" fmla="val 59220"/>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have to remind ourselves how </a:t>
              </a:r>
              <a:r>
                <a:rPr kumimoji="0" lang="en-US" sz="1400" b="1" i="1" u="none" strike="noStrike" kern="1200" cap="none" spc="0" normalizeH="0" baseline="0" noProof="0" dirty="0">
                  <a:ln>
                    <a:noFill/>
                  </a:ln>
                  <a:solidFill>
                    <a:srgbClr val="56585C"/>
                  </a:solidFill>
                  <a:effectLst/>
                  <a:uLnTx/>
                  <a:uFillTx/>
                  <a:latin typeface="Calibri"/>
                  <a:ea typeface="+mn-ea"/>
                  <a:cs typeface="+mn-cs"/>
                </a:rPr>
                <a:t>momentous of a cultural shift </a:t>
              </a:r>
              <a:r>
                <a:rPr kumimoji="0" lang="en-US" sz="1400" b="0" i="1" u="none" strike="noStrike" kern="1200" cap="none" spc="0" normalizeH="0" baseline="0" noProof="0" dirty="0">
                  <a:ln>
                    <a:noFill/>
                  </a:ln>
                  <a:solidFill>
                    <a:srgbClr val="56585C"/>
                  </a:solidFill>
                  <a:effectLst/>
                  <a:uLnTx/>
                  <a:uFillTx/>
                  <a:latin typeface="Calibri"/>
                  <a:ea typeface="+mn-ea"/>
                  <a:cs typeface="+mn-cs"/>
                </a:rPr>
                <a:t>has taken place in a short amount of time. We are in the aftershock of the denigration of the language and multi-language acquisition. It was bad to speak anything other than English. That context is really important to have.” —</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4552976" y="4632258"/>
              <a:ext cx="4203674" cy="1385282"/>
            </a:xfrm>
            <a:prstGeom prst="wedgeRectCallout">
              <a:avLst>
                <a:gd name="adj1" fmla="val -16014"/>
                <a:gd name="adj2" fmla="val 62964"/>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“[There’s] a lot of work to do around reclassification. ESSA brought in new requirements that have not been fully implemented. </a:t>
              </a:r>
              <a:r>
                <a:rPr kumimoji="0" lang="en-US" sz="1400" b="1" i="1" u="none" strike="noStrike" kern="1200" cap="none" spc="0" normalizeH="0" baseline="0" noProof="0" dirty="0">
                  <a:ln>
                    <a:noFill/>
                  </a:ln>
                  <a:solidFill>
                    <a:srgbClr val="56585C"/>
                  </a:solidFill>
                  <a:effectLst/>
                  <a:uLnTx/>
                  <a:uFillTx/>
                  <a:latin typeface="Calibri"/>
                  <a:ea typeface="+mn-ea"/>
                  <a:cs typeface="+mn-cs"/>
                </a:rPr>
                <a:t>ELs have unequal access to college and career course offerings because they haven’t been reclassified</a:t>
              </a:r>
              <a:r>
                <a:rPr kumimoji="0" lang="en-US" sz="1400" b="0" i="1" u="none" strike="noStrike" kern="1200" cap="none" spc="0" normalizeH="0" baseline="0" noProof="0" dirty="0">
                  <a:ln>
                    <a:noFill/>
                  </a:ln>
                  <a:solidFill>
                    <a:srgbClr val="56585C"/>
                  </a:solidFill>
                  <a:effectLst/>
                  <a:uLnTx/>
                  <a:uFillTx/>
                  <a:latin typeface="Calibri"/>
                  <a:ea typeface="+mn-ea"/>
                  <a:cs typeface="+mn-cs"/>
                </a:rPr>
                <a:t>. [There’s] </a:t>
              </a:r>
              <a:r>
                <a:rPr kumimoji="0" lang="en-US" sz="1400" b="1" i="1" u="none" strike="noStrike" kern="1200" cap="none" spc="0" normalizeH="0" baseline="0" noProof="0" dirty="0">
                  <a:ln>
                    <a:noFill/>
                  </a:ln>
                  <a:solidFill>
                    <a:srgbClr val="56585C"/>
                  </a:solidFill>
                  <a:effectLst/>
                  <a:uLnTx/>
                  <a:uFillTx/>
                  <a:latin typeface="Calibri"/>
                  <a:ea typeface="+mn-ea"/>
                  <a:cs typeface="+mn-cs"/>
                </a:rPr>
                <a:t>wild variation in how districts reclassify</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Thought Leader</a:t>
              </a:r>
            </a:p>
          </p:txBody>
        </p:sp>
      </p:grpSp>
      <p:grpSp>
        <p:nvGrpSpPr>
          <p:cNvPr id="14" name="Group 13"/>
          <p:cNvGrpSpPr/>
          <p:nvPr/>
        </p:nvGrpSpPr>
        <p:grpSpPr>
          <a:xfrm>
            <a:off x="8531351" y="0"/>
            <a:ext cx="612649" cy="499951"/>
            <a:chOff x="8531351" y="0"/>
            <a:chExt cx="612649" cy="499951"/>
          </a:xfrm>
          <a:solidFill>
            <a:schemeClr val="tx2">
              <a:lumMod val="20000"/>
              <a:lumOff val="80000"/>
            </a:schemeClr>
          </a:solidFill>
        </p:grpSpPr>
        <p:sp>
          <p:nvSpPr>
            <p:cNvPr id="15" name="Rectangle 14"/>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6"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3" y="1606687"/>
            <a:ext cx="2745946" cy="1828800"/>
          </a:xfrm>
          <a:prstGeom prst="rect">
            <a:avLst/>
          </a:prstGeom>
        </p:spPr>
      </p:pic>
      <p:sp>
        <p:nvSpPr>
          <p:cNvPr id="18" name="TextBox 17">
            <a:extLst>
              <a:ext uri="{FF2B5EF4-FFF2-40B4-BE49-F238E27FC236}">
                <a16:creationId xmlns:a16="http://schemas.microsoft.com/office/drawing/2014/main" id="{A6B8B6D0-F635-46C9-ACBA-3D54B59C0BFF}"/>
              </a:ext>
            </a:extLst>
          </p:cNvPr>
          <p:cNvSpPr txBox="1"/>
          <p:nvPr/>
        </p:nvSpPr>
        <p:spPr>
          <a:xfrm>
            <a:off x="383681" y="6590106"/>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2516264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174385"/>
            <a:ext cx="8193650" cy="1386351"/>
          </a:xfrm>
        </p:spPr>
        <p:txBody>
          <a:bodyPr/>
          <a:lstStyle/>
          <a:p>
            <a:r>
              <a:rPr lang="en-US" dirty="0"/>
              <a:t>While state policies generally support high-quality EL education, the K12 system needs to do more at all levels to translate these policies into practice</a:t>
            </a:r>
          </a:p>
        </p:txBody>
      </p:sp>
      <p:graphicFrame>
        <p:nvGraphicFramePr>
          <p:cNvPr id="5" name="Table 4"/>
          <p:cNvGraphicFramePr>
            <a:graphicFrameLocks noGrp="1"/>
          </p:cNvGraphicFramePr>
          <p:nvPr>
            <p:extLst>
              <p:ext uri="{D42A27DB-BD31-4B8C-83A1-F6EECF244321}">
                <p14:modId xmlns:p14="http://schemas.microsoft.com/office/powerpoint/2010/main" val="3541987329"/>
              </p:ext>
            </p:extLst>
          </p:nvPr>
        </p:nvGraphicFramePr>
        <p:xfrm>
          <a:off x="457200" y="1674486"/>
          <a:ext cx="8229600" cy="4617679"/>
        </p:xfrm>
        <a:graphic>
          <a:graphicData uri="http://schemas.openxmlformats.org/drawingml/2006/table">
            <a:tbl>
              <a:tblPr firstRow="1" bandRow="1">
                <a:tableStyleId>{5C22544A-7EE6-4342-B048-85BDC9FD1C3A}</a:tableStyleId>
              </a:tblPr>
              <a:tblGrid>
                <a:gridCol w="3284067">
                  <a:extLst>
                    <a:ext uri="{9D8B030D-6E8A-4147-A177-3AD203B41FA5}">
                      <a16:colId xmlns:a16="http://schemas.microsoft.com/office/drawing/2014/main" val="3968246911"/>
                    </a:ext>
                  </a:extLst>
                </a:gridCol>
                <a:gridCol w="4945533">
                  <a:extLst>
                    <a:ext uri="{9D8B030D-6E8A-4147-A177-3AD203B41FA5}">
                      <a16:colId xmlns:a16="http://schemas.microsoft.com/office/drawing/2014/main" val="3322725689"/>
                    </a:ext>
                  </a:extLst>
                </a:gridCol>
              </a:tblGrid>
              <a:tr h="457200">
                <a:tc>
                  <a:txBody>
                    <a:bodyPr/>
                    <a:lstStyle/>
                    <a:p>
                      <a:pPr algn="ctr"/>
                      <a:r>
                        <a:rPr lang="en-US" sz="1600" cap="all" baseline="0" dirty="0">
                          <a:solidFill>
                            <a:schemeClr val="bg1"/>
                          </a:solidFill>
                        </a:rPr>
                        <a:t>Strengths in the Field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2109372981"/>
                  </a:ext>
                </a:extLst>
              </a:tr>
              <a:tr h="4160479">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Great</a:t>
                      </a:r>
                      <a:r>
                        <a:rPr lang="en-US" sz="1400" b="1" baseline="0" dirty="0"/>
                        <a:t> demand </a:t>
                      </a:r>
                      <a:r>
                        <a:rPr lang="en-US" sz="1400" b="1" dirty="0"/>
                        <a:t>for bilingual education programs</a:t>
                      </a:r>
                      <a:r>
                        <a:rPr lang="en-US" sz="1400" b="1" baseline="0" dirty="0"/>
                        <a:t>: </a:t>
                      </a:r>
                      <a:r>
                        <a:rPr lang="en-US" sz="1400" b="0" baseline="0" dirty="0"/>
                        <a:t>The passage of Proposition 58 builds momentum among educators, advocates and policymakers to provide resources that support dual language and bilingual education learning environments (e.g., EL Roadmap).</a:t>
                      </a:r>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endParaRPr lang="en-US" sz="1400" b="0" baseline="0" dirty="0"/>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Increased research and data on reclassification: </a:t>
                      </a:r>
                      <a:r>
                        <a:rPr lang="en-US" sz="1400" b="0" baseline="0" dirty="0"/>
                        <a:t>Advocates are using the statewide reclassification policy debate as an opportunity to elevate the need for more research on what works and better data on reclassified students.</a:t>
                      </a:r>
                      <a:endParaRPr lang="en-US" sz="1400" b="1" baseline="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baseline="0" dirty="0"/>
                        <a:t>Even though Proposion 58 passed, ELs still lack access to bilingual programs: </a:t>
                      </a:r>
                      <a:r>
                        <a:rPr lang="en-US" sz="1400" b="0" baseline="0" dirty="0"/>
                        <a:t>Prior to Proposition 58,</a:t>
                      </a:r>
                      <a:r>
                        <a:rPr lang="en-US" sz="1400" b="0" dirty="0"/>
                        <a:t> less than 5% of schools offered multilingual education,</a:t>
                      </a:r>
                      <a:r>
                        <a:rPr lang="en-US" sz="1400" b="0" baseline="0" dirty="0"/>
                        <a:t> hence, schools lack the expertise and personnel needed to shift away from English-only learning environments. Moreover, districts, county offices of education and the California Department of Education does not have the capacity (e.g. infrastructure, staff, resources) to effectively support schools with the implementation of bilingual education and dual-language programs.</a:t>
                      </a:r>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endParaRPr lang="en-US" sz="1400" b="0" baseline="0" dirty="0"/>
                    </a:p>
                    <a:p>
                      <a:pPr marL="285750" marR="0" lvl="0" indent="-285750" algn="l" defTabSz="457200" rtl="0" eaLnBrk="1" fontAlgn="auto" latinLnBrk="0" hangingPunct="1">
                        <a:lnSpc>
                          <a:spcPct val="100000"/>
                        </a:lnSpc>
                        <a:spcBef>
                          <a:spcPts val="0"/>
                        </a:spcBef>
                        <a:spcAft>
                          <a:spcPts val="600"/>
                        </a:spcAft>
                        <a:buClr>
                          <a:schemeClr val="accent4"/>
                        </a:buClr>
                        <a:buSzTx/>
                        <a:buFont typeface="Wingdings" panose="05000000000000000000" pitchFamily="2" charset="2"/>
                        <a:buChar char="§"/>
                        <a:tabLst/>
                        <a:defRPr/>
                      </a:pPr>
                      <a:r>
                        <a:rPr lang="en-US" sz="1400" b="1" dirty="0"/>
                        <a:t>Complex and inconsistent reclassification</a:t>
                      </a:r>
                      <a:r>
                        <a:rPr lang="en-US" sz="1400" b="1" baseline="0" dirty="0"/>
                        <a:t> policies negatively impact ELs</a:t>
                      </a:r>
                      <a:r>
                        <a:rPr lang="en-US" sz="1400" b="1" dirty="0"/>
                        <a:t>: </a:t>
                      </a:r>
                      <a:r>
                        <a:rPr lang="en-US" sz="1400" b="0" dirty="0"/>
                        <a:t>Currently, reclassification </a:t>
                      </a:r>
                      <a:r>
                        <a:rPr lang="en-US" sz="1400" b="0" baseline="0" dirty="0"/>
                        <a:t>policies </a:t>
                      </a:r>
                      <a:r>
                        <a:rPr lang="en-US" sz="1400" baseline="0" dirty="0"/>
                        <a:t>vary significantly district by district, making it difficult for ELs to navigate the system. </a:t>
                      </a:r>
                      <a:r>
                        <a:rPr lang="en-US" sz="1400" dirty="0"/>
                        <a:t>Santibañez and Umansky (2018)</a:t>
                      </a:r>
                      <a:r>
                        <a:rPr lang="en-US" sz="1400" baseline="0" dirty="0"/>
                        <a:t> stress that </a:t>
                      </a:r>
                      <a:r>
                        <a:rPr lang="en-US" sz="1400" i="1" baseline="0" dirty="0"/>
                        <a:t>“ELs benefit from clear, consistent and simplified reclassification policies and criteria.</a:t>
                      </a:r>
                      <a:r>
                        <a:rPr lang="en-US" sz="1400" i="0" baseline="0" dirty="0"/>
                        <a:t>”</a:t>
                      </a:r>
                      <a:endParaRPr lang="en-US" sz="1400" b="1" i="1"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6" name="Group 5"/>
          <p:cNvGrpSpPr/>
          <p:nvPr/>
        </p:nvGrpSpPr>
        <p:grpSpPr>
          <a:xfrm>
            <a:off x="8531351" y="0"/>
            <a:ext cx="612649" cy="499951"/>
            <a:chOff x="8531351" y="0"/>
            <a:chExt cx="612649" cy="499951"/>
          </a:xfrm>
          <a:solidFill>
            <a:schemeClr val="tx2">
              <a:lumMod val="20000"/>
              <a:lumOff val="80000"/>
            </a:schemeClr>
          </a:solidFill>
        </p:grpSpPr>
        <p:sp>
          <p:nvSpPr>
            <p:cNvPr id="7" name="Rectangle 6"/>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
        <p:nvSpPr>
          <p:cNvPr id="9" name="TextBox 8">
            <a:extLst>
              <a:ext uri="{FF2B5EF4-FFF2-40B4-BE49-F238E27FC236}">
                <a16:creationId xmlns:a16="http://schemas.microsoft.com/office/drawing/2014/main" id="{A6B8B6D0-F635-46C9-ACBA-3D54B59C0BFF}"/>
              </a:ext>
            </a:extLst>
          </p:cNvPr>
          <p:cNvSpPr txBox="1"/>
          <p:nvPr/>
        </p:nvSpPr>
        <p:spPr>
          <a:xfrm>
            <a:off x="383681"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41515806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193650" cy="873553"/>
          </a:xfrm>
        </p:spPr>
        <p:txBody>
          <a:bodyPr/>
          <a:lstStyle/>
          <a:p>
            <a:r>
              <a:rPr lang="en-US" sz="2800" dirty="0"/>
              <a:t>The majority of pre-service and in-service teacher training programs and opportunities do not include content related to EL education </a:t>
            </a:r>
            <a:endParaRPr lang="en-US" dirty="0"/>
          </a:p>
        </p:txBody>
      </p:sp>
      <p:grpSp>
        <p:nvGrpSpPr>
          <p:cNvPr id="3" name="Group 2"/>
          <p:cNvGrpSpPr/>
          <p:nvPr/>
        </p:nvGrpSpPr>
        <p:grpSpPr>
          <a:xfrm>
            <a:off x="2464167" y="1568182"/>
            <a:ext cx="6400802" cy="2792064"/>
            <a:chOff x="192240" y="1366052"/>
            <a:chExt cx="6400802" cy="2389697"/>
          </a:xfrm>
        </p:grpSpPr>
        <p:sp>
          <p:nvSpPr>
            <p:cNvPr id="9" name="Rectangle 8"/>
            <p:cNvSpPr/>
            <p:nvPr/>
          </p:nvSpPr>
          <p:spPr>
            <a:xfrm>
              <a:off x="192242" y="1694713"/>
              <a:ext cx="6400800" cy="2061036"/>
            </a:xfrm>
            <a:prstGeom prst="rect">
              <a:avLst/>
            </a:prstGeom>
            <a:solidFill>
              <a:schemeClr val="bg1">
                <a:lumMod val="95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All teachers in California work with ELs,</a:t>
              </a:r>
              <a:r>
                <a:rPr kumimoji="0" lang="en-US" sz="1400" b="0" i="0" u="none" strike="noStrike" kern="1200" cap="none" spc="0" normalizeH="0" noProof="0" dirty="0">
                  <a:ln>
                    <a:noFill/>
                  </a:ln>
                  <a:solidFill>
                    <a:srgbClr val="56585C"/>
                  </a:solidFill>
                  <a:effectLst/>
                  <a:uLnTx/>
                  <a:uFillTx/>
                  <a:latin typeface="Calibri"/>
                  <a:ea typeface="+mn-ea"/>
                  <a:cs typeface="+mn-cs"/>
                </a:rPr>
                <a:t> and they </a:t>
              </a:r>
              <a:r>
                <a:rPr kumimoji="0" lang="en-US" sz="1400" b="0" i="0" u="none" strike="noStrike" kern="1200" cap="none" spc="0" normalizeH="0" baseline="0" noProof="0" dirty="0">
                  <a:ln>
                    <a:noFill/>
                  </a:ln>
                  <a:solidFill>
                    <a:srgbClr val="56585C"/>
                  </a:solidFill>
                  <a:effectLst/>
                  <a:uLnTx/>
                  <a:uFillTx/>
                  <a:latin typeface="Calibri"/>
                  <a:ea typeface="+mn-ea"/>
                  <a:cs typeface="+mn-cs"/>
                </a:rPr>
                <a:t>need pre-service and in-service training on language development. </a:t>
              </a:r>
              <a:r>
                <a:rPr kumimoji="0" lang="en-US" sz="1400" b="1" i="1" u="none" strike="noStrike" kern="1200" cap="none" spc="0" normalizeH="0" baseline="0" noProof="0" dirty="0">
                  <a:ln>
                    <a:noFill/>
                  </a:ln>
                  <a:solidFill>
                    <a:srgbClr val="56585C"/>
                  </a:solidFill>
                  <a:effectLst/>
                  <a:uLnTx/>
                  <a:uFillTx/>
                  <a:latin typeface="Calibri"/>
                  <a:ea typeface="+mn-ea"/>
                  <a:cs typeface="+mn-cs"/>
                </a:rPr>
                <a:t>While teachers do learn about working with ELs at the preliminary credential stage (see </a:t>
              </a:r>
              <a:r>
                <a:rPr kumimoji="0" lang="en-US" sz="1400" b="1" i="1" u="none" strike="noStrike" kern="1200" cap="none" spc="0" normalizeH="0" baseline="0" noProof="0" dirty="0">
                  <a:ln>
                    <a:noFill/>
                  </a:ln>
                  <a:solidFill>
                    <a:srgbClr val="1B696D"/>
                  </a:solidFill>
                  <a:effectLst/>
                  <a:uLnTx/>
                  <a:uFillTx/>
                  <a:latin typeface="Calibri"/>
                  <a:ea typeface="+mn-ea"/>
                  <a:cs typeface="+mn-cs"/>
                </a:rPr>
                <a:t>Teacher Credentialing Policy</a:t>
              </a:r>
              <a:r>
                <a:rPr kumimoji="0" lang="en-US" sz="1400" b="1" i="1" u="none" strike="noStrike" kern="1200" cap="none" spc="0" normalizeH="0" baseline="0" noProof="0" dirty="0">
                  <a:ln>
                    <a:noFill/>
                  </a:ln>
                  <a:solidFill>
                    <a:srgbClr val="56585C"/>
                  </a:solidFill>
                  <a:effectLst/>
                  <a:uLnTx/>
                  <a:uFillTx/>
                  <a:latin typeface="Calibri"/>
                  <a:ea typeface="+mn-ea"/>
                  <a:cs typeface="+mn-cs"/>
                </a:rPr>
                <a:t>), this training is extremely variable across institutions and, for the most part, is insufficient.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56585C"/>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Moreover, once teachers enter the workforce, there are </a:t>
              </a:r>
              <a:r>
                <a:rPr kumimoji="0" lang="en-US" sz="1400" b="1" i="1" u="none" strike="noStrike" kern="1200" cap="none" spc="0" normalizeH="0" baseline="0" noProof="0" dirty="0">
                  <a:ln>
                    <a:noFill/>
                  </a:ln>
                  <a:solidFill>
                    <a:srgbClr val="56585C"/>
                  </a:solidFill>
                  <a:effectLst/>
                  <a:uLnTx/>
                  <a:uFillTx/>
                  <a:latin typeface="Calibri"/>
                  <a:ea typeface="+mn-ea"/>
                  <a:cs typeface="+mn-cs"/>
                </a:rPr>
                <a:t>no policies in place to ensure teachers receive quality in-service training related to ELs</a:t>
              </a:r>
              <a:r>
                <a:rPr kumimoji="0" lang="en-US" sz="1400" b="0" i="0" u="none" strike="noStrike" kern="1200" cap="none" spc="0" normalizeH="0" baseline="0" noProof="0" dirty="0">
                  <a:ln>
                    <a:noFill/>
                  </a:ln>
                  <a:solidFill>
                    <a:srgbClr val="56585C"/>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lvl="0" algn="ctr" defTabSz="457200">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Lastly, California has a </a:t>
              </a:r>
              <a:r>
                <a:rPr kumimoji="0" lang="en-US" sz="1400" b="1" i="1" u="none" strike="noStrike" kern="1200" cap="none" spc="0" normalizeH="0" baseline="0" noProof="0" dirty="0">
                  <a:ln>
                    <a:noFill/>
                  </a:ln>
                  <a:solidFill>
                    <a:srgbClr val="56585C"/>
                  </a:solidFill>
                  <a:effectLst/>
                  <a:uLnTx/>
                  <a:uFillTx/>
                  <a:latin typeface="Calibri"/>
                </a:rPr>
                <a:t>shortage of bilingual educators, which </a:t>
              </a:r>
              <a:r>
                <a:rPr lang="en-US" sz="1400" b="1" i="1" noProof="0" dirty="0">
                  <a:solidFill>
                    <a:srgbClr val="56585C"/>
                  </a:solidFill>
                </a:rPr>
                <a:t>is hindering</a:t>
              </a:r>
              <a:r>
                <a:rPr lang="en-US" sz="1400" b="1" i="1" dirty="0">
                  <a:solidFill>
                    <a:srgbClr val="56585C"/>
                  </a:solidFill>
                </a:rPr>
                <a:t> the expansion of bilingual education programs </a:t>
              </a:r>
              <a:r>
                <a:rPr lang="en-US" sz="1400" dirty="0">
                  <a:solidFill>
                    <a:srgbClr val="56585C"/>
                  </a:solidFill>
                </a:rPr>
                <a:t>across the state.</a:t>
              </a: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p:txBody>
        </p:sp>
        <p:sp>
          <p:nvSpPr>
            <p:cNvPr id="8" name="Rectangle 7"/>
            <p:cNvSpPr/>
            <p:nvPr/>
          </p:nvSpPr>
          <p:spPr>
            <a:xfrm>
              <a:off x="192240" y="1366052"/>
              <a:ext cx="6400800" cy="391313"/>
            </a:xfrm>
            <a:prstGeom prst="rect">
              <a:avLst/>
            </a:prstGeom>
            <a:solidFill>
              <a:schemeClr val="accent3"/>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EDUCATOR WORKFORCE</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5" name="Group 4"/>
          <p:cNvGrpSpPr/>
          <p:nvPr/>
        </p:nvGrpSpPr>
        <p:grpSpPr>
          <a:xfrm>
            <a:off x="259976" y="4549921"/>
            <a:ext cx="8605249" cy="1824270"/>
            <a:chOff x="269376" y="4119612"/>
            <a:chExt cx="8605249" cy="1824270"/>
          </a:xfrm>
        </p:grpSpPr>
        <p:sp>
          <p:nvSpPr>
            <p:cNvPr id="12" name="Rectangle 11"/>
            <p:cNvSpPr/>
            <p:nvPr/>
          </p:nvSpPr>
          <p:spPr>
            <a:xfrm>
              <a:off x="269376" y="4119612"/>
              <a:ext cx="8605249" cy="1824270"/>
            </a:xfrm>
            <a:prstGeom prst="rect">
              <a:avLst/>
            </a:prstGeom>
            <a:solidFill>
              <a:schemeClr val="accent3">
                <a:lumMod val="20000"/>
                <a:lumOff val="80000"/>
              </a:schemeClr>
            </a:solid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4" name="Group 3"/>
            <p:cNvGrpSpPr/>
            <p:nvPr/>
          </p:nvGrpSpPr>
          <p:grpSpPr>
            <a:xfrm>
              <a:off x="457135" y="4256895"/>
              <a:ext cx="8229731" cy="1417023"/>
              <a:chOff x="522105" y="4317175"/>
              <a:chExt cx="8229731" cy="1417023"/>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522105" y="4317175"/>
                <a:ext cx="2634981" cy="1417023"/>
              </a:xfrm>
              <a:prstGeom prst="wedgeRectCallout">
                <a:avLst>
                  <a:gd name="adj1" fmla="val -29414"/>
                  <a:gd name="adj2" fmla="val 62425"/>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“California in the last 15 years has changed teacher credentialing so that all teachers prepared in the state </a:t>
                </a:r>
                <a:r>
                  <a:rPr kumimoji="0" lang="en-US" sz="1400" b="1" i="1" u="none" strike="noStrike" kern="1200" cap="none" spc="0" normalizeH="0" baseline="0" noProof="0" dirty="0">
                    <a:ln>
                      <a:noFill/>
                    </a:ln>
                    <a:solidFill>
                      <a:srgbClr val="56585C"/>
                    </a:solidFill>
                    <a:effectLst/>
                    <a:uLnTx/>
                    <a:uFillTx/>
                    <a:latin typeface="Calibri"/>
                    <a:ea typeface="+mn-ea"/>
                    <a:cs typeface="+mn-cs"/>
                  </a:rPr>
                  <a:t>receive some training on how to teach ELs</a:t>
                </a:r>
                <a:r>
                  <a:rPr kumimoji="0" lang="en-US" sz="1400" b="0" i="1" u="none" strike="noStrike" kern="1200" cap="none" spc="0" normalizeH="0" baseline="0" noProof="0" dirty="0">
                    <a:ln>
                      <a:noFill/>
                    </a:ln>
                    <a:solidFill>
                      <a:srgbClr val="56585C"/>
                    </a:solidFill>
                    <a:effectLst/>
                    <a:uLnTx/>
                    <a:uFillTx/>
                    <a:latin typeface="Calibri"/>
                    <a:ea typeface="+mn-ea"/>
                    <a:cs typeface="+mn-cs"/>
                  </a:rPr>
                  <a:t>.” —Thought Leader </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3409815" y="4317175"/>
                <a:ext cx="5342021" cy="1417023"/>
              </a:xfrm>
              <a:prstGeom prst="wedgeRectCallout">
                <a:avLst>
                  <a:gd name="adj1" fmla="val 21089"/>
                  <a:gd name="adj2" fmla="val 61066"/>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“As we’re preparing our traditional classroom teachers, how are we preparing them for the classroom of today and tomorrow? </a:t>
                </a:r>
                <a:r>
                  <a:rPr kumimoji="0" lang="en-US" sz="1400" b="1" i="1" u="none" strike="noStrike" kern="1200" cap="none" spc="0" normalizeH="0" baseline="0" noProof="0" dirty="0">
                    <a:ln>
                      <a:noFill/>
                    </a:ln>
                    <a:solidFill>
                      <a:srgbClr val="56585C"/>
                    </a:solidFill>
                    <a:effectLst/>
                    <a:uLnTx/>
                    <a:uFillTx/>
                    <a:latin typeface="Calibri"/>
                    <a:ea typeface="+mn-ea"/>
                    <a:cs typeface="+mn-cs"/>
                  </a:rPr>
                  <a:t>Every teacher in our state is going to teach ELs. How are we preparing teachers to meet the needs of these kids?</a:t>
                </a:r>
                <a:r>
                  <a:rPr kumimoji="0" lang="en-US" sz="1400" b="0" i="1" u="none" strike="noStrike" kern="1200" cap="none" spc="0" normalizeH="0" baseline="0" noProof="0" dirty="0">
                    <a:ln>
                      <a:noFill/>
                    </a:ln>
                    <a:solidFill>
                      <a:srgbClr val="56585C"/>
                    </a:solidFill>
                    <a:effectLst/>
                    <a:uLnTx/>
                    <a:uFillTx/>
                    <a:latin typeface="Calibri"/>
                    <a:ea typeface="+mn-ea"/>
                    <a:cs typeface="+mn-cs"/>
                  </a:rPr>
                  <a:t> That’s a shift </a:t>
                </a:r>
                <a:r>
                  <a:rPr kumimoji="0" lang="en-US" sz="1400" b="1" i="1" u="none" strike="noStrike" kern="1200" cap="none" spc="0" normalizeH="0" baseline="0" noProof="0" dirty="0">
                    <a:ln>
                      <a:noFill/>
                    </a:ln>
                    <a:solidFill>
                      <a:srgbClr val="56585C"/>
                    </a:solidFill>
                    <a:effectLst/>
                    <a:uLnTx/>
                    <a:uFillTx/>
                    <a:latin typeface="Calibri"/>
                    <a:ea typeface="+mn-ea"/>
                    <a:cs typeface="+mn-cs"/>
                  </a:rPr>
                  <a:t>that’s going to take some heavy movement on the teacher prep side [and] credentialing side</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1" u="none" strike="noStrike" kern="1200" cap="none" spc="0" normalizeH="0" noProof="0" dirty="0">
                    <a:ln>
                      <a:noFill/>
                    </a:ln>
                    <a:solidFill>
                      <a:srgbClr val="56585C"/>
                    </a:solidFill>
                    <a:effectLst/>
                    <a:uLnTx/>
                    <a:uFillTx/>
                    <a:latin typeface="Calibri"/>
                    <a:ea typeface="+mn-ea"/>
                    <a:cs typeface="+mn-cs"/>
                  </a:rPr>
                  <a:t> </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p>
            </p:txBody>
          </p:sp>
        </p:grpSp>
      </p:grpSp>
      <p:grpSp>
        <p:nvGrpSpPr>
          <p:cNvPr id="14" name="Group 13"/>
          <p:cNvGrpSpPr/>
          <p:nvPr/>
        </p:nvGrpSpPr>
        <p:grpSpPr>
          <a:xfrm>
            <a:off x="8531351" y="0"/>
            <a:ext cx="612649" cy="499951"/>
            <a:chOff x="8531351" y="0"/>
            <a:chExt cx="612649" cy="499951"/>
          </a:xfrm>
          <a:solidFill>
            <a:schemeClr val="tx2">
              <a:lumMod val="20000"/>
              <a:lumOff val="80000"/>
            </a:schemeClr>
          </a:solidFill>
        </p:grpSpPr>
        <p:sp>
          <p:nvSpPr>
            <p:cNvPr id="15" name="Rectangle 14"/>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6"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08" y="1568182"/>
            <a:ext cx="2745946" cy="1828800"/>
          </a:xfrm>
          <a:prstGeom prst="rect">
            <a:avLst/>
          </a:prstGeom>
        </p:spPr>
      </p:pic>
      <p:sp>
        <p:nvSpPr>
          <p:cNvPr id="18" name="TextBox 17">
            <a:extLst>
              <a:ext uri="{FF2B5EF4-FFF2-40B4-BE49-F238E27FC236}">
                <a16:creationId xmlns:a16="http://schemas.microsoft.com/office/drawing/2014/main" id="{A6B8B6D0-F635-46C9-ACBA-3D54B59C0BFF}"/>
              </a:ext>
            </a:extLst>
          </p:cNvPr>
          <p:cNvSpPr txBox="1"/>
          <p:nvPr/>
        </p:nvSpPr>
        <p:spPr>
          <a:xfrm>
            <a:off x="374281"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1786319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294922"/>
            <a:ext cx="2088682" cy="563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976" y="201817"/>
            <a:ext cx="8701144" cy="1386351"/>
          </a:xfrm>
        </p:spPr>
        <p:txBody>
          <a:bodyPr/>
          <a:lstStyle/>
          <a:p>
            <a:r>
              <a:rPr lang="en-US" sz="2800" dirty="0"/>
              <a:t>Consequently, teachers are ill-prepared to meet the language needs of ELs, which is especially challenging given the bilingual teacher shortage in California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9539208"/>
              </p:ext>
            </p:extLst>
          </p:nvPr>
        </p:nvGraphicFramePr>
        <p:xfrm>
          <a:off x="360249" y="1540043"/>
          <a:ext cx="8423502" cy="5001293"/>
        </p:xfrm>
        <a:graphic>
          <a:graphicData uri="http://schemas.openxmlformats.org/drawingml/2006/table">
            <a:tbl>
              <a:tblPr firstRow="1" bandRow="1">
                <a:tableStyleId>{5C22544A-7EE6-4342-B048-85BDC9FD1C3A}</a:tableStyleId>
              </a:tblPr>
              <a:tblGrid>
                <a:gridCol w="2652458">
                  <a:extLst>
                    <a:ext uri="{9D8B030D-6E8A-4147-A177-3AD203B41FA5}">
                      <a16:colId xmlns:a16="http://schemas.microsoft.com/office/drawing/2014/main" val="3968246911"/>
                    </a:ext>
                  </a:extLst>
                </a:gridCol>
                <a:gridCol w="5771044">
                  <a:extLst>
                    <a:ext uri="{9D8B030D-6E8A-4147-A177-3AD203B41FA5}">
                      <a16:colId xmlns:a16="http://schemas.microsoft.com/office/drawing/2014/main" val="3322725689"/>
                    </a:ext>
                  </a:extLst>
                </a:gridCol>
              </a:tblGrid>
              <a:tr h="429293">
                <a:tc>
                  <a:txBody>
                    <a:bodyPr/>
                    <a:lstStyle/>
                    <a:p>
                      <a:pPr algn="ctr"/>
                      <a:r>
                        <a:rPr lang="en-US" sz="1600" cap="all" baseline="0" dirty="0">
                          <a:solidFill>
                            <a:schemeClr val="bg1"/>
                          </a:solidFill>
                        </a:rPr>
                        <a:t>Strengths in the Field</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2109372981"/>
                  </a:ext>
                </a:extLst>
              </a:tr>
              <a:tr h="4483981">
                <a:tc>
                  <a:txBody>
                    <a:bodyPr/>
                    <a:lstStyle/>
                    <a:p>
                      <a:pPr marL="285750" indent="-285750">
                        <a:spcAft>
                          <a:spcPts val="0"/>
                        </a:spcAft>
                        <a:buClr>
                          <a:schemeClr val="accent4"/>
                        </a:buClr>
                        <a:buFont typeface="Wingdings" panose="05000000000000000000" pitchFamily="2" charset="2"/>
                        <a:buChar char="§"/>
                      </a:pPr>
                      <a:r>
                        <a:rPr lang="en-US" sz="1400" b="1" dirty="0"/>
                        <a:t>There is a set of expectations for teachers to get at least some experience on EL topics: </a:t>
                      </a:r>
                      <a:r>
                        <a:rPr lang="en-US" sz="1400" b="0" dirty="0"/>
                        <a:t>Teacher prep programs must adhere to certain</a:t>
                      </a:r>
                      <a:r>
                        <a:rPr lang="en-US" sz="1400" b="0" baseline="0" dirty="0"/>
                        <a:t> requirements </a:t>
                      </a:r>
                      <a:r>
                        <a:rPr lang="en-US" sz="1400" b="0" dirty="0"/>
                        <a:t>including those related to ELs, to maintain accreditation; researchers observe that programs take significant steps to satisfy requirements (e.g., efforts to place aspiring teachers in linguistically diverse schools).</a:t>
                      </a:r>
                      <a:endParaRPr lang="en-US" sz="1400" b="1"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lang="en-US" sz="1400" b="1" i="1" dirty="0"/>
                        <a:t>Barriers related to</a:t>
                      </a:r>
                      <a:r>
                        <a:rPr lang="en-US" sz="1400" b="1" i="1" baseline="0" dirty="0"/>
                        <a:t> educator workforce at large</a:t>
                      </a:r>
                      <a:endParaRPr lang="en-US" sz="1400" b="1" i="1"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Emphasis on ELs in induction varies significantly by teacher</a:t>
                      </a:r>
                      <a:r>
                        <a:rPr lang="en-US" sz="1400" b="1" baseline="0" dirty="0"/>
                        <a:t> preparation program</a:t>
                      </a:r>
                      <a:r>
                        <a:rPr lang="en-US" sz="1400" b="1" dirty="0"/>
                        <a:t>:</a:t>
                      </a:r>
                      <a:r>
                        <a:rPr lang="en-US" sz="1400" b="0" dirty="0"/>
                        <a:t> Extent to which induction incorporates training on the unique needs of ELs depends on whether teachers and their mentors opt to include ELs in the Individual Learning Plan.</a:t>
                      </a: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baseline="0" dirty="0"/>
                        <a:t>There is not a holistic approach to learning about language development in teacher preparation programs: </a:t>
                      </a:r>
                      <a:r>
                        <a:rPr lang="en-US" sz="1400" b="0" baseline="0" dirty="0"/>
                        <a:t>Most teacher training on language development is distinct coursework rather than being embedded in all aspects of the teacher training program.</a:t>
                      </a:r>
                      <a:endParaRPr lang="en-US" sz="1400" b="1" dirty="0"/>
                    </a:p>
                    <a:p>
                      <a:pPr marL="285750" indent="-285750">
                        <a:spcAft>
                          <a:spcPts val="0"/>
                        </a:spcAft>
                        <a:buClr>
                          <a:schemeClr val="accent4"/>
                        </a:buClr>
                        <a:buFont typeface="Wingdings" panose="05000000000000000000" pitchFamily="2" charset="2"/>
                        <a:buChar char="§"/>
                      </a:pPr>
                      <a:r>
                        <a:rPr lang="en-US" sz="1400" b="1" dirty="0"/>
                        <a:t>More in-service</a:t>
                      </a:r>
                      <a:r>
                        <a:rPr lang="en-US" sz="1400" b="1" baseline="0" dirty="0"/>
                        <a:t> teacher training is needed:</a:t>
                      </a:r>
                      <a:r>
                        <a:rPr lang="en-US" sz="1400" b="1" dirty="0"/>
                        <a:t> </a:t>
                      </a:r>
                      <a:r>
                        <a:rPr lang="en-US" sz="1400" b="0" dirty="0"/>
                        <a:t>Research suggests new teachers struggle to teach ELs, despite receiving teacher preparation training.</a:t>
                      </a:r>
                      <a:r>
                        <a:rPr lang="en-US" sz="1400" b="0" baseline="0" dirty="0"/>
                        <a:t> All teachers, and especially new teachers, would benefit from quality in-service teacher training focused on serving ELs.</a:t>
                      </a:r>
                    </a:p>
                    <a:p>
                      <a:pPr marL="0" indent="0">
                        <a:spcAft>
                          <a:spcPts val="0"/>
                        </a:spcAft>
                        <a:buClr>
                          <a:schemeClr val="accent4"/>
                        </a:buClr>
                        <a:buFont typeface="Wingdings" panose="05000000000000000000" pitchFamily="2" charset="2"/>
                        <a:buNone/>
                      </a:pPr>
                      <a:endParaRPr lang="en-US" sz="1400" b="0" i="0" baseline="0" dirty="0"/>
                    </a:p>
                    <a:p>
                      <a:pPr marL="0" indent="0">
                        <a:spcAft>
                          <a:spcPts val="0"/>
                        </a:spcAft>
                        <a:buClr>
                          <a:schemeClr val="accent4"/>
                        </a:buClr>
                        <a:buFont typeface="Wingdings" panose="05000000000000000000" pitchFamily="2" charset="2"/>
                        <a:buNone/>
                      </a:pPr>
                      <a:r>
                        <a:rPr lang="en-US" sz="1400" b="1" i="1" baseline="0" dirty="0"/>
                        <a:t>Barriers related to bilingual educator workforce</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baseline="0" dirty="0"/>
                        <a:t>Bilingual teacher shortage: </a:t>
                      </a:r>
                      <a:r>
                        <a:rPr kumimoji="0" lang="en-US" sz="1400" b="0" i="0" u="none" strike="noStrike" kern="1200" cap="none" spc="0" normalizeH="0" baseline="0" noProof="0" dirty="0">
                          <a:ln>
                            <a:noFill/>
                          </a:ln>
                          <a:solidFill>
                            <a:srgbClr val="56585C"/>
                          </a:solidFill>
                          <a:effectLst/>
                          <a:uLnTx/>
                          <a:uFillTx/>
                          <a:latin typeface="+mn-lt"/>
                          <a:ea typeface="+mn-ea"/>
                          <a:cs typeface="+mn-cs"/>
                        </a:rPr>
                        <a:t>Proposition 58 led to increased demand for bilingual programs, which today far exceeds the existing supply of bilingual educators in the state.</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solidFill>
                            <a:srgbClr val="56585C"/>
                          </a:solidFill>
                          <a:effectLst/>
                          <a:uLnTx/>
                          <a:uFillTx/>
                          <a:latin typeface="+mn-lt"/>
                          <a:ea typeface="+mn-ea"/>
                          <a:cs typeface="+mn-cs"/>
                        </a:rPr>
                        <a:t>Teacher preparation programs need more bilingual faculty: </a:t>
                      </a:r>
                      <a:r>
                        <a:rPr kumimoji="0" lang="en-US" sz="1400" b="0" i="0" u="none" strike="noStrike" kern="1200" cap="none" spc="0" normalizeH="0" baseline="0" noProof="0" dirty="0">
                          <a:ln>
                            <a:noFill/>
                          </a:ln>
                          <a:solidFill>
                            <a:srgbClr val="56585C"/>
                          </a:solidFill>
                          <a:effectLst/>
                          <a:uLnTx/>
                          <a:uFillTx/>
                          <a:latin typeface="+mn-lt"/>
                          <a:ea typeface="+mn-ea"/>
                          <a:cs typeface="+mn-cs"/>
                        </a:rPr>
                        <a:t>Teacher preparation programs are struggling to find professors who are bilingual and have the content expertise to teach bilingual education coursework.</a:t>
                      </a:r>
                      <a:endParaRPr lang="en-US" sz="1400" b="1" baseline="0" dirty="0"/>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6" name="Group 5"/>
          <p:cNvGrpSpPr/>
          <p:nvPr/>
        </p:nvGrpSpPr>
        <p:grpSpPr>
          <a:xfrm>
            <a:off x="8531351" y="0"/>
            <a:ext cx="612649" cy="499951"/>
            <a:chOff x="8531351" y="0"/>
            <a:chExt cx="612649" cy="499951"/>
          </a:xfrm>
          <a:solidFill>
            <a:schemeClr val="tx2">
              <a:lumMod val="20000"/>
              <a:lumOff val="80000"/>
            </a:schemeClr>
          </a:solidFill>
        </p:grpSpPr>
        <p:sp>
          <p:nvSpPr>
            <p:cNvPr id="7" name="Rectangle 6"/>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
        <p:nvSpPr>
          <p:cNvPr id="10" name="TextBox 9">
            <a:extLst>
              <a:ext uri="{FF2B5EF4-FFF2-40B4-BE49-F238E27FC236}">
                <a16:creationId xmlns:a16="http://schemas.microsoft.com/office/drawing/2014/main" id="{A6B8B6D0-F635-46C9-ACBA-3D54B59C0BFF}"/>
              </a:ext>
            </a:extLst>
          </p:cNvPr>
          <p:cNvSpPr txBox="1"/>
          <p:nvPr/>
        </p:nvSpPr>
        <p:spPr>
          <a:xfrm>
            <a:off x="383681" y="6628206"/>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42599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D0635-A03D-4B70-B7B0-0DD4B5C1D439}"/>
              </a:ext>
            </a:extLst>
          </p:cNvPr>
          <p:cNvSpPr>
            <a:spLocks noGrp="1"/>
          </p:cNvSpPr>
          <p:nvPr>
            <p:ph type="title"/>
          </p:nvPr>
        </p:nvSpPr>
        <p:spPr/>
        <p:txBody>
          <a:bodyPr/>
          <a:lstStyle/>
          <a:p>
            <a:r>
              <a:rPr lang="en-US" dirty="0"/>
              <a:t>Lastly, we recommend that philanthropy promote a focus on DLLs/ELs in policies and systems at the state and local levels</a:t>
            </a:r>
          </a:p>
        </p:txBody>
      </p:sp>
      <p:sp>
        <p:nvSpPr>
          <p:cNvPr id="4" name="Slide Number Placeholder 3">
            <a:extLst>
              <a:ext uri="{FF2B5EF4-FFF2-40B4-BE49-F238E27FC236}">
                <a16:creationId xmlns:a16="http://schemas.microsoft.com/office/drawing/2014/main" id="{DAF24B14-1022-4632-AEA1-F01DB4407784}"/>
              </a:ext>
            </a:extLst>
          </p:cNvPr>
          <p:cNvSpPr>
            <a:spLocks noGrp="1"/>
          </p:cNvSpPr>
          <p:nvPr>
            <p:ph type="sldNum" sz="quarter" idx="4"/>
          </p:nvPr>
        </p:nvSpPr>
        <p:spPr/>
        <p:txBody>
          <a:bodyPr/>
          <a:lstStyle/>
          <a:p>
            <a:fld id="{F1A25517-7F86-4871-894F-626326501892}" type="slidenum">
              <a:rPr lang="en-US" smtClean="0">
                <a:solidFill>
                  <a:srgbClr val="A9A9A9"/>
                </a:solidFill>
              </a:rPr>
              <a:pPr/>
              <a:t>8</a:t>
            </a:fld>
            <a:endParaRPr lang="en-US" dirty="0">
              <a:solidFill>
                <a:srgbClr val="A9A9A9"/>
              </a:solidFill>
            </a:endParaRPr>
          </a:p>
        </p:txBody>
      </p:sp>
      <p:graphicFrame>
        <p:nvGraphicFramePr>
          <p:cNvPr id="5" name="Table 4">
            <a:extLst>
              <a:ext uri="{FF2B5EF4-FFF2-40B4-BE49-F238E27FC236}">
                <a16:creationId xmlns:a16="http://schemas.microsoft.com/office/drawing/2014/main" id="{66BD7312-AF50-449D-8D41-EDD76D61DCEF}"/>
              </a:ext>
            </a:extLst>
          </p:cNvPr>
          <p:cNvGraphicFramePr>
            <a:graphicFrameLocks noGrp="1"/>
          </p:cNvGraphicFramePr>
          <p:nvPr/>
        </p:nvGraphicFramePr>
        <p:xfrm>
          <a:off x="809319" y="882631"/>
          <a:ext cx="8074706" cy="5585497"/>
        </p:xfrm>
        <a:graphic>
          <a:graphicData uri="http://schemas.openxmlformats.org/drawingml/2006/table">
            <a:tbl>
              <a:tblPr firstRow="1" bandRow="1">
                <a:tableStyleId>{5940675A-B579-460E-94D1-54222C63F5DA}</a:tableStyleId>
              </a:tblPr>
              <a:tblGrid>
                <a:gridCol w="489613">
                  <a:extLst>
                    <a:ext uri="{9D8B030D-6E8A-4147-A177-3AD203B41FA5}">
                      <a16:colId xmlns:a16="http://schemas.microsoft.com/office/drawing/2014/main" val="20000"/>
                    </a:ext>
                  </a:extLst>
                </a:gridCol>
                <a:gridCol w="7585093">
                  <a:extLst>
                    <a:ext uri="{9D8B030D-6E8A-4147-A177-3AD203B41FA5}">
                      <a16:colId xmlns:a16="http://schemas.microsoft.com/office/drawing/2014/main" val="3791993022"/>
                    </a:ext>
                  </a:extLst>
                </a:gridCol>
              </a:tblGrid>
              <a:tr h="433091">
                <a:tc>
                  <a:txBody>
                    <a:bodyPr/>
                    <a:lstStyle/>
                    <a:p>
                      <a:pPr algn="ctr"/>
                      <a:endParaRPr lang="en-US" b="1"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t>Recommendations for philanthropy </a:t>
                      </a:r>
                      <a:r>
                        <a:rPr lang="en-US" sz="1400" b="1" dirty="0"/>
                        <a:t>(</a:t>
                      </a:r>
                      <a:r>
                        <a:rPr lang="en-US" sz="1400" b="1" i="1" dirty="0"/>
                        <a:t>in no particular</a:t>
                      </a:r>
                      <a:r>
                        <a:rPr lang="en-US" sz="1400" b="1" i="1" baseline="0" dirty="0"/>
                        <a:t> </a:t>
                      </a:r>
                      <a:r>
                        <a:rPr lang="en-US" sz="1400" b="1" i="1" dirty="0"/>
                        <a:t>order</a:t>
                      </a:r>
                      <a:r>
                        <a:rPr lang="en-US" sz="1400" b="1" dirty="0"/>
                        <a:t>)</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540706"/>
                  </a:ext>
                </a:extLst>
              </a:tr>
              <a:tr h="512403">
                <a:tc>
                  <a:txBody>
                    <a:bodyPr/>
                    <a:lstStyle/>
                    <a:p>
                      <a:pPr marL="0" indent="0" algn="ctr">
                        <a:buFont typeface="Wingdings" panose="05000000000000000000" pitchFamily="2" charset="2"/>
                        <a:buNone/>
                      </a:pPr>
                      <a:r>
                        <a:rPr lang="en-US" sz="1800" b="1" dirty="0">
                          <a:solidFill>
                            <a:schemeClr val="accent1"/>
                          </a:solidFill>
                          <a:effectLst/>
                        </a:rPr>
                        <a:t>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Create a large-scale </a:t>
                      </a:r>
                      <a:r>
                        <a:rPr lang="en-US" sz="1400" b="1" dirty="0">
                          <a:solidFill>
                            <a:schemeClr val="tx1"/>
                          </a:solidFill>
                        </a:rPr>
                        <a:t>communications campaign </a:t>
                      </a:r>
                      <a:r>
                        <a:rPr lang="en-US" sz="1400" b="0" dirty="0">
                          <a:solidFill>
                            <a:schemeClr val="tx1"/>
                          </a:solidFill>
                        </a:rPr>
                        <a:t>to increase the public’s awareness of DLLs/ELs and build their demand for bilingualism</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7562391"/>
                  </a:ext>
                </a:extLst>
              </a:tr>
              <a:tr h="512403">
                <a:tc>
                  <a:txBody>
                    <a:bodyPr/>
                    <a:lstStyle/>
                    <a:p>
                      <a:pPr marL="0" indent="0" algn="ctr">
                        <a:buFont typeface="Wingdings" panose="05000000000000000000" pitchFamily="2" charset="2"/>
                        <a:buNone/>
                      </a:pPr>
                      <a:r>
                        <a:rPr lang="en-US" sz="1800" b="1" dirty="0">
                          <a:solidFill>
                            <a:schemeClr val="accent1"/>
                          </a:solidFill>
                          <a:effectLst/>
                        </a:rPr>
                        <a:t>2</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Build the </a:t>
                      </a:r>
                      <a:r>
                        <a:rPr lang="en-US" sz="1400" b="1" dirty="0">
                          <a:solidFill>
                            <a:schemeClr val="tx1"/>
                          </a:solidFill>
                        </a:rPr>
                        <a:t>parent/community engagement </a:t>
                      </a:r>
                      <a:r>
                        <a:rPr lang="en-US" sz="1400" b="0" dirty="0">
                          <a:solidFill>
                            <a:schemeClr val="tx1"/>
                          </a:solidFill>
                        </a:rPr>
                        <a:t>sector’s capacity to support parents of DLLs/ELs, strengthen local advocacy and cultivate local champions on DLL/EL issues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3691750"/>
                  </a:ext>
                </a:extLst>
              </a:tr>
              <a:tr h="512403">
                <a:tc>
                  <a:txBody>
                    <a:bodyPr/>
                    <a:lstStyle/>
                    <a:p>
                      <a:pPr marL="0" indent="0" algn="ctr">
                        <a:buFont typeface="Wingdings" panose="05000000000000000000" pitchFamily="2" charset="2"/>
                        <a:buNone/>
                      </a:pPr>
                      <a:r>
                        <a:rPr lang="en-US" sz="1800" b="1" dirty="0">
                          <a:solidFill>
                            <a:schemeClr val="accent1"/>
                          </a:solidFill>
                          <a:effectLst/>
                        </a:rPr>
                        <a:t>3</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Develop and pursue a </a:t>
                      </a:r>
                      <a:r>
                        <a:rPr lang="en-US" sz="1400" b="1" dirty="0">
                          <a:solidFill>
                            <a:schemeClr val="tx1"/>
                          </a:solidFill>
                        </a:rPr>
                        <a:t>state advocacy strategy </a:t>
                      </a:r>
                      <a:r>
                        <a:rPr lang="en-US" sz="1400" b="0" dirty="0">
                          <a:solidFill>
                            <a:schemeClr val="tx1"/>
                          </a:solidFill>
                        </a:rPr>
                        <a:t>that coordinates the field’s advocacy efforts around a shared vision from ECE to postsecondary</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7263347"/>
                  </a:ext>
                </a:extLst>
              </a:tr>
              <a:tr h="512403">
                <a:tc>
                  <a:txBody>
                    <a:bodyPr/>
                    <a:lstStyle/>
                    <a:p>
                      <a:pPr marL="0" indent="0" algn="ctr">
                        <a:buFont typeface="Wingdings" panose="05000000000000000000" pitchFamily="2" charset="2"/>
                        <a:buNone/>
                      </a:pPr>
                      <a:r>
                        <a:rPr lang="en-US" sz="1800" b="1" dirty="0">
                          <a:solidFill>
                            <a:schemeClr val="accent1"/>
                          </a:solidFill>
                          <a:effectLst/>
                        </a:rPr>
                        <a:t>4</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Enhance </a:t>
                      </a:r>
                      <a:r>
                        <a:rPr lang="en-US" sz="1400" b="1" dirty="0">
                          <a:solidFill>
                            <a:schemeClr val="tx1"/>
                          </a:solidFill>
                        </a:rPr>
                        <a:t>technical assistance </a:t>
                      </a:r>
                      <a:r>
                        <a:rPr lang="en-US" sz="1400" b="0" dirty="0">
                          <a:solidFill>
                            <a:schemeClr val="tx1"/>
                          </a:solidFill>
                        </a:rPr>
                        <a:t>for ECE programs and K12 systems to respond to the needs of DLLs/ELs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645367"/>
                  </a:ext>
                </a:extLst>
              </a:tr>
              <a:tr h="512403">
                <a:tc>
                  <a:txBody>
                    <a:bodyPr/>
                    <a:lstStyle/>
                    <a:p>
                      <a:pPr marL="0" indent="0" algn="ctr">
                        <a:buFont typeface="Wingdings" panose="05000000000000000000" pitchFamily="2" charset="2"/>
                        <a:buNone/>
                      </a:pPr>
                      <a:r>
                        <a:rPr lang="en-US" sz="1800" b="1" dirty="0">
                          <a:solidFill>
                            <a:schemeClr val="accent1"/>
                          </a:solidFill>
                          <a:effectLst/>
                        </a:rPr>
                        <a:t>5</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Cultivate </a:t>
                      </a:r>
                      <a:r>
                        <a:rPr lang="en-US" sz="1400" b="1" dirty="0">
                          <a:solidFill>
                            <a:schemeClr val="tx1"/>
                          </a:solidFill>
                        </a:rPr>
                        <a:t>practitioner networks </a:t>
                      </a:r>
                      <a:r>
                        <a:rPr lang="en-US" sz="1400" b="0" dirty="0">
                          <a:solidFill>
                            <a:schemeClr val="tx1"/>
                          </a:solidFill>
                        </a:rPr>
                        <a:t>to tackle problems of practice relevant to DLL/EL outcomes consistent with the principles of continuous improvement</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0107348"/>
                  </a:ext>
                </a:extLst>
              </a:tr>
              <a:tr h="512403">
                <a:tc>
                  <a:txBody>
                    <a:bodyPr/>
                    <a:lstStyle/>
                    <a:p>
                      <a:pPr marL="0" indent="0" algn="ctr">
                        <a:buFont typeface="Wingdings" panose="05000000000000000000" pitchFamily="2" charset="2"/>
                        <a:buNone/>
                      </a:pPr>
                      <a:r>
                        <a:rPr lang="en-US" sz="1800" b="1" dirty="0">
                          <a:solidFill>
                            <a:schemeClr val="accent1"/>
                          </a:solidFill>
                          <a:effectLst/>
                        </a:rPr>
                        <a:t>6</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Help </a:t>
                      </a:r>
                      <a:r>
                        <a:rPr lang="en-US" sz="1400" b="1" dirty="0">
                          <a:solidFill>
                            <a:schemeClr val="tx1"/>
                          </a:solidFill>
                        </a:rPr>
                        <a:t>teacher preparation programs </a:t>
                      </a:r>
                      <a:r>
                        <a:rPr lang="en-US" sz="1400" b="0" dirty="0">
                          <a:solidFill>
                            <a:schemeClr val="tx1"/>
                          </a:solidFill>
                        </a:rPr>
                        <a:t>strengthe</a:t>
                      </a:r>
                      <a:r>
                        <a:rPr lang="en-US" sz="1400" b="0" baseline="0" dirty="0">
                          <a:solidFill>
                            <a:schemeClr val="tx1"/>
                          </a:solidFill>
                        </a:rPr>
                        <a:t>n DLL/EL course offerings and bilingual programs, and </a:t>
                      </a:r>
                      <a:r>
                        <a:rPr lang="en-US" sz="1400" b="0" dirty="0">
                          <a:solidFill>
                            <a:schemeClr val="tx1"/>
                          </a:solidFill>
                        </a:rPr>
                        <a:t>bolster emphasis on DLLs/ELs across their curricula and training</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9996451"/>
                  </a:ext>
                </a:extLst>
              </a:tr>
              <a:tr h="494723">
                <a:tc>
                  <a:txBody>
                    <a:bodyPr/>
                    <a:lstStyle/>
                    <a:p>
                      <a:pPr marL="0" indent="0" algn="ctr">
                        <a:buFont typeface="Wingdings" panose="05000000000000000000" pitchFamily="2" charset="2"/>
                        <a:buNone/>
                      </a:pPr>
                      <a:r>
                        <a:rPr lang="en-US" sz="1800" b="1" dirty="0">
                          <a:solidFill>
                            <a:schemeClr val="accent1"/>
                          </a:solidFill>
                          <a:effectLst/>
                        </a:rPr>
                        <a:t>7</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Establish a hub of research-based practices, models, tools and other relevant resources to inform the ongoing </a:t>
                      </a:r>
                      <a:r>
                        <a:rPr lang="en-US" sz="1400" b="1" dirty="0">
                          <a:solidFill>
                            <a:schemeClr val="tx1"/>
                          </a:solidFill>
                        </a:rPr>
                        <a:t>professional development </a:t>
                      </a:r>
                      <a:r>
                        <a:rPr lang="en-US" sz="1400" b="0" dirty="0">
                          <a:solidFill>
                            <a:schemeClr val="tx1"/>
                          </a:solidFill>
                        </a:rPr>
                        <a:t>of practitioners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94723">
                <a:tc>
                  <a:txBody>
                    <a:bodyPr/>
                    <a:lstStyle/>
                    <a:p>
                      <a:pPr marL="0" indent="0" algn="ctr">
                        <a:buFont typeface="Wingdings" panose="05000000000000000000" pitchFamily="2" charset="2"/>
                        <a:buNone/>
                      </a:pPr>
                      <a:r>
                        <a:rPr lang="en-US" sz="1800" b="1" dirty="0">
                          <a:solidFill>
                            <a:schemeClr val="accent1"/>
                          </a:solidFill>
                          <a:effectLst/>
                        </a:rPr>
                        <a:t>8</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Support</a:t>
                      </a:r>
                      <a:r>
                        <a:rPr lang="en-US" sz="1400" b="0" baseline="0" dirty="0">
                          <a:solidFill>
                            <a:schemeClr val="tx1"/>
                          </a:solidFill>
                        </a:rPr>
                        <a:t> </a:t>
                      </a:r>
                      <a:r>
                        <a:rPr lang="en-US" sz="1400" b="1" baseline="0" dirty="0">
                          <a:solidFill>
                            <a:schemeClr val="tx1"/>
                          </a:solidFill>
                        </a:rPr>
                        <a:t>alignment of ECE, K12 and higher education systems, particularly around data, </a:t>
                      </a:r>
                      <a:r>
                        <a:rPr lang="en-US" sz="1400" b="0" baseline="0" dirty="0">
                          <a:solidFill>
                            <a:schemeClr val="tx1"/>
                          </a:solidFill>
                        </a:rPr>
                        <a:t>to provide needed experiences and supports for DLLs/ELs along their trajectory</a:t>
                      </a:r>
                      <a:endParaRPr lang="en-US" sz="1400" b="1" dirty="0">
                        <a:solidFill>
                          <a:schemeClr val="tx1"/>
                        </a:solidFill>
                      </a:endParaRP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94723">
                <a:tc>
                  <a:txBody>
                    <a:bodyPr/>
                    <a:lstStyle/>
                    <a:p>
                      <a:pPr marL="0" indent="0" algn="ctr">
                        <a:buFont typeface="Wingdings" panose="05000000000000000000" pitchFamily="2" charset="2"/>
                        <a:buNone/>
                      </a:pPr>
                      <a:r>
                        <a:rPr lang="en-US" sz="1800" b="1" dirty="0">
                          <a:solidFill>
                            <a:schemeClr val="accent1"/>
                          </a:solidFill>
                          <a:effectLst/>
                        </a:rPr>
                        <a:t>9</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dirty="0">
                          <a:solidFill>
                            <a:schemeClr val="tx1"/>
                          </a:solidFill>
                        </a:rPr>
                        <a:t>Facilitate </a:t>
                      </a:r>
                      <a:r>
                        <a:rPr lang="en-US" sz="1400" b="1" dirty="0">
                          <a:solidFill>
                            <a:schemeClr val="tx1"/>
                          </a:solidFill>
                        </a:rPr>
                        <a:t>partnerships </a:t>
                      </a:r>
                      <a:r>
                        <a:rPr lang="en-US" sz="1400" b="0" dirty="0">
                          <a:solidFill>
                            <a:schemeClr val="tx1"/>
                          </a:solidFill>
                        </a:rPr>
                        <a:t>beyond the education sector to meet the holistic needs of families of DLLs/ELs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ap="flat" cmpd="sng" algn="ctr">
                      <a:solidFill>
                        <a:schemeClr val="bg2"/>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94723">
                <a:tc>
                  <a:txBody>
                    <a:bodyPr/>
                    <a:lstStyle/>
                    <a:p>
                      <a:pPr marL="0" indent="0" algn="ctr">
                        <a:buFont typeface="Wingdings" panose="05000000000000000000" pitchFamily="2" charset="2"/>
                        <a:buNone/>
                      </a:pPr>
                      <a:r>
                        <a:rPr lang="en-US" sz="1800" b="1" dirty="0">
                          <a:solidFill>
                            <a:schemeClr val="accent1"/>
                          </a:solidFill>
                          <a:effectLst/>
                        </a:rPr>
                        <a:t>10</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indent="0">
                        <a:buFont typeface="Wingdings" panose="05000000000000000000" pitchFamily="2" charset="2"/>
                        <a:buNone/>
                      </a:pPr>
                      <a:r>
                        <a:rPr lang="en-US" sz="1400" b="0" dirty="0">
                          <a:solidFill>
                            <a:schemeClr val="tx1"/>
                          </a:solidFill>
                        </a:rPr>
                        <a:t>Enable foundations to </a:t>
                      </a:r>
                      <a:r>
                        <a:rPr lang="en-US" sz="1400" b="1" dirty="0">
                          <a:solidFill>
                            <a:schemeClr val="tx1"/>
                          </a:solidFill>
                        </a:rPr>
                        <a:t>stay informed </a:t>
                      </a:r>
                      <a:r>
                        <a:rPr lang="en-US" sz="1400" b="0" dirty="0">
                          <a:solidFill>
                            <a:schemeClr val="tx1"/>
                          </a:solidFill>
                        </a:rPr>
                        <a:t>on DLL/EL issues</a:t>
                      </a:r>
                      <a:r>
                        <a:rPr lang="en-US" sz="1400" b="0" baseline="0" dirty="0">
                          <a:solidFill>
                            <a:schemeClr val="tx1"/>
                          </a:solidFill>
                        </a:rPr>
                        <a:t>, </a:t>
                      </a:r>
                      <a:r>
                        <a:rPr lang="en-US" sz="1400" b="1" baseline="0" dirty="0">
                          <a:solidFill>
                            <a:schemeClr val="tx1"/>
                          </a:solidFill>
                        </a:rPr>
                        <a:t>learn</a:t>
                      </a:r>
                      <a:r>
                        <a:rPr lang="en-US" sz="1400" b="0" baseline="0" dirty="0">
                          <a:solidFill>
                            <a:schemeClr val="tx1"/>
                          </a:solidFill>
                        </a:rPr>
                        <a:t> from each other’s grants and apply </a:t>
                      </a:r>
                      <a:r>
                        <a:rPr lang="en-US" sz="1400" b="1" baseline="0" dirty="0">
                          <a:solidFill>
                            <a:schemeClr val="tx1"/>
                          </a:solidFill>
                        </a:rPr>
                        <a:t>models of </a:t>
                      </a:r>
                      <a:r>
                        <a:rPr lang="en-US" sz="1400" b="1" dirty="0">
                          <a:solidFill>
                            <a:schemeClr val="tx1"/>
                          </a:solidFill>
                        </a:rPr>
                        <a:t>funder collaboration </a:t>
                      </a:r>
                      <a:r>
                        <a:rPr lang="en-US" sz="1400" b="0" dirty="0">
                          <a:solidFill>
                            <a:schemeClr val="tx1"/>
                          </a:solidFill>
                        </a:rPr>
                        <a:t>to work</a:t>
                      </a:r>
                      <a:r>
                        <a:rPr lang="en-US" sz="1400" b="0" baseline="0" dirty="0">
                          <a:solidFill>
                            <a:schemeClr val="tx1"/>
                          </a:solidFill>
                        </a:rPr>
                        <a:t> on </a:t>
                      </a:r>
                      <a:r>
                        <a:rPr lang="en-US" sz="1400" b="0" dirty="0">
                          <a:solidFill>
                            <a:schemeClr val="tx1"/>
                          </a:solidFill>
                        </a:rPr>
                        <a:t>common goals</a:t>
                      </a:r>
                    </a:p>
                  </a:txBody>
                  <a:tcPr anchor="ctr">
                    <a:lnL w="12700" cmpd="sng">
                      <a:noFill/>
                    </a:lnL>
                    <a:lnR w="12700" cmpd="sng">
                      <a:noFill/>
                    </a:lnR>
                    <a:lnT w="12700" cap="flat" cmpd="sng" algn="ctr">
                      <a:solidFill>
                        <a:schemeClr val="bg2"/>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3" name="Rectangle 2"/>
          <p:cNvSpPr/>
          <p:nvPr/>
        </p:nvSpPr>
        <p:spPr>
          <a:xfrm rot="16200000">
            <a:off x="-298624" y="1859497"/>
            <a:ext cx="1564235" cy="447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Shaping Dialogue</a:t>
            </a:r>
          </a:p>
        </p:txBody>
      </p:sp>
      <p:sp>
        <p:nvSpPr>
          <p:cNvPr id="36" name="Rectangle 35"/>
          <p:cNvSpPr/>
          <p:nvPr/>
        </p:nvSpPr>
        <p:spPr>
          <a:xfrm rot="16200000">
            <a:off x="-525484" y="3688298"/>
            <a:ext cx="2017955" cy="447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Strengthening Practice</a:t>
            </a:r>
          </a:p>
        </p:txBody>
      </p:sp>
      <p:sp>
        <p:nvSpPr>
          <p:cNvPr id="37" name="Rectangle 36"/>
          <p:cNvSpPr/>
          <p:nvPr/>
        </p:nvSpPr>
        <p:spPr>
          <a:xfrm rot="16200000">
            <a:off x="-263917" y="5482391"/>
            <a:ext cx="1494820" cy="4470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Building the Field</a:t>
            </a:r>
          </a:p>
        </p:txBody>
      </p:sp>
    </p:spTree>
    <p:extLst>
      <p:ext uri="{BB962C8B-B14F-4D97-AF65-F5344CB8AC3E}">
        <p14:creationId xmlns:p14="http://schemas.microsoft.com/office/powerpoint/2010/main" val="3538618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6294922"/>
            <a:ext cx="2088682" cy="563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269377" y="5351643"/>
            <a:ext cx="8605249" cy="1156055"/>
          </a:xfrm>
          <a:prstGeom prst="rect">
            <a:avLst/>
          </a:prstGeom>
          <a:solidFill>
            <a:schemeClr val="accent5">
              <a:lumMod val="20000"/>
              <a:lumOff val="80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6" y="201817"/>
            <a:ext cx="8701144" cy="873553"/>
          </a:xfrm>
        </p:spPr>
        <p:txBody>
          <a:bodyPr/>
          <a:lstStyle/>
          <a:p>
            <a:r>
              <a:rPr lang="en-US" sz="2800" dirty="0"/>
              <a:t>Under ESSA, California’s EL progress indictor includes outcomes for ELs </a:t>
            </a:r>
            <a:r>
              <a:rPr lang="en-US" sz="2800" i="1" dirty="0"/>
              <a:t>and </a:t>
            </a:r>
            <a:r>
              <a:rPr lang="en-US" sz="2800" dirty="0"/>
              <a:t>for reclassified students</a:t>
            </a:r>
            <a:endParaRPr lang="en-US" dirty="0"/>
          </a:p>
        </p:txBody>
      </p:sp>
      <p:grpSp>
        <p:nvGrpSpPr>
          <p:cNvPr id="3" name="Group 2"/>
          <p:cNvGrpSpPr/>
          <p:nvPr/>
        </p:nvGrpSpPr>
        <p:grpSpPr>
          <a:xfrm>
            <a:off x="2473823" y="1167564"/>
            <a:ext cx="6400802" cy="4042721"/>
            <a:chOff x="192240" y="1231297"/>
            <a:chExt cx="6400802" cy="4042721"/>
          </a:xfrm>
        </p:grpSpPr>
        <p:sp>
          <p:nvSpPr>
            <p:cNvPr id="9" name="Rectangle 8"/>
            <p:cNvSpPr/>
            <p:nvPr/>
          </p:nvSpPr>
          <p:spPr>
            <a:xfrm>
              <a:off x="192242" y="1694711"/>
              <a:ext cx="6400800" cy="3579307"/>
            </a:xfrm>
            <a:prstGeom prst="rect">
              <a:avLst/>
            </a:prstGeom>
            <a:solidFill>
              <a:schemeClr val="bg1">
                <a:lumMod val="95000"/>
              </a:schemeClr>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Under ESSA, all states must create accountability indicators, such as the </a:t>
              </a:r>
              <a:r>
                <a:rPr kumimoji="0" lang="en-US" sz="1400" b="1" i="0" u="none" strike="noStrike" kern="1200" cap="none" spc="0" normalizeH="0" baseline="0" noProof="0" dirty="0">
                  <a:ln>
                    <a:noFill/>
                  </a:ln>
                  <a:solidFill>
                    <a:schemeClr val="accent5"/>
                  </a:solidFill>
                  <a:effectLst/>
                  <a:uLnTx/>
                  <a:uFillTx/>
                  <a:latin typeface="Calibri"/>
                  <a:ea typeface="+mn-ea"/>
                  <a:cs typeface="+mn-cs"/>
                </a:rPr>
                <a:t>EL progress indicator</a:t>
              </a:r>
              <a:r>
                <a:rPr kumimoji="0" lang="en-US" sz="1400" b="0" i="0" u="none" strike="noStrike" kern="1200" cap="none" spc="0" normalizeH="0" baseline="0" noProof="0" dirty="0">
                  <a:ln>
                    <a:noFill/>
                  </a:ln>
                  <a:solidFill>
                    <a:srgbClr val="56585C"/>
                  </a:solidFill>
                  <a:effectLst/>
                  <a:uLnTx/>
                  <a:uFillTx/>
                  <a:latin typeface="Calibri"/>
                  <a:ea typeface="+mn-ea"/>
                  <a:cs typeface="+mn-cs"/>
                </a:rPr>
                <a:t>, to measure proficiency levels and academic achievement gaps of student subgroups. States must use these accountability indicators to identify the bottom 5% of schools in the state (comprehensive school improvement) and the bottom 5% of schools with the widest achievement gaps between student subgroups (targeted school improvement).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After much debate, California decided its </a:t>
              </a:r>
              <a:r>
                <a:rPr kumimoji="0" lang="en-US" sz="1400" i="0" u="none" strike="noStrike" kern="1200" cap="none" spc="0" normalizeH="0" baseline="0" noProof="0" dirty="0">
                  <a:ln>
                    <a:noFill/>
                  </a:ln>
                  <a:solidFill>
                    <a:schemeClr val="tx1"/>
                  </a:solidFill>
                  <a:effectLst/>
                  <a:uLnTx/>
                  <a:uFillTx/>
                  <a:latin typeface="Calibri"/>
                  <a:ea typeface="+mn-ea"/>
                  <a:cs typeface="+mn-cs"/>
                </a:rPr>
                <a:t>EL progress indicator </a:t>
              </a:r>
              <a:r>
                <a:rPr kumimoji="0" lang="en-US" sz="1400" b="0" i="0" u="none" strike="noStrike" kern="1200" cap="none" spc="0" normalizeH="0" baseline="0" noProof="0" dirty="0">
                  <a:ln>
                    <a:noFill/>
                  </a:ln>
                  <a:solidFill>
                    <a:srgbClr val="56585C"/>
                  </a:solidFill>
                  <a:effectLst/>
                  <a:uLnTx/>
                  <a:uFillTx/>
                  <a:latin typeface="Calibri"/>
                  <a:ea typeface="+mn-ea"/>
                  <a:cs typeface="+mn-cs"/>
                </a:rPr>
                <a:t>will include student outcomes for both ELs and reclassified students. While it’s important to know how reclassified students are doing, using this data for the EL progress indicator skews results upward.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56585C"/>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56585C"/>
                  </a:solidFill>
                  <a:effectLst/>
                  <a:uLnTx/>
                  <a:uFillTx/>
                  <a:latin typeface="Calibri"/>
                  <a:ea typeface="+mn-ea"/>
                  <a:cs typeface="+mn-cs"/>
                </a:rPr>
                <a:t>As a result, some school districts that should be identified for targeted school improvement because of low EL outcomes are not identified. This means schools and districts underserving ELs will most likely not receive additional funding and support from the state to improve </a:t>
              </a:r>
              <a:r>
                <a:rPr lang="en-US" sz="1400" b="1" i="1" dirty="0">
                  <a:solidFill>
                    <a:srgbClr val="56585C"/>
                  </a:solidFill>
                  <a:latin typeface="Calibri"/>
                </a:rPr>
                <a:t>their </a:t>
              </a:r>
              <a:r>
                <a:rPr kumimoji="0" lang="en-US" sz="1400" b="1" i="1" u="none" strike="noStrike" kern="1200" cap="none" spc="0" normalizeH="0" baseline="0" noProof="0" dirty="0">
                  <a:ln>
                    <a:noFill/>
                  </a:ln>
                  <a:solidFill>
                    <a:srgbClr val="56585C"/>
                  </a:solidFill>
                  <a:effectLst/>
                  <a:uLnTx/>
                  <a:uFillTx/>
                  <a:latin typeface="Calibri"/>
                  <a:ea typeface="+mn-ea"/>
                  <a:cs typeface="+mn-cs"/>
                </a:rPr>
                <a:t>EL student outcomes.</a:t>
              </a:r>
            </a:p>
          </p:txBody>
        </p:sp>
        <p:sp>
          <p:nvSpPr>
            <p:cNvPr id="8" name="Rectangle 7"/>
            <p:cNvSpPr/>
            <p:nvPr/>
          </p:nvSpPr>
          <p:spPr>
            <a:xfrm>
              <a:off x="192240" y="1231297"/>
              <a:ext cx="6400800" cy="457200"/>
            </a:xfrm>
            <a:prstGeom prst="rect">
              <a:avLst/>
            </a:prstGeom>
            <a:solidFill>
              <a:schemeClr val="accent5"/>
            </a:solid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STATE ACCOUNTABILITY</a:t>
              </a:r>
            </a:p>
          </p:txBody>
        </p:sp>
      </p:grpSp>
      <p:sp>
        <p:nvSpPr>
          <p:cNvPr id="10" name="Speech Bubble: Rectangle 8">
            <a:extLst>
              <a:ext uri="{FF2B5EF4-FFF2-40B4-BE49-F238E27FC236}">
                <a16:creationId xmlns:a16="http://schemas.microsoft.com/office/drawing/2014/main" id="{7568C51C-709A-4063-BF95-D889EDCC87D0}"/>
              </a:ext>
            </a:extLst>
          </p:cNvPr>
          <p:cNvSpPr/>
          <p:nvPr/>
        </p:nvSpPr>
        <p:spPr>
          <a:xfrm>
            <a:off x="457656" y="5483457"/>
            <a:ext cx="8228690" cy="892426"/>
          </a:xfrm>
          <a:prstGeom prst="wedgeRectCallout">
            <a:avLst>
              <a:gd name="adj1" fmla="val -30429"/>
              <a:gd name="adj2" fmla="val 57488"/>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 lot of the discussion from experts in the field is around what to do. Once you reclassify students, we don’t know if they keep progressing or regress. We don’t know if we reclassified too early so we should keep tracking them…Another argument is that </a:t>
            </a:r>
            <a:r>
              <a:rPr kumimoji="0" lang="en-US" sz="1400" b="1" i="1" u="none" strike="noStrike" kern="1200" cap="none" spc="0" normalizeH="0" baseline="0" noProof="0" dirty="0">
                <a:ln>
                  <a:noFill/>
                </a:ln>
                <a:solidFill>
                  <a:srgbClr val="56585C"/>
                </a:solidFill>
                <a:effectLst/>
                <a:uLnTx/>
                <a:uFillTx/>
                <a:latin typeface="Calibri"/>
                <a:ea typeface="+mn-ea"/>
                <a:cs typeface="+mn-cs"/>
              </a:rPr>
              <a:t>if we cluster them [ELs and reclassified students] together we will skew the data. It will show ELs are doing better than reality</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1" u="none" strike="noStrike" kern="1200" cap="none" spc="0" normalizeH="0" noProof="0" dirty="0">
                <a:ln>
                  <a:noFill/>
                </a:ln>
                <a:solidFill>
                  <a:srgbClr val="56585C"/>
                </a:solidFill>
                <a:effectLst/>
                <a:uLnTx/>
                <a:uFillTx/>
                <a:latin typeface="Calibri"/>
                <a:ea typeface="+mn-ea"/>
                <a:cs typeface="+mn-cs"/>
              </a:rPr>
              <a:t> </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Policy Leader</a:t>
            </a:r>
            <a:endParaRPr kumimoji="0" lang="en-US" sz="1400" b="0" i="1" u="none" strike="noStrike" kern="1200" cap="none" spc="0" normalizeH="0" baseline="0" noProof="0" dirty="0">
              <a:ln>
                <a:noFill/>
              </a:ln>
              <a:solidFill>
                <a:srgbClr val="56585C"/>
              </a:solidFill>
              <a:effectLst/>
              <a:uLnTx/>
              <a:uFillTx/>
              <a:latin typeface="Calibri"/>
              <a:ea typeface="+mn-ea"/>
              <a:cs typeface="+mn-cs"/>
            </a:endParaRPr>
          </a:p>
        </p:txBody>
      </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11" name="Group 10"/>
          <p:cNvGrpSpPr/>
          <p:nvPr/>
        </p:nvGrpSpPr>
        <p:grpSpPr>
          <a:xfrm>
            <a:off x="8531351" y="0"/>
            <a:ext cx="612649" cy="499951"/>
            <a:chOff x="8531351" y="0"/>
            <a:chExt cx="612649" cy="499951"/>
          </a:xfrm>
          <a:solidFill>
            <a:schemeClr val="tx2">
              <a:lumMod val="20000"/>
              <a:lumOff val="80000"/>
            </a:schemeClr>
          </a:solidFill>
        </p:grpSpPr>
        <p:sp>
          <p:nvSpPr>
            <p:cNvPr id="14" name="Rectangle 13"/>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5"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3" y="1167564"/>
            <a:ext cx="2745946" cy="1828800"/>
          </a:xfrm>
          <a:prstGeom prst="rect">
            <a:avLst/>
          </a:prstGeom>
        </p:spPr>
      </p:pic>
      <p:sp>
        <p:nvSpPr>
          <p:cNvPr id="18" name="TextBox 17">
            <a:extLst>
              <a:ext uri="{FF2B5EF4-FFF2-40B4-BE49-F238E27FC236}">
                <a16:creationId xmlns:a16="http://schemas.microsoft.com/office/drawing/2014/main" id="{A6B8B6D0-F635-46C9-ACBA-3D54B59C0BFF}"/>
              </a:ext>
            </a:extLst>
          </p:cNvPr>
          <p:cNvSpPr txBox="1"/>
          <p:nvPr/>
        </p:nvSpPr>
        <p:spPr>
          <a:xfrm>
            <a:off x="383681" y="6628206"/>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1590910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701144" cy="1386351"/>
          </a:xfrm>
        </p:spPr>
        <p:txBody>
          <a:bodyPr/>
          <a:lstStyle/>
          <a:p>
            <a:r>
              <a:rPr lang="en-US" sz="2800" dirty="0"/>
              <a:t>It’s important to know reclassified student outcomes,</a:t>
            </a:r>
            <a:br>
              <a:rPr lang="en-US" sz="2800" dirty="0"/>
            </a:br>
            <a:r>
              <a:rPr lang="en-US" sz="2800" dirty="0"/>
              <a:t>but including this data in the EL progress indicator skews results upward, negatively affecting state support for ELs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95296131"/>
              </p:ext>
            </p:extLst>
          </p:nvPr>
        </p:nvGraphicFramePr>
        <p:xfrm>
          <a:off x="442761" y="1681985"/>
          <a:ext cx="8229600" cy="4790478"/>
        </p:xfrm>
        <a:graphic>
          <a:graphicData uri="http://schemas.openxmlformats.org/drawingml/2006/table">
            <a:tbl>
              <a:tblPr firstRow="1" bandRow="1">
                <a:tableStyleId>{5C22544A-7EE6-4342-B048-85BDC9FD1C3A}</a:tableStyleId>
              </a:tblPr>
              <a:tblGrid>
                <a:gridCol w="3023453">
                  <a:extLst>
                    <a:ext uri="{9D8B030D-6E8A-4147-A177-3AD203B41FA5}">
                      <a16:colId xmlns:a16="http://schemas.microsoft.com/office/drawing/2014/main" val="3968246911"/>
                    </a:ext>
                  </a:extLst>
                </a:gridCol>
                <a:gridCol w="5206147">
                  <a:extLst>
                    <a:ext uri="{9D8B030D-6E8A-4147-A177-3AD203B41FA5}">
                      <a16:colId xmlns:a16="http://schemas.microsoft.com/office/drawing/2014/main" val="3322725689"/>
                    </a:ext>
                  </a:extLst>
                </a:gridCol>
              </a:tblGrid>
              <a:tr h="431838">
                <a:tc>
                  <a:txBody>
                    <a:bodyPr/>
                    <a:lstStyle/>
                    <a:p>
                      <a:pPr algn="ctr"/>
                      <a:r>
                        <a:rPr lang="en-US" sz="1600" cap="all" baseline="0" dirty="0">
                          <a:solidFill>
                            <a:schemeClr val="bg1"/>
                          </a:solidFill>
                        </a:rPr>
                        <a:t>Strengths in the Field</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109372981"/>
                  </a:ext>
                </a:extLst>
              </a:tr>
              <a:tr h="4116856">
                <a:tc>
                  <a:txBody>
                    <a:bodyPr/>
                    <a:lstStyle/>
                    <a:p>
                      <a:pPr marL="285750" indent="-285750">
                        <a:spcAft>
                          <a:spcPts val="0"/>
                        </a:spcAft>
                        <a:buClr>
                          <a:schemeClr val="accent4"/>
                        </a:buClr>
                        <a:buFont typeface="Wingdings" panose="05000000000000000000" pitchFamily="2" charset="2"/>
                        <a:buChar char="§"/>
                      </a:pPr>
                      <a:r>
                        <a:rPr lang="en-US" sz="1400" b="1" baseline="0" dirty="0"/>
                        <a:t>Builds knowledge base about how students perform after reclassification: </a:t>
                      </a:r>
                      <a:r>
                        <a:rPr lang="en-US" sz="1400" b="0" baseline="0" dirty="0"/>
                        <a:t>For the first time, the state will track the progress of reclassified students, enabling schools, districts and the California Department of Education to better understand how reclassified students progress through the system.</a:t>
                      </a:r>
                    </a:p>
                    <a:p>
                      <a:pPr marL="285750" indent="-285750">
                        <a:spcAft>
                          <a:spcPts val="0"/>
                        </a:spcAft>
                        <a:buClr>
                          <a:schemeClr val="accent4"/>
                        </a:buClr>
                        <a:buFont typeface="Wingdings" panose="05000000000000000000" pitchFamily="2" charset="2"/>
                        <a:buChar char="§"/>
                      </a:pPr>
                      <a:endParaRPr lang="en-US" sz="1400" b="0" baseline="0" dirty="0"/>
                    </a:p>
                    <a:p>
                      <a:pPr marL="285750" indent="-285750">
                        <a:spcAft>
                          <a:spcPts val="0"/>
                        </a:spcAft>
                        <a:buClr>
                          <a:schemeClr val="accent4"/>
                        </a:buClr>
                        <a:buFont typeface="Wingdings" panose="05000000000000000000" pitchFamily="2" charset="2"/>
                        <a:buChar char="§"/>
                      </a:pPr>
                      <a:r>
                        <a:rPr lang="en-US" sz="1400" b="1" baseline="0" dirty="0"/>
                        <a:t>Disaggregates EL and Reclassified student data: </a:t>
                      </a:r>
                      <a:r>
                        <a:rPr lang="en-US" sz="1400" b="0" baseline="0" dirty="0"/>
                        <a:t>The California School Dashboard disaggregates the outcomes for ELs and reclassified students (though the EL progress indicator remains a composite score of both subgroups).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Inflates</a:t>
                      </a:r>
                      <a:r>
                        <a:rPr lang="en-US" sz="1400" b="1" baseline="0" dirty="0"/>
                        <a:t> the EL progress indicator</a:t>
                      </a:r>
                      <a:r>
                        <a:rPr lang="en-US" sz="1400" b="1" dirty="0"/>
                        <a:t>: </a:t>
                      </a:r>
                      <a:r>
                        <a:rPr lang="en-US" sz="1400" b="0" dirty="0"/>
                        <a:t>On the California School</a:t>
                      </a:r>
                      <a:r>
                        <a:rPr lang="en-US" sz="1400" b="0" baseline="0" dirty="0"/>
                        <a:t> Dashboard, student subgroups are assigned a color-rating to indicate performance in relation to other subgroups (red, orange, yellow, green and blue, where red is lowest performance and blue is highest performance); if you remove reclassified student outcomes (who perform much better than current ELs </a:t>
                      </a:r>
                      <a:r>
                        <a:rPr lang="en-US" sz="1400" b="0" i="1" baseline="0" dirty="0"/>
                        <a:t>and</a:t>
                      </a:r>
                      <a:r>
                        <a:rPr lang="en-US" sz="1400" b="0" i="0" baseline="0" dirty="0"/>
                        <a:t> tend to do better than non-ELs)</a:t>
                      </a:r>
                      <a:r>
                        <a:rPr lang="en-US" sz="1400" b="0" baseline="0" dirty="0"/>
                        <a:t> from the EL progress indicator data, the colored rating is red, however with the reclassified student outcomes data the colored rating is yellow or orange; This is especially problematic given reclassified students tend to perform much better than current EL students </a:t>
                      </a:r>
                      <a:r>
                        <a:rPr lang="en-US" sz="1400" b="0" i="1" baseline="0" dirty="0"/>
                        <a:t>and </a:t>
                      </a:r>
                      <a:r>
                        <a:rPr lang="en-US" sz="1400" b="0" i="0" baseline="0" dirty="0"/>
                        <a:t>better than non-ELs.</a:t>
                      </a:r>
                    </a:p>
                    <a:p>
                      <a:pPr marL="0" marR="0" lvl="0" indent="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endParaRPr lang="en-US" sz="1400" b="0" baseline="0" dirty="0"/>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Inaccurately identifies the </a:t>
                      </a:r>
                      <a:r>
                        <a:rPr lang="en-US" sz="1400" b="1" baseline="0" dirty="0"/>
                        <a:t>bottom 5% of schools: </a:t>
                      </a:r>
                      <a:r>
                        <a:rPr lang="en-US" sz="1400" b="0" baseline="0" dirty="0"/>
                        <a:t>Schools identified as needing targeted school improvement are those that have student subgroups with a red rating; because of reclassified student outcomes—which are much higher than EL outcomes—most schools have a yellow or orange rating for EL progress, as a result, schools underserving ELs are not actually identified for targeted school improvement.</a:t>
                      </a:r>
                      <a:endParaRPr lang="en-US" sz="14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6" name="Group 5"/>
          <p:cNvGrpSpPr/>
          <p:nvPr/>
        </p:nvGrpSpPr>
        <p:grpSpPr>
          <a:xfrm>
            <a:off x="8531351" y="0"/>
            <a:ext cx="612649" cy="499951"/>
            <a:chOff x="8531351" y="0"/>
            <a:chExt cx="612649" cy="499951"/>
          </a:xfrm>
          <a:solidFill>
            <a:schemeClr val="tx2">
              <a:lumMod val="20000"/>
              <a:lumOff val="80000"/>
            </a:schemeClr>
          </a:solidFill>
        </p:grpSpPr>
        <p:sp>
          <p:nvSpPr>
            <p:cNvPr id="7" name="Rectangle 6"/>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
        <p:nvSpPr>
          <p:cNvPr id="9" name="TextBox 8">
            <a:extLst>
              <a:ext uri="{FF2B5EF4-FFF2-40B4-BE49-F238E27FC236}">
                <a16:creationId xmlns:a16="http://schemas.microsoft.com/office/drawing/2014/main" id="{A6B8B6D0-F635-46C9-ACBA-3D54B59C0BFF}"/>
              </a:ext>
            </a:extLst>
          </p:cNvPr>
          <p:cNvSpPr txBox="1"/>
          <p:nvPr/>
        </p:nvSpPr>
        <p:spPr>
          <a:xfrm>
            <a:off x="259976"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latin typeface="Calibri"/>
              </a:rPr>
              <a:t>Education 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4"/>
              </a:rPr>
              <a:t>Hill</a:t>
            </a:r>
            <a:r>
              <a:rPr kumimoji="0" lang="en-US" sz="900" b="0" i="0" u="none" strike="noStrike" kern="1200" cap="none" spc="0" normalizeH="0" baseline="0" noProof="0" dirty="0">
                <a:ln>
                  <a:noFill/>
                </a:ln>
                <a:solidFill>
                  <a:srgbClr val="56585C"/>
                </a:solidFill>
                <a:effectLst/>
                <a:uLnTx/>
                <a:uFillTx/>
                <a:latin typeface="Calibri"/>
                <a:ea typeface="+mn-ea"/>
                <a:cs typeface="+mn-cs"/>
              </a:rPr>
              <a:t> (2018)</a:t>
            </a:r>
          </a:p>
        </p:txBody>
      </p:sp>
    </p:spTree>
    <p:extLst>
      <p:ext uri="{BB962C8B-B14F-4D97-AF65-F5344CB8AC3E}">
        <p14:creationId xmlns:p14="http://schemas.microsoft.com/office/powerpoint/2010/main" val="1438748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9376" y="4456496"/>
            <a:ext cx="8605249" cy="1771049"/>
          </a:xfrm>
          <a:prstGeom prst="rect">
            <a:avLst/>
          </a:prstGeom>
          <a:solidFill>
            <a:schemeClr val="accent6">
              <a:lumMod val="20000"/>
              <a:lumOff val="80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6" y="201817"/>
            <a:ext cx="8193650" cy="873553"/>
          </a:xfrm>
        </p:spPr>
        <p:txBody>
          <a:bodyPr/>
          <a:lstStyle/>
          <a:p>
            <a:r>
              <a:rPr lang="en-US" sz="2800" dirty="0"/>
              <a:t>The state revamped its funding formula for education in 2013 to provide more funding to districts serving large proportions of high-need students </a:t>
            </a:r>
            <a:endParaRPr lang="en-US" dirty="0"/>
          </a:p>
        </p:txBody>
      </p:sp>
      <p:grpSp>
        <p:nvGrpSpPr>
          <p:cNvPr id="3" name="Group 2"/>
          <p:cNvGrpSpPr/>
          <p:nvPr/>
        </p:nvGrpSpPr>
        <p:grpSpPr>
          <a:xfrm>
            <a:off x="2473823" y="1664982"/>
            <a:ext cx="6400802" cy="2541804"/>
            <a:chOff x="192240" y="1250549"/>
            <a:chExt cx="6400802" cy="2541804"/>
          </a:xfrm>
        </p:grpSpPr>
        <p:sp>
          <p:nvSpPr>
            <p:cNvPr id="9" name="Rectangle 8"/>
            <p:cNvSpPr/>
            <p:nvPr/>
          </p:nvSpPr>
          <p:spPr>
            <a:xfrm>
              <a:off x="192242" y="1694712"/>
              <a:ext cx="6400800" cy="2097641"/>
            </a:xfrm>
            <a:prstGeom prst="rect">
              <a:avLst/>
            </a:prstGeom>
            <a:solidFill>
              <a:schemeClr val="bg1">
                <a:lumMod val="95000"/>
              </a:schemeClr>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56585C"/>
                </a:buClr>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In 2013, California revamped it’s approach to state education funding with the </a:t>
              </a:r>
              <a:r>
                <a:rPr kumimoji="0" lang="en-US" sz="1400" b="1" i="0" u="none" strike="noStrike" kern="1200" cap="none" spc="0" normalizeH="0" baseline="0" noProof="0" dirty="0">
                  <a:ln>
                    <a:noFill/>
                  </a:ln>
                  <a:solidFill>
                    <a:srgbClr val="AB0833"/>
                  </a:solidFill>
                  <a:effectLst/>
                  <a:uLnTx/>
                  <a:uFillTx/>
                  <a:latin typeface="Calibri"/>
                  <a:ea typeface="+mn-ea"/>
                  <a:cs typeface="+mn-cs"/>
                </a:rPr>
                <a:t>Local Control Funding Formula (LCFF)</a:t>
              </a:r>
              <a:r>
                <a:rPr kumimoji="0" lang="en-US" sz="1400" b="0" i="0" u="none" strike="noStrike" kern="1200" cap="none" spc="0" normalizeH="0" baseline="0" noProof="0" dirty="0">
                  <a:ln>
                    <a:noFill/>
                  </a:ln>
                  <a:solidFill>
                    <a:srgbClr val="56585C"/>
                  </a:solidFill>
                  <a:effectLst/>
                  <a:uLnTx/>
                  <a:uFillTx/>
                  <a:latin typeface="Calibri"/>
                  <a:ea typeface="+mn-ea"/>
                  <a:cs typeface="+mn-cs"/>
                </a:rPr>
                <a:t>. LCFF was created to address inequities in the school system by giving more money to districts enrolling ELs, low-income students</a:t>
              </a:r>
              <a:r>
                <a:rPr kumimoji="0" lang="en-US" sz="1400" b="0" i="0" u="none" strike="noStrike" kern="1200" cap="none" spc="0" normalizeH="0" noProof="0" dirty="0">
                  <a:ln>
                    <a:noFill/>
                  </a:ln>
                  <a:solidFill>
                    <a:srgbClr val="56585C"/>
                  </a:solidFill>
                  <a:effectLst/>
                  <a:uLnTx/>
                  <a:uFillTx/>
                  <a:latin typeface="Calibri"/>
                  <a:ea typeface="+mn-ea"/>
                  <a:cs typeface="+mn-cs"/>
                </a:rPr>
                <a:t> and foster students</a:t>
              </a:r>
              <a:r>
                <a:rPr kumimoji="0" lang="en-US" sz="1400" b="0" i="0" u="none" strike="noStrike" kern="1200" cap="none" spc="0" normalizeH="0" baseline="0" noProof="0" dirty="0">
                  <a:ln>
                    <a:noFill/>
                  </a:ln>
                  <a:solidFill>
                    <a:srgbClr val="56585C"/>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
                  <a:srgbClr val="56585C"/>
                </a:buClr>
                <a:buSzTx/>
                <a:buFontTx/>
                <a:buNone/>
                <a:tabLst/>
                <a:defRPr/>
              </a:pPr>
              <a:endParaRPr kumimoji="0" lang="en-US" sz="105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
                  <a:srgbClr val="56585C"/>
                </a:buClr>
                <a:buSzTx/>
                <a:buFontTx/>
                <a:buNone/>
                <a:tabLst/>
                <a:defRPr/>
              </a:pPr>
              <a:r>
                <a:rPr kumimoji="0" lang="en-US" sz="1400" b="1" i="1" u="none" strike="noStrike" kern="1200" cap="none" spc="0" normalizeH="0" baseline="0" noProof="0" dirty="0">
                  <a:ln>
                    <a:noFill/>
                  </a:ln>
                  <a:solidFill>
                    <a:srgbClr val="56585C"/>
                  </a:solidFill>
                  <a:effectLst/>
                  <a:uLnTx/>
                  <a:uFillTx/>
                  <a:latin typeface="Calibri"/>
                  <a:ea typeface="+mn-ea"/>
                  <a:cs typeface="+mn-cs"/>
                </a:rPr>
                <a:t>Every year, districts must create a Local Control Accountability Plan (LCAP), outlining how they plan to spend their LCFF funds. However, there are no state accountability mechanisms in place to ensure districts use LCFF funds to support the historically disadvantaged students the funding formula intends to serve.  </a:t>
              </a:r>
            </a:p>
          </p:txBody>
        </p:sp>
        <p:sp>
          <p:nvSpPr>
            <p:cNvPr id="8" name="Rectangle 7"/>
            <p:cNvSpPr/>
            <p:nvPr/>
          </p:nvSpPr>
          <p:spPr>
            <a:xfrm>
              <a:off x="192240" y="1250549"/>
              <a:ext cx="6400800" cy="457200"/>
            </a:xfrm>
            <a:prstGeom prst="rect">
              <a:avLst/>
            </a:prstGeom>
            <a:solidFill>
              <a:schemeClr val="accent6"/>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FUNDING</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4" name="Group 3"/>
          <p:cNvGrpSpPr/>
          <p:nvPr/>
        </p:nvGrpSpPr>
        <p:grpSpPr>
          <a:xfrm>
            <a:off x="396736" y="4706205"/>
            <a:ext cx="8350528" cy="1271630"/>
            <a:chOff x="400521" y="4355010"/>
            <a:chExt cx="8350528" cy="1271630"/>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400521" y="4355010"/>
              <a:ext cx="3191255" cy="1271630"/>
            </a:xfrm>
            <a:prstGeom prst="wedgeRectCallout">
              <a:avLst>
                <a:gd name="adj1" fmla="val -15988"/>
                <a:gd name="adj2" fmla="val 56782"/>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data provide initial evidence that </a:t>
              </a:r>
              <a:r>
                <a:rPr kumimoji="0" lang="en-US" sz="1400" b="1" i="1" u="none" strike="noStrike" kern="1200" cap="none" spc="0" normalizeH="0" baseline="0" noProof="0" dirty="0">
                  <a:ln>
                    <a:noFill/>
                  </a:ln>
                  <a:solidFill>
                    <a:srgbClr val="56585C"/>
                  </a:solidFill>
                  <a:effectLst/>
                  <a:uLnTx/>
                  <a:uFillTx/>
                  <a:latin typeface="Calibri"/>
                  <a:ea typeface="+mn-ea"/>
                  <a:cs typeface="+mn-cs"/>
                </a:rPr>
                <a:t>money targeted to districts with the greatest student needs has led to improvements in student outcomes</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Johnson et al. (2018)</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3715352" y="4355010"/>
              <a:ext cx="5035697" cy="1271630"/>
            </a:xfrm>
            <a:prstGeom prst="wedgeRectCallout">
              <a:avLst>
                <a:gd name="adj1" fmla="val 25694"/>
                <a:gd name="adj2" fmla="val 60310"/>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“LCFF had an </a:t>
              </a:r>
              <a:r>
                <a:rPr kumimoji="0" lang="en-US" sz="1400" b="1" i="1" u="none" strike="noStrike" kern="1200" cap="none" spc="0" normalizeH="0" baseline="0" noProof="0" dirty="0">
                  <a:ln>
                    <a:noFill/>
                  </a:ln>
                  <a:solidFill>
                    <a:srgbClr val="56585C"/>
                  </a:solidFill>
                  <a:effectLst/>
                  <a:uLnTx/>
                  <a:uFillTx/>
                  <a:latin typeface="Calibri"/>
                  <a:ea typeface="+mn-ea"/>
                  <a:cs typeface="+mn-cs"/>
                </a:rPr>
                <a:t>equity intent</a:t>
              </a:r>
              <a:r>
                <a:rPr kumimoji="0" lang="en-US" sz="1400" b="0" i="1" u="none" strike="noStrike" kern="1200" cap="none" spc="0" normalizeH="0" baseline="0" noProof="0" dirty="0">
                  <a:ln>
                    <a:noFill/>
                  </a:ln>
                  <a:solidFill>
                    <a:srgbClr val="56585C"/>
                  </a:solidFill>
                  <a:effectLst/>
                  <a:uLnTx/>
                  <a:uFillTx/>
                  <a:latin typeface="Calibri"/>
                  <a:ea typeface="+mn-ea"/>
                  <a:cs typeface="+mn-cs"/>
                </a:rPr>
                <a:t>. …That was clear in the legislation. [But] from that moment on, there is </a:t>
              </a:r>
              <a:r>
                <a:rPr kumimoji="0" lang="en-US" sz="1400" b="1" i="1" u="none" strike="noStrike" kern="1200" cap="none" spc="0" normalizeH="0" baseline="0" noProof="0" dirty="0">
                  <a:ln>
                    <a:noFill/>
                  </a:ln>
                  <a:solidFill>
                    <a:srgbClr val="56585C"/>
                  </a:solidFill>
                  <a:effectLst/>
                  <a:uLnTx/>
                  <a:uFillTx/>
                  <a:latin typeface="Calibri"/>
                  <a:ea typeface="+mn-ea"/>
                  <a:cs typeface="+mn-cs"/>
                </a:rPr>
                <a:t>no accountability for how the dollars are used</a:t>
              </a:r>
              <a:r>
                <a:rPr kumimoji="0" lang="en-US" sz="1400" b="0" i="1" u="none" strike="noStrike" kern="1200" cap="none" spc="0" normalizeH="0" baseline="0" noProof="0" dirty="0">
                  <a:ln>
                    <a:noFill/>
                  </a:ln>
                  <a:solidFill>
                    <a:srgbClr val="56585C"/>
                  </a:solidFill>
                  <a:effectLst/>
                  <a:uLnTx/>
                  <a:uFillTx/>
                  <a:latin typeface="Calibri"/>
                  <a:ea typeface="+mn-ea"/>
                  <a:cs typeface="+mn-cs"/>
                </a:rPr>
                <a:t>, [and] no one is looking to see if those dollars are following the kids or being used in a way that is effective.”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Practitioner</a:t>
              </a:r>
            </a:p>
          </p:txBody>
        </p:sp>
      </p:grpSp>
      <p:grpSp>
        <p:nvGrpSpPr>
          <p:cNvPr id="14" name="Group 13"/>
          <p:cNvGrpSpPr/>
          <p:nvPr/>
        </p:nvGrpSpPr>
        <p:grpSpPr>
          <a:xfrm>
            <a:off x="8531351" y="0"/>
            <a:ext cx="612649" cy="499951"/>
            <a:chOff x="8531351" y="0"/>
            <a:chExt cx="612649" cy="499951"/>
          </a:xfrm>
          <a:solidFill>
            <a:schemeClr val="tx2">
              <a:lumMod val="20000"/>
              <a:lumOff val="80000"/>
            </a:schemeClr>
          </a:solidFill>
        </p:grpSpPr>
        <p:sp>
          <p:nvSpPr>
            <p:cNvPr id="15" name="Rectangle 14"/>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6"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83" y="1660763"/>
            <a:ext cx="2745946" cy="1828800"/>
          </a:xfrm>
          <a:prstGeom prst="rect">
            <a:avLst/>
          </a:prstGeom>
        </p:spPr>
      </p:pic>
      <p:sp>
        <p:nvSpPr>
          <p:cNvPr id="18" name="TextBox 17">
            <a:extLst>
              <a:ext uri="{FF2B5EF4-FFF2-40B4-BE49-F238E27FC236}">
                <a16:creationId xmlns:a16="http://schemas.microsoft.com/office/drawing/2014/main" id="{A6B8B6D0-F635-46C9-ACBA-3D54B59C0BFF}"/>
              </a:ext>
            </a:extLst>
          </p:cNvPr>
          <p:cNvSpPr txBox="1"/>
          <p:nvPr/>
        </p:nvSpPr>
        <p:spPr>
          <a:xfrm>
            <a:off x="370627"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latin typeface="Calibri"/>
              </a:rPr>
              <a:t>Education First Interviews (2019); </a:t>
            </a:r>
            <a:r>
              <a:rPr kumimoji="0" lang="en-US" sz="900" b="0" i="0" u="none" strike="noStrike" kern="1200" cap="none" spc="0" normalizeH="0" baseline="0" noProof="0" dirty="0">
                <a:ln>
                  <a:noFill/>
                </a:ln>
                <a:solidFill>
                  <a:srgbClr val="56585C"/>
                </a:solidFill>
                <a:effectLst/>
                <a:uLnTx/>
                <a:uFillTx/>
                <a:latin typeface="Calibri"/>
                <a:ea typeface="+mn-ea"/>
                <a:cs typeface="+mn-cs"/>
                <a:hlinkClick r:id="rId5"/>
              </a:rPr>
              <a:t>Hill</a:t>
            </a:r>
            <a:r>
              <a:rPr kumimoji="0" lang="en-US" sz="900" b="0" i="0" u="none" strike="noStrike" kern="1200" cap="none" spc="0" normalizeH="0" baseline="0" noProof="0" dirty="0">
                <a:ln>
                  <a:noFill/>
                </a:ln>
                <a:solidFill>
                  <a:srgbClr val="56585C"/>
                </a:solidFill>
                <a:effectLst/>
                <a:uLnTx/>
                <a:uFillTx/>
                <a:latin typeface="Calibri"/>
                <a:ea typeface="+mn-ea"/>
                <a:cs typeface="+mn-cs"/>
              </a:rPr>
              <a:t> (2017)</a:t>
            </a:r>
          </a:p>
        </p:txBody>
      </p:sp>
    </p:spTree>
    <p:extLst>
      <p:ext uri="{BB962C8B-B14F-4D97-AF65-F5344CB8AC3E}">
        <p14:creationId xmlns:p14="http://schemas.microsoft.com/office/powerpoint/2010/main" val="2105468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271374" cy="1386351"/>
          </a:xfrm>
        </p:spPr>
        <p:txBody>
          <a:bodyPr/>
          <a:lstStyle/>
          <a:p>
            <a:r>
              <a:rPr lang="en-US" sz="2800" dirty="0"/>
              <a:t>While funding distribution is now more equitable, </a:t>
            </a:r>
            <a:br>
              <a:rPr lang="en-US" sz="2800" dirty="0"/>
            </a:br>
            <a:r>
              <a:rPr lang="en-US" sz="2800" dirty="0"/>
              <a:t>there is no state mechanism to ensure districts use their funds to better serve ELs and other high-need students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73046519"/>
              </p:ext>
            </p:extLst>
          </p:nvPr>
        </p:nvGraphicFramePr>
        <p:xfrm>
          <a:off x="495748" y="1799923"/>
          <a:ext cx="8229600" cy="4331369"/>
        </p:xfrm>
        <a:graphic>
          <a:graphicData uri="http://schemas.openxmlformats.org/drawingml/2006/table">
            <a:tbl>
              <a:tblPr firstRow="1" bandRow="1">
                <a:tableStyleId>{5C22544A-7EE6-4342-B048-85BDC9FD1C3A}</a:tableStyleId>
              </a:tblPr>
              <a:tblGrid>
                <a:gridCol w="4634517">
                  <a:extLst>
                    <a:ext uri="{9D8B030D-6E8A-4147-A177-3AD203B41FA5}">
                      <a16:colId xmlns:a16="http://schemas.microsoft.com/office/drawing/2014/main" val="3968246911"/>
                    </a:ext>
                  </a:extLst>
                </a:gridCol>
                <a:gridCol w="3595083">
                  <a:extLst>
                    <a:ext uri="{9D8B030D-6E8A-4147-A177-3AD203B41FA5}">
                      <a16:colId xmlns:a16="http://schemas.microsoft.com/office/drawing/2014/main" val="3322725689"/>
                    </a:ext>
                  </a:extLst>
                </a:gridCol>
              </a:tblGrid>
              <a:tr h="457200">
                <a:tc>
                  <a:txBody>
                    <a:bodyPr/>
                    <a:lstStyle/>
                    <a:p>
                      <a:pPr algn="ctr"/>
                      <a:r>
                        <a:rPr lang="en-US" sz="1600" cap="all" baseline="0" dirty="0">
                          <a:solidFill>
                            <a:schemeClr val="bg1"/>
                          </a:solidFill>
                        </a:rPr>
                        <a:t>Strengths in the Field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solidFill>
                  </a:tcPr>
                </a:tc>
                <a:extLst>
                  <a:ext uri="{0D108BD9-81ED-4DB2-BD59-A6C34878D82A}">
                    <a16:rowId xmlns:a16="http://schemas.microsoft.com/office/drawing/2014/main" val="2109372981"/>
                  </a:ext>
                </a:extLst>
              </a:tr>
              <a:tr h="3874169">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Addresses </a:t>
                      </a:r>
                      <a:r>
                        <a:rPr lang="en-US" sz="1400" b="1" baseline="0" dirty="0"/>
                        <a:t>funding inequities</a:t>
                      </a:r>
                      <a:r>
                        <a:rPr lang="en-US" sz="1400" b="1" dirty="0"/>
                        <a:t>: </a:t>
                      </a:r>
                      <a:r>
                        <a:rPr lang="en-US" sz="1400" b="0" dirty="0"/>
                        <a:t>Establishes</a:t>
                      </a:r>
                      <a:r>
                        <a:rPr lang="en-US" sz="1400" b="0" baseline="0" dirty="0"/>
                        <a:t> in policy that certain student sub-groups with greater needs</a:t>
                      </a:r>
                      <a:r>
                        <a:rPr kumimoji="0" lang="en-US" sz="1400" b="0" i="1" u="none" strike="noStrike" kern="1200" cap="none" spc="0" normalizeH="0" baseline="0" noProof="0" dirty="0">
                          <a:ln>
                            <a:noFill/>
                          </a:ln>
                          <a:solidFill>
                            <a:srgbClr val="56585C"/>
                          </a:solidFill>
                          <a:effectLst/>
                          <a:uLnTx/>
                          <a:uFillTx/>
                          <a:latin typeface="+mn-lt"/>
                          <a:ea typeface="+mn-ea"/>
                          <a:cs typeface="+mn-cs"/>
                        </a:rPr>
                        <a:t>—</a:t>
                      </a:r>
                      <a:r>
                        <a:rPr lang="en-US" sz="1400" b="0" baseline="0" dirty="0"/>
                        <a:t>low-income students, foster youth and ELs</a:t>
                      </a:r>
                      <a:r>
                        <a:rPr kumimoji="0" lang="en-US" sz="1400" b="0" i="1" u="none" strike="noStrike" kern="1200" cap="none" spc="0" normalizeH="0" baseline="0" noProof="0" dirty="0">
                          <a:ln>
                            <a:noFill/>
                          </a:ln>
                          <a:solidFill>
                            <a:srgbClr val="56585C"/>
                          </a:solidFill>
                          <a:effectLst/>
                          <a:uLnTx/>
                          <a:uFillTx/>
                          <a:latin typeface="+mn-lt"/>
                          <a:ea typeface="+mn-ea"/>
                          <a:cs typeface="+mn-cs"/>
                        </a:rPr>
                        <a:t>—</a:t>
                      </a:r>
                      <a:r>
                        <a:rPr lang="en-US" sz="1400" b="0" baseline="0" dirty="0"/>
                        <a:t>require more state resources to support their academic achievement. D</a:t>
                      </a:r>
                      <a:r>
                        <a:rPr lang="en-US" sz="1400" b="0" dirty="0"/>
                        <a:t>istricts with </a:t>
                      </a:r>
                      <a:r>
                        <a:rPr lang="en-US" sz="1400" b="0" baseline="0" dirty="0"/>
                        <a:t>greater numbers of ELs receive more funds.</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baseline="0" dirty="0"/>
                    </a:p>
                    <a:p>
                      <a:pPr marL="285750" indent="-285750">
                        <a:spcAft>
                          <a:spcPts val="0"/>
                        </a:spcAft>
                        <a:buClr>
                          <a:schemeClr val="accent4"/>
                        </a:buClr>
                        <a:buFont typeface="Wingdings" panose="05000000000000000000" pitchFamily="2" charset="2"/>
                        <a:buChar char="§"/>
                      </a:pPr>
                      <a:r>
                        <a:rPr lang="en-US" sz="1400" b="1" dirty="0"/>
                        <a:t>Early evidence</a:t>
                      </a:r>
                      <a:r>
                        <a:rPr lang="en-US" sz="1400" b="1" baseline="0" dirty="0"/>
                        <a:t> of improved student outcomes for districts enrolling students with greatest needs: </a:t>
                      </a:r>
                      <a:r>
                        <a:rPr lang="en-US" sz="1400" b="0" baseline="0" dirty="0"/>
                        <a:t>Recent research shows that low-income districts receiving increased funding from LCFF experienced greater rates of improvement on select student outcomes, such as high school graduation rates and high school mathematics test scores, compared to higher-income districts.</a:t>
                      </a:r>
                      <a:endParaRPr lang="en-US" sz="1400" b="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tc>
                  <a:txBody>
                    <a:bodyPr/>
                    <a:lstStyle/>
                    <a:p>
                      <a:pPr marL="285750" indent="-285750">
                        <a:spcAft>
                          <a:spcPts val="0"/>
                        </a:spcAft>
                        <a:buClr>
                          <a:schemeClr val="accent4"/>
                        </a:buClr>
                        <a:buFont typeface="Wingdings" panose="05000000000000000000" pitchFamily="2" charset="2"/>
                        <a:buChar char="§"/>
                      </a:pPr>
                      <a:r>
                        <a:rPr lang="en-US" sz="1400" b="1" dirty="0"/>
                        <a:t>No accountability for using</a:t>
                      </a:r>
                      <a:r>
                        <a:rPr lang="en-US" sz="1400" b="1" baseline="0" dirty="0"/>
                        <a:t> </a:t>
                      </a:r>
                      <a:r>
                        <a:rPr lang="en-US" sz="1400" b="1" dirty="0"/>
                        <a:t>funds </a:t>
                      </a:r>
                      <a:r>
                        <a:rPr lang="en-US" sz="1400" b="1" baseline="0" dirty="0"/>
                        <a:t>to meet EL needs</a:t>
                      </a:r>
                      <a:r>
                        <a:rPr lang="en-US" sz="1400" b="1" dirty="0"/>
                        <a:t>: </a:t>
                      </a:r>
                      <a:r>
                        <a:rPr lang="en-US" sz="1400" b="0" dirty="0"/>
                        <a:t>Districts receive supplemental</a:t>
                      </a:r>
                      <a:r>
                        <a:rPr lang="en-US" sz="1400" b="0" baseline="0" dirty="0"/>
                        <a:t> and concentration grants as </a:t>
                      </a:r>
                      <a:r>
                        <a:rPr lang="en-US" sz="1400" b="0" dirty="0"/>
                        <a:t>a lump</a:t>
                      </a:r>
                      <a:r>
                        <a:rPr lang="en-US" sz="1400" b="0" baseline="0" dirty="0"/>
                        <a:t> sum unattached to specific expenditures for ELs and other targeted, high-need populations; districts have discretion over how they use the funds, which may or may not be spent on supports for these specific students.</a:t>
                      </a:r>
                    </a:p>
                    <a:p>
                      <a:pPr marL="285750" indent="-285750">
                        <a:spcAft>
                          <a:spcPts val="0"/>
                        </a:spcAft>
                        <a:buClr>
                          <a:schemeClr val="accent4"/>
                        </a:buClr>
                        <a:buFont typeface="Wingdings" panose="05000000000000000000" pitchFamily="2" charset="2"/>
                        <a:buChar char="§"/>
                      </a:pPr>
                      <a:endParaRPr lang="en-US" sz="1400" b="0" baseline="0" dirty="0"/>
                    </a:p>
                    <a:p>
                      <a:pPr marL="285750" indent="-285750">
                        <a:spcAft>
                          <a:spcPts val="0"/>
                        </a:spcAft>
                        <a:buClr>
                          <a:schemeClr val="accent4"/>
                        </a:buClr>
                        <a:buFont typeface="Wingdings" panose="05000000000000000000" pitchFamily="2" charset="2"/>
                        <a:buChar char="§"/>
                      </a:pPr>
                      <a:r>
                        <a:rPr lang="en-US" sz="1400" b="1" baseline="0" dirty="0"/>
                        <a:t>~38% of charter schools receive inadequate funding for their EL population: </a:t>
                      </a:r>
                      <a:r>
                        <a:rPr lang="en-US" sz="1400" b="0" baseline="0" dirty="0"/>
                        <a:t>Charter schools enrolling a greater percentage of ELs compared to their district, do not receive adequate LCFF funds (</a:t>
                      </a:r>
                      <a:r>
                        <a:rPr lang="en-US" sz="1400" b="0" baseline="0" dirty="0">
                          <a:solidFill>
                            <a:schemeClr val="tx1"/>
                          </a:solidFill>
                        </a:rPr>
                        <a:t>see </a:t>
                      </a:r>
                      <a:r>
                        <a:rPr lang="en-US" sz="1400" b="0" baseline="0" dirty="0">
                          <a:solidFill>
                            <a:schemeClr val="tx1"/>
                          </a:solidFill>
                          <a:hlinkClick r:id="rId3" action="ppaction://hlinksldjump"/>
                        </a:rPr>
                        <a:t>slides 46-49</a:t>
                      </a:r>
                      <a:r>
                        <a:rPr lang="en-US" sz="1400" b="0" baseline="0" dirty="0">
                          <a:solidFill>
                            <a:schemeClr val="tx1"/>
                          </a:solidFill>
                        </a:rPr>
                        <a:t> for more information).</a:t>
                      </a:r>
                      <a:endParaRPr lang="en-US" sz="1400" b="0" dirty="0">
                        <a:solidFill>
                          <a:schemeClr val="tx1"/>
                        </a:solidFill>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6" name="Group 5"/>
          <p:cNvGrpSpPr/>
          <p:nvPr/>
        </p:nvGrpSpPr>
        <p:grpSpPr>
          <a:xfrm>
            <a:off x="8531351" y="0"/>
            <a:ext cx="612649" cy="499951"/>
            <a:chOff x="8531351" y="0"/>
            <a:chExt cx="612649" cy="499951"/>
          </a:xfrm>
          <a:solidFill>
            <a:schemeClr val="tx2">
              <a:lumMod val="20000"/>
              <a:lumOff val="80000"/>
            </a:schemeClr>
          </a:solidFill>
        </p:grpSpPr>
        <p:sp>
          <p:nvSpPr>
            <p:cNvPr id="7" name="Rectangle 6"/>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descr="https://static.thenounproject.com/png/2087381-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
        <p:nvSpPr>
          <p:cNvPr id="9" name="TextBox 8">
            <a:extLst>
              <a:ext uri="{FF2B5EF4-FFF2-40B4-BE49-F238E27FC236}">
                <a16:creationId xmlns:a16="http://schemas.microsoft.com/office/drawing/2014/main" id="{A6B8B6D0-F635-46C9-ACBA-3D54B59C0BFF}"/>
              </a:ext>
            </a:extLst>
          </p:cNvPr>
          <p:cNvSpPr txBox="1"/>
          <p:nvPr/>
        </p:nvSpPr>
        <p:spPr>
          <a:xfrm>
            <a:off x="259977"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4169288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9374" y="4400939"/>
            <a:ext cx="8605249" cy="1771049"/>
          </a:xfrm>
          <a:prstGeom prst="rect">
            <a:avLst/>
          </a:prstGeom>
          <a:solidFill>
            <a:schemeClr val="bg1">
              <a:lumMod val="8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259976" y="201817"/>
            <a:ext cx="8701144" cy="873553"/>
          </a:xfrm>
        </p:spPr>
        <p:txBody>
          <a:bodyPr/>
          <a:lstStyle/>
          <a:p>
            <a:r>
              <a:rPr lang="en-US" sz="2800" dirty="0"/>
              <a:t>Multiple state and local agencies help districts across California engage in continuous improvement</a:t>
            </a:r>
            <a:endParaRPr lang="en-US" dirty="0"/>
          </a:p>
        </p:txBody>
      </p:sp>
      <p:grpSp>
        <p:nvGrpSpPr>
          <p:cNvPr id="3" name="Group 2"/>
          <p:cNvGrpSpPr/>
          <p:nvPr/>
        </p:nvGrpSpPr>
        <p:grpSpPr>
          <a:xfrm>
            <a:off x="2473823" y="1338780"/>
            <a:ext cx="6400802" cy="2780830"/>
            <a:chOff x="192240" y="1013545"/>
            <a:chExt cx="6400802" cy="4073667"/>
          </a:xfrm>
        </p:grpSpPr>
        <p:sp>
          <p:nvSpPr>
            <p:cNvPr id="9" name="Rectangle 8"/>
            <p:cNvSpPr/>
            <p:nvPr/>
          </p:nvSpPr>
          <p:spPr>
            <a:xfrm>
              <a:off x="192242" y="1694711"/>
              <a:ext cx="6400800" cy="3392501"/>
            </a:xfrm>
            <a:prstGeom prst="rect">
              <a:avLst/>
            </a:prstGeom>
            <a:solidFill>
              <a:schemeClr val="bg1">
                <a:lumMod val="95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56585C"/>
                </a:buClr>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Under a </a:t>
              </a:r>
              <a:r>
                <a:rPr kumimoji="0" lang="en-US" sz="1400" b="1" i="0" u="none" strike="noStrike" kern="1200" cap="none" spc="0" normalizeH="0" baseline="0" noProof="0" dirty="0">
                  <a:ln>
                    <a:noFill/>
                  </a:ln>
                  <a:solidFill>
                    <a:srgbClr val="56585C"/>
                  </a:solidFill>
                  <a:effectLst/>
                  <a:uLnTx/>
                  <a:uFillTx/>
                  <a:latin typeface="Calibri"/>
                  <a:ea typeface="+mn-ea"/>
                  <a:cs typeface="+mn-cs"/>
                </a:rPr>
                <a:t>continuous improvement and local control </a:t>
              </a:r>
              <a:r>
                <a:rPr kumimoji="0" lang="en-US" sz="1400" b="0" i="0" u="none" strike="noStrike" kern="1200" cap="none" spc="0" normalizeH="0" baseline="0" noProof="0" dirty="0">
                  <a:ln>
                    <a:noFill/>
                  </a:ln>
                  <a:solidFill>
                    <a:srgbClr val="56585C"/>
                  </a:solidFill>
                  <a:effectLst/>
                  <a:uLnTx/>
                  <a:uFillTx/>
                  <a:latin typeface="Calibri"/>
                  <a:ea typeface="+mn-ea"/>
                  <a:cs typeface="+mn-cs"/>
                </a:rPr>
                <a:t>era of education in California, local stakeholders are empowered to solve pressing problems within their communities. </a:t>
              </a:r>
            </a:p>
            <a:p>
              <a:pPr marL="0" marR="0" lvl="0" indent="0" algn="ctr" defTabSz="914400" rtl="0" eaLnBrk="1" fontAlgn="auto" latinLnBrk="0" hangingPunct="1">
                <a:lnSpc>
                  <a:spcPct val="100000"/>
                </a:lnSpc>
                <a:spcBef>
                  <a:spcPts val="0"/>
                </a:spcBef>
                <a:spcAft>
                  <a:spcPts val="0"/>
                </a:spcAft>
                <a:buClr>
                  <a:srgbClr val="56585C"/>
                </a:buClr>
                <a:buSzTx/>
                <a:buFontTx/>
                <a:buNone/>
                <a:tabLst/>
                <a:defRPr/>
              </a:pPr>
              <a:endParaRPr lang="en-US" sz="1400" dirty="0">
                <a:solidFill>
                  <a:srgbClr val="56585C"/>
                </a:solidFill>
                <a:latin typeface="Calibri"/>
              </a:endParaRPr>
            </a:p>
            <a:p>
              <a:pPr lvl="0" algn="ctr">
                <a:buClr>
                  <a:srgbClr val="56585C"/>
                </a:buClr>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state system of support, consisting of the California Department of education, The California Collaborative for Educational</a:t>
              </a:r>
              <a:r>
                <a:rPr kumimoji="0" lang="en-US" sz="1400" b="0" i="0" u="none" strike="noStrike" kern="1200" cap="none" spc="0" normalizeH="0" noProof="0" dirty="0">
                  <a:ln>
                    <a:noFill/>
                  </a:ln>
                  <a:solidFill>
                    <a:srgbClr val="56585C"/>
                  </a:solidFill>
                  <a:effectLst/>
                  <a:uLnTx/>
                  <a:uFillTx/>
                  <a:latin typeface="Calibri"/>
                  <a:ea typeface="+mn-ea"/>
                  <a:cs typeface="+mn-cs"/>
                </a:rPr>
                <a:t> Excellence and the County Offices of </a:t>
              </a:r>
              <a:r>
                <a:rPr kumimoji="0" lang="en-US" sz="1400" u="none" strike="noStrike" kern="1200" cap="none" spc="0" normalizeH="0" noProof="0" dirty="0">
                  <a:ln>
                    <a:noFill/>
                  </a:ln>
                  <a:solidFill>
                    <a:srgbClr val="56585C"/>
                  </a:solidFill>
                  <a:effectLst/>
                  <a:uLnTx/>
                  <a:uFillTx/>
                  <a:latin typeface="Calibri"/>
                  <a:ea typeface="+mn-ea"/>
                  <a:cs typeface="+mn-cs"/>
                </a:rPr>
                <a:t>education, </a:t>
              </a:r>
              <a:r>
                <a:rPr kumimoji="0" lang="en-US" sz="1400" u="none" strike="noStrike" kern="1200" cap="none" spc="0" normalizeH="0" baseline="0" noProof="0" dirty="0">
                  <a:ln>
                    <a:noFill/>
                  </a:ln>
                  <a:solidFill>
                    <a:srgbClr val="56585C"/>
                  </a:solidFill>
                  <a:effectLst/>
                  <a:uLnTx/>
                  <a:uFillTx/>
                  <a:latin typeface="Calibri"/>
                  <a:ea typeface="+mn-ea"/>
                  <a:cs typeface="+mn-cs"/>
                </a:rPr>
                <a:t>are responsible for helping districts improve </a:t>
              </a:r>
              <a:r>
                <a:rPr lang="en-US" sz="1400" dirty="0">
                  <a:solidFill>
                    <a:srgbClr val="56585C"/>
                  </a:solidFill>
                </a:rPr>
                <a:t>(See </a:t>
              </a:r>
              <a:r>
                <a:rPr lang="en-US" sz="1400" dirty="0">
                  <a:solidFill>
                    <a:srgbClr val="56585C"/>
                  </a:solidFill>
                  <a:hlinkClick r:id="rId3" action="ppaction://hlinksldjump"/>
                </a:rPr>
                <a:t>slide 128</a:t>
              </a:r>
              <a:r>
                <a:rPr lang="en-US" sz="1400" dirty="0">
                  <a:solidFill>
                    <a:srgbClr val="56585C"/>
                  </a:solidFill>
                </a:rPr>
                <a:t> for more information)</a:t>
              </a:r>
              <a:r>
                <a:rPr kumimoji="0" lang="en-US" sz="1400" b="1" i="1" u="none" strike="noStrike" kern="1200" cap="none" spc="0" normalizeH="0" baseline="0" noProof="0" dirty="0">
                  <a:ln>
                    <a:noFill/>
                  </a:ln>
                  <a:solidFill>
                    <a:srgbClr val="56585C"/>
                  </a:solidFill>
                  <a:effectLst/>
                  <a:uLnTx/>
                  <a:uFillTx/>
                  <a:latin typeface="Calibri"/>
                  <a:ea typeface="+mn-ea"/>
                  <a:cs typeface="+mn-cs"/>
                </a:rPr>
                <a:t>. However, </a:t>
              </a:r>
              <a:r>
                <a:rPr lang="en-US" sz="1400" b="1" i="1" dirty="0">
                  <a:solidFill>
                    <a:srgbClr val="56585C"/>
                  </a:solidFill>
                  <a:latin typeface="Calibri"/>
                </a:rPr>
                <a:t>these agencies </a:t>
              </a:r>
              <a:r>
                <a:rPr kumimoji="0" lang="en-US" sz="1400" b="1" i="1" u="none" strike="noStrike" kern="1200" cap="none" spc="0" normalizeH="0" baseline="0" noProof="0" dirty="0">
                  <a:ln>
                    <a:noFill/>
                  </a:ln>
                  <a:solidFill>
                    <a:srgbClr val="56585C"/>
                  </a:solidFill>
                  <a:effectLst/>
                  <a:uLnTx/>
                  <a:uFillTx/>
                  <a:latin typeface="Calibri"/>
                  <a:ea typeface="+mn-ea"/>
                  <a:cs typeface="+mn-cs"/>
                </a:rPr>
                <a:t>are not well-equipped—in terms of personnel capacity and content expertise—to help districts improve outcomes for ELs</a:t>
              </a:r>
              <a:r>
                <a:rPr lang="en-US" sz="1400" b="1" i="1" dirty="0">
                  <a:solidFill>
                    <a:srgbClr val="56585C"/>
                  </a:solidFill>
                  <a:latin typeface="Calibri"/>
                </a:rPr>
                <a:t>. </a:t>
              </a:r>
              <a:endParaRPr kumimoji="0" lang="en-US" sz="1400" b="1" u="none" strike="noStrike" kern="1200" cap="none" spc="0" normalizeH="0" baseline="0" noProof="0" dirty="0">
                <a:ln>
                  <a:noFill/>
                </a:ln>
                <a:solidFill>
                  <a:srgbClr val="56585C"/>
                </a:solidFill>
                <a:effectLst/>
                <a:uLnTx/>
                <a:uFillTx/>
                <a:latin typeface="Calibri"/>
              </a:endParaRPr>
            </a:p>
          </p:txBody>
        </p:sp>
        <p:sp>
          <p:nvSpPr>
            <p:cNvPr id="8" name="Rectangle 7"/>
            <p:cNvSpPr/>
            <p:nvPr/>
          </p:nvSpPr>
          <p:spPr>
            <a:xfrm>
              <a:off x="192240" y="1013545"/>
              <a:ext cx="6400800" cy="669757"/>
            </a:xfrm>
            <a:prstGeom prst="rect">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STATE OF THE FIELD: TECHNICAL ASSISTANCE</a:t>
              </a:r>
            </a:p>
          </p:txBody>
        </p:sp>
      </p:grpSp>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4" name="Group 3"/>
          <p:cNvGrpSpPr/>
          <p:nvPr/>
        </p:nvGrpSpPr>
        <p:grpSpPr>
          <a:xfrm>
            <a:off x="396734" y="4650648"/>
            <a:ext cx="8350528" cy="1271630"/>
            <a:chOff x="400521" y="4355010"/>
            <a:chExt cx="8350528" cy="1271630"/>
          </a:xfrm>
        </p:grpSpPr>
        <p:sp>
          <p:nvSpPr>
            <p:cNvPr id="10" name="Speech Bubble: Rectangle 8">
              <a:extLst>
                <a:ext uri="{FF2B5EF4-FFF2-40B4-BE49-F238E27FC236}">
                  <a16:creationId xmlns:a16="http://schemas.microsoft.com/office/drawing/2014/main" id="{7568C51C-709A-4063-BF95-D889EDCC87D0}"/>
                </a:ext>
              </a:extLst>
            </p:cNvPr>
            <p:cNvSpPr/>
            <p:nvPr/>
          </p:nvSpPr>
          <p:spPr>
            <a:xfrm>
              <a:off x="400521" y="4355010"/>
              <a:ext cx="3191255" cy="1271630"/>
            </a:xfrm>
            <a:prstGeom prst="wedgeRectCallout">
              <a:avLst>
                <a:gd name="adj1" fmla="val -26243"/>
                <a:gd name="adj2" fmla="val 61324"/>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“What has been helpful is making </a:t>
              </a:r>
              <a:r>
                <a:rPr kumimoji="0" lang="en-US" sz="1400" b="1" i="1" u="none" strike="noStrike" kern="1200" cap="none" spc="0" normalizeH="0" baseline="0" noProof="0" dirty="0">
                  <a:ln>
                    <a:noFill/>
                  </a:ln>
                  <a:solidFill>
                    <a:srgbClr val="56585C"/>
                  </a:solidFill>
                  <a:effectLst/>
                  <a:uLnTx/>
                  <a:uFillTx/>
                  <a:latin typeface="Calibri"/>
                  <a:ea typeface="+mn-ea"/>
                  <a:cs typeface="+mn-cs"/>
                </a:rPr>
                <a:t>schools</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kumimoji="0" lang="en-US" sz="1400" b="1" i="1" u="none" strike="noStrike" kern="1200" cap="none" spc="0" normalizeH="0" baseline="0" noProof="0" dirty="0">
                  <a:ln>
                    <a:noFill/>
                  </a:ln>
                  <a:solidFill>
                    <a:srgbClr val="56585C"/>
                  </a:solidFill>
                  <a:effectLst/>
                  <a:uLnTx/>
                  <a:uFillTx/>
                  <a:latin typeface="Calibri"/>
                  <a:ea typeface="+mn-ea"/>
                  <a:cs typeface="+mn-cs"/>
                </a:rPr>
                <a:t>continue to develop in their practice</a:t>
              </a:r>
              <a:r>
                <a:rPr kumimoji="0" lang="en-US" sz="1400" b="0" i="1" u="none" strike="noStrike" kern="1200" cap="none" spc="0" normalizeH="0" baseline="0" noProof="0" dirty="0">
                  <a:ln>
                    <a:noFill/>
                  </a:ln>
                  <a:solidFill>
                    <a:srgbClr val="56585C"/>
                  </a:solidFill>
                  <a:effectLst/>
                  <a:uLnTx/>
                  <a:uFillTx/>
                  <a:latin typeface="Calibri"/>
                  <a:ea typeface="+mn-ea"/>
                  <a:cs typeface="+mn-cs"/>
                </a:rPr>
                <a:t>. … </a:t>
              </a:r>
              <a:r>
                <a:rPr kumimoji="0" lang="en-US" sz="1400" b="1" i="1" u="none" strike="noStrike" kern="1200" cap="none" spc="0" normalizeH="0" baseline="0" noProof="0" dirty="0">
                  <a:ln>
                    <a:noFill/>
                  </a:ln>
                  <a:solidFill>
                    <a:srgbClr val="56585C"/>
                  </a:solidFill>
                  <a:effectLst/>
                  <a:uLnTx/>
                  <a:uFillTx/>
                  <a:latin typeface="Calibri"/>
                  <a:ea typeface="+mn-ea"/>
                  <a:cs typeface="+mn-cs"/>
                </a:rPr>
                <a:t>Help districts navigate </a:t>
              </a:r>
              <a:r>
                <a:rPr kumimoji="0" lang="en-US" sz="1400" b="0" i="1" u="none" strike="noStrike" kern="1200" cap="none" spc="0" normalizeH="0" baseline="0" noProof="0" dirty="0">
                  <a:ln>
                    <a:noFill/>
                  </a:ln>
                  <a:solidFill>
                    <a:srgbClr val="56585C"/>
                  </a:solidFill>
                  <a:effectLst/>
                  <a:uLnTx/>
                  <a:uFillTx/>
                  <a:latin typeface="Calibri"/>
                  <a:ea typeface="+mn-ea"/>
                  <a:cs typeface="+mn-cs"/>
                </a:rPr>
                <a:t>what they can do.”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Practitioner</a:t>
              </a:r>
            </a:p>
          </p:txBody>
        </p:sp>
        <p:sp>
          <p:nvSpPr>
            <p:cNvPr id="11" name="Speech Bubble: Rectangle 8">
              <a:extLst>
                <a:ext uri="{FF2B5EF4-FFF2-40B4-BE49-F238E27FC236}">
                  <a16:creationId xmlns:a16="http://schemas.microsoft.com/office/drawing/2014/main" id="{7568C51C-709A-4063-BF95-D889EDCC87D0}"/>
                </a:ext>
              </a:extLst>
            </p:cNvPr>
            <p:cNvSpPr/>
            <p:nvPr/>
          </p:nvSpPr>
          <p:spPr>
            <a:xfrm>
              <a:off x="3715352" y="4355010"/>
              <a:ext cx="5035697" cy="1271630"/>
            </a:xfrm>
            <a:prstGeom prst="wedgeRectCallout">
              <a:avLst>
                <a:gd name="adj1" fmla="val -30501"/>
                <a:gd name="adj2" fmla="val 59553"/>
              </a:avLst>
            </a:prstGeom>
            <a:solidFill>
              <a:schemeClr val="bg1"/>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“There are some </a:t>
              </a:r>
              <a:r>
                <a:rPr kumimoji="0" lang="en-US" sz="1400" b="1" i="1" u="none" strike="noStrike" kern="1200" cap="none" spc="0" normalizeH="0" baseline="0" noProof="0" dirty="0">
                  <a:ln>
                    <a:noFill/>
                  </a:ln>
                  <a:solidFill>
                    <a:srgbClr val="56585C"/>
                  </a:solidFill>
                  <a:effectLst/>
                  <a:uLnTx/>
                  <a:uFillTx/>
                  <a:latin typeface="Calibri"/>
                  <a:ea typeface="+mn-ea"/>
                  <a:cs typeface="+mn-cs"/>
                </a:rPr>
                <a:t>counties</a:t>
              </a:r>
              <a:r>
                <a:rPr kumimoji="0" lang="en-US" sz="1400" b="0" i="1" u="none" strike="noStrike" kern="1200" cap="none" spc="0" normalizeH="0" baseline="0" noProof="0" dirty="0">
                  <a:ln>
                    <a:noFill/>
                  </a:ln>
                  <a:solidFill>
                    <a:srgbClr val="56585C"/>
                  </a:solidFill>
                  <a:effectLst/>
                  <a:uLnTx/>
                  <a:uFillTx/>
                  <a:latin typeface="Calibri"/>
                  <a:ea typeface="+mn-ea"/>
                  <a:cs typeface="+mn-cs"/>
                </a:rPr>
                <a:t> that have strong EL support services. [But,] we know that </a:t>
              </a:r>
              <a:r>
                <a:rPr kumimoji="0" lang="en-US" sz="1400" b="1" i="1" u="none" strike="noStrike" kern="1200" cap="none" spc="0" normalizeH="0" baseline="0" noProof="0" dirty="0">
                  <a:ln>
                    <a:noFill/>
                  </a:ln>
                  <a:solidFill>
                    <a:srgbClr val="56585C"/>
                  </a:solidFill>
                  <a:effectLst/>
                  <a:uLnTx/>
                  <a:uFillTx/>
                  <a:latin typeface="Calibri"/>
                  <a:ea typeface="+mn-ea"/>
                  <a:cs typeface="+mn-cs"/>
                </a:rPr>
                <a:t>there isn’t capacity across the board</a:t>
              </a:r>
              <a:r>
                <a:rPr kumimoji="0" lang="en-US" sz="1400" b="0" i="1" u="none" strike="noStrike" kern="1200" cap="none" spc="0" normalizeH="0" baseline="0" noProof="0" dirty="0">
                  <a:ln>
                    <a:noFill/>
                  </a:ln>
                  <a:solidFill>
                    <a:srgbClr val="56585C"/>
                  </a:solidFill>
                  <a:effectLst/>
                  <a:uLnTx/>
                  <a:uFillTx/>
                  <a:latin typeface="Calibri"/>
                  <a:ea typeface="+mn-ea"/>
                  <a:cs typeface="+mn-cs"/>
                </a:rPr>
                <a:t>. Take the best, help them support others, and build capacity to have the statewide coverage. [It’s] </a:t>
              </a:r>
              <a:r>
                <a:rPr kumimoji="0" lang="en-US" sz="1400" b="1" i="1" u="none" strike="noStrike" kern="1200" cap="none" spc="0" normalizeH="0" baseline="0" noProof="0" dirty="0">
                  <a:ln>
                    <a:noFill/>
                  </a:ln>
                  <a:solidFill>
                    <a:srgbClr val="56585C"/>
                  </a:solidFill>
                  <a:effectLst/>
                  <a:uLnTx/>
                  <a:uFillTx/>
                  <a:latin typeface="Calibri"/>
                  <a:ea typeface="+mn-ea"/>
                  <a:cs typeface="+mn-cs"/>
                </a:rPr>
                <a:t>too big of a task</a:t>
              </a:r>
              <a:r>
                <a:rPr kumimoji="0" lang="en-US" sz="1400" b="0" i="1" u="none" strike="noStrike" kern="1200" cap="none" spc="0" normalizeH="0" baseline="0" noProof="0" dirty="0">
                  <a:ln>
                    <a:noFill/>
                  </a:ln>
                  <a:solidFill>
                    <a:srgbClr val="56585C"/>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0" i="0" u="none" strike="noStrike" kern="1200" cap="none" spc="0" normalizeH="0" baseline="0" noProof="0" dirty="0">
                  <a:ln>
                    <a:noFill/>
                  </a:ln>
                  <a:solidFill>
                    <a:srgbClr val="56585C"/>
                  </a:solidFill>
                  <a:effectLst/>
                  <a:uLnTx/>
                  <a:uFillTx/>
                  <a:latin typeface="Calibri"/>
                  <a:ea typeface="+mn-ea"/>
                  <a:cs typeface="+mn-cs"/>
                </a:rPr>
                <a:t>Advocate </a:t>
              </a:r>
            </a:p>
          </p:txBody>
        </p:sp>
      </p:grpSp>
      <p:grpSp>
        <p:nvGrpSpPr>
          <p:cNvPr id="14" name="Group 13"/>
          <p:cNvGrpSpPr/>
          <p:nvPr/>
        </p:nvGrpSpPr>
        <p:grpSpPr>
          <a:xfrm>
            <a:off x="8531351" y="0"/>
            <a:ext cx="612649" cy="499951"/>
            <a:chOff x="8531351" y="0"/>
            <a:chExt cx="612649" cy="499951"/>
          </a:xfrm>
          <a:solidFill>
            <a:schemeClr val="tx2">
              <a:lumMod val="20000"/>
              <a:lumOff val="80000"/>
            </a:schemeClr>
          </a:solidFill>
        </p:grpSpPr>
        <p:sp>
          <p:nvSpPr>
            <p:cNvPr id="15" name="Rectangle 14"/>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6" name="Picture 4" descr="https://static.thenounproject.com/png/2087381-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50" y="1341119"/>
            <a:ext cx="2745946" cy="1828800"/>
          </a:xfrm>
          <a:prstGeom prst="rect">
            <a:avLst/>
          </a:prstGeom>
        </p:spPr>
      </p:pic>
      <p:sp>
        <p:nvSpPr>
          <p:cNvPr id="18" name="TextBox 17">
            <a:extLst>
              <a:ext uri="{FF2B5EF4-FFF2-40B4-BE49-F238E27FC236}">
                <a16:creationId xmlns:a16="http://schemas.microsoft.com/office/drawing/2014/main" id="{A6B8B6D0-F635-46C9-ACBA-3D54B59C0BFF}"/>
              </a:ext>
            </a:extLst>
          </p:cNvPr>
          <p:cNvSpPr txBox="1"/>
          <p:nvPr/>
        </p:nvSpPr>
        <p:spPr>
          <a:xfrm>
            <a:off x="383679"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13466647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6" y="201817"/>
            <a:ext cx="8701144" cy="1386351"/>
          </a:xfrm>
        </p:spPr>
        <p:txBody>
          <a:bodyPr/>
          <a:lstStyle/>
          <a:p>
            <a:r>
              <a:rPr lang="en-US" sz="2800" dirty="0"/>
              <a:t>However, these support agencies do not have the personnel capacity nor the content expertise to help school districts improve outcomes for ELs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16329168"/>
              </p:ext>
            </p:extLst>
          </p:nvPr>
        </p:nvGraphicFramePr>
        <p:xfrm>
          <a:off x="495748" y="1664369"/>
          <a:ext cx="8229600" cy="4619849"/>
        </p:xfrm>
        <a:graphic>
          <a:graphicData uri="http://schemas.openxmlformats.org/drawingml/2006/table">
            <a:tbl>
              <a:tblPr firstRow="1" bandRow="1">
                <a:tableStyleId>{5C22544A-7EE6-4342-B048-85BDC9FD1C3A}</a:tableStyleId>
              </a:tblPr>
              <a:tblGrid>
                <a:gridCol w="3258105">
                  <a:extLst>
                    <a:ext uri="{9D8B030D-6E8A-4147-A177-3AD203B41FA5}">
                      <a16:colId xmlns:a16="http://schemas.microsoft.com/office/drawing/2014/main" val="3968246911"/>
                    </a:ext>
                  </a:extLst>
                </a:gridCol>
                <a:gridCol w="4971495">
                  <a:extLst>
                    <a:ext uri="{9D8B030D-6E8A-4147-A177-3AD203B41FA5}">
                      <a16:colId xmlns:a16="http://schemas.microsoft.com/office/drawing/2014/main" val="3322725689"/>
                    </a:ext>
                  </a:extLst>
                </a:gridCol>
              </a:tblGrid>
              <a:tr h="457200">
                <a:tc>
                  <a:txBody>
                    <a:bodyPr/>
                    <a:lstStyle/>
                    <a:p>
                      <a:pPr algn="ctr"/>
                      <a:r>
                        <a:rPr lang="en-US" sz="1600" cap="all" baseline="0" dirty="0">
                          <a:solidFill>
                            <a:schemeClr val="bg1"/>
                          </a:solidFill>
                        </a:rPr>
                        <a:t>Strengths in the Field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cap="all" baseline="0" dirty="0">
                          <a:solidFill>
                            <a:schemeClr val="bg1"/>
                          </a:solidFill>
                        </a:rPr>
                        <a:t>Barriers &amp; Gaps in the Field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109372981"/>
                  </a:ext>
                </a:extLst>
              </a:tr>
              <a:tr h="4162649">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Shifts culture </a:t>
                      </a:r>
                      <a:r>
                        <a:rPr lang="en-US" sz="1400" b="1" baseline="0" dirty="0"/>
                        <a:t>away from compliance toward “continuous improvement”</a:t>
                      </a:r>
                      <a:r>
                        <a:rPr lang="en-US" sz="1400" b="1" dirty="0"/>
                        <a:t>: </a:t>
                      </a:r>
                      <a:r>
                        <a:rPr lang="en-US" sz="1400" b="0" dirty="0"/>
                        <a:t>Calls for the</a:t>
                      </a:r>
                      <a:r>
                        <a:rPr lang="en-US" sz="1400" b="0" baseline="0" dirty="0"/>
                        <a:t> entire system to enhance processes to improve student outcomes; while the state field lacks a consistent definition of the term, research says it requires a systems perspective, process orientation, disciplined methodology and teacher engagement.</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0" dirty="0"/>
                    </a:p>
                    <a:p>
                      <a:pPr marL="285750" indent="-285750">
                        <a:spcAft>
                          <a:spcPts val="0"/>
                        </a:spcAft>
                        <a:buClr>
                          <a:schemeClr val="accent4"/>
                        </a:buClr>
                        <a:buFont typeface="Wingdings" panose="05000000000000000000" pitchFamily="2" charset="2"/>
                        <a:buChar char="§"/>
                      </a:pPr>
                      <a:r>
                        <a:rPr lang="en-US" sz="1400" b="1" baseline="0" dirty="0"/>
                        <a:t>Elevates the role of practitioner networks across the state: </a:t>
                      </a:r>
                      <a:r>
                        <a:rPr lang="en-US" sz="1400" b="0" baseline="0" dirty="0"/>
                        <a:t>With emphasis on local control and problem-solving, builds demand for educators to learn from one another, share best practices and collaborate on improvement.</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lang="en-US" sz="1400" b="1" dirty="0"/>
                        <a:t>Huge need</a:t>
                      </a:r>
                      <a:r>
                        <a:rPr lang="en-US" sz="1400" b="1" baseline="0" dirty="0"/>
                        <a:t> for technical assistance</a:t>
                      </a:r>
                      <a:r>
                        <a:rPr lang="en-US" sz="1400" b="1" dirty="0"/>
                        <a:t>: </a:t>
                      </a:r>
                      <a:r>
                        <a:rPr lang="en-US" sz="1400" b="0" dirty="0"/>
                        <a:t>In</a:t>
                      </a:r>
                      <a:r>
                        <a:rPr lang="en-US" sz="1400" b="0" baseline="0" dirty="0"/>
                        <a:t> a 2017 survey of County Superintendents, a majority of respondents (82%) said that most, nearly all or all of their districts need help supporting student sub-groups, including ELs.</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lang="en-US" sz="1400" b="1" dirty="0"/>
                    </a:p>
                    <a:p>
                      <a:pPr marL="285750" indent="-285750">
                        <a:spcAft>
                          <a:spcPts val="0"/>
                        </a:spcAft>
                        <a:buClr>
                          <a:schemeClr val="accent4"/>
                        </a:buClr>
                        <a:buFont typeface="Wingdings" panose="05000000000000000000" pitchFamily="2" charset="2"/>
                        <a:buChar char="§"/>
                      </a:pPr>
                      <a:r>
                        <a:rPr lang="en-US" sz="1400" b="1" dirty="0"/>
                        <a:t>Limited</a:t>
                      </a:r>
                      <a:r>
                        <a:rPr lang="en-US" sz="1400" b="1" baseline="0" dirty="0"/>
                        <a:t> and inconsistent capacity at support agencies</a:t>
                      </a:r>
                      <a:r>
                        <a:rPr lang="en-US" sz="1400" b="1" dirty="0"/>
                        <a:t>: </a:t>
                      </a:r>
                      <a:r>
                        <a:rPr lang="en-US" sz="1400" b="0" dirty="0"/>
                        <a:t>CCEE, CDE</a:t>
                      </a:r>
                      <a:r>
                        <a:rPr lang="en-US" sz="1400" b="0" baseline="0" dirty="0"/>
                        <a:t> and COEs lack staff and expertise to address district challenges related to ELs; and while COEs are well-positioned to deliver more tailored support to their districts, they have historically maintained small staffs and it is unclear whether their current staff have the skills to execute new roles under state system of support (e.g., providing guidance on continuous improvement).</a:t>
                      </a:r>
                    </a:p>
                    <a:p>
                      <a:pPr marL="285750" indent="-285750">
                        <a:spcAft>
                          <a:spcPts val="0"/>
                        </a:spcAft>
                        <a:buClr>
                          <a:schemeClr val="accent4"/>
                        </a:buClr>
                        <a:buFont typeface="Wingdings" panose="05000000000000000000" pitchFamily="2" charset="2"/>
                        <a:buChar char="§"/>
                      </a:pPr>
                      <a:endParaRPr lang="en-US" sz="1400" b="0" baseline="0" dirty="0"/>
                    </a:p>
                    <a:p>
                      <a:pPr marL="285750" indent="-285750">
                        <a:spcAft>
                          <a:spcPts val="0"/>
                        </a:spcAft>
                        <a:buClr>
                          <a:schemeClr val="accent4"/>
                        </a:buClr>
                        <a:buFont typeface="Wingdings" panose="05000000000000000000" pitchFamily="2" charset="2"/>
                        <a:buChar char="§"/>
                      </a:pPr>
                      <a:r>
                        <a:rPr lang="en-US" sz="1400" b="1" baseline="0" dirty="0"/>
                        <a:t>Uneven understanding of “continuous improvement”: </a:t>
                      </a:r>
                      <a:r>
                        <a:rPr lang="en-US" sz="1400" b="0" baseline="0" dirty="0"/>
                        <a:t>Practitioners lack a clear understanding of what continuous improvement</a:t>
                      </a:r>
                      <a:r>
                        <a:rPr lang="en-US" sz="1400" b="1" baseline="0" dirty="0"/>
                        <a:t> </a:t>
                      </a:r>
                      <a:r>
                        <a:rPr lang="en-US" sz="1400" b="0" baseline="0" dirty="0"/>
                        <a:t>means and what it looks like in practice.</a:t>
                      </a:r>
                      <a:endParaRPr lang="en-US"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582537"/>
                  </a:ext>
                </a:extLst>
              </a:tr>
            </a:tbl>
          </a:graphicData>
        </a:graphic>
      </p:graphicFrame>
      <p:sp>
        <p:nvSpPr>
          <p:cNvPr id="13" name="Slide Number Placeholder 3">
            <a:extLst>
              <a:ext uri="{FF2B5EF4-FFF2-40B4-BE49-F238E27FC236}">
                <a16:creationId xmlns:a16="http://schemas.microsoft.com/office/drawing/2014/main" id="{2C7FDC79-9BDB-45B2-9F06-2E163728817E}"/>
              </a:ext>
            </a:extLst>
          </p:cNvPr>
          <p:cNvSpPr txBox="1">
            <a:spLocks/>
          </p:cNvSpPr>
          <p:nvPr/>
        </p:nvSpPr>
        <p:spPr>
          <a:xfrm>
            <a:off x="8531352" y="6453317"/>
            <a:ext cx="612648"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6" name="Group 5"/>
          <p:cNvGrpSpPr/>
          <p:nvPr/>
        </p:nvGrpSpPr>
        <p:grpSpPr>
          <a:xfrm>
            <a:off x="8531351" y="0"/>
            <a:ext cx="612649" cy="499951"/>
            <a:chOff x="8531351" y="0"/>
            <a:chExt cx="612649" cy="499951"/>
          </a:xfrm>
          <a:solidFill>
            <a:schemeClr val="tx2">
              <a:lumMod val="20000"/>
              <a:lumOff val="80000"/>
            </a:schemeClr>
          </a:solidFill>
        </p:grpSpPr>
        <p:sp>
          <p:nvSpPr>
            <p:cNvPr id="7" name="Rectangle 6"/>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8"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
        <p:nvSpPr>
          <p:cNvPr id="9" name="TextBox 8">
            <a:extLst>
              <a:ext uri="{FF2B5EF4-FFF2-40B4-BE49-F238E27FC236}">
                <a16:creationId xmlns:a16="http://schemas.microsoft.com/office/drawing/2014/main" id="{A6B8B6D0-F635-46C9-ACBA-3D54B59C0BFF}"/>
              </a:ext>
            </a:extLst>
          </p:cNvPr>
          <p:cNvSpPr txBox="1"/>
          <p:nvPr/>
        </p:nvSpPr>
        <p:spPr>
          <a:xfrm>
            <a:off x="348711" y="6486244"/>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Sources: </a:t>
            </a:r>
            <a:r>
              <a:rPr lang="en-US" sz="900" dirty="0">
                <a:solidFill>
                  <a:srgbClr val="56585C"/>
                </a:solidFill>
                <a:latin typeface="Calibri"/>
              </a:rPr>
              <a:t>Education First Interviews (2019).</a:t>
            </a:r>
            <a:endParaRPr kumimoji="0" lang="en-US" sz="900" b="0" i="0" u="none" strike="noStrike" kern="1200" cap="none" spc="0" normalizeH="0" baseline="0" noProof="0" dirty="0">
              <a:ln>
                <a:noFill/>
              </a:ln>
              <a:solidFill>
                <a:srgbClr val="56585C"/>
              </a:solidFill>
              <a:effectLst/>
              <a:uLnTx/>
              <a:uFillTx/>
              <a:latin typeface="Calibri"/>
              <a:ea typeface="+mn-ea"/>
              <a:cs typeface="+mn-cs"/>
            </a:endParaRPr>
          </a:p>
        </p:txBody>
      </p:sp>
    </p:spTree>
    <p:extLst>
      <p:ext uri="{BB962C8B-B14F-4D97-AF65-F5344CB8AC3E}">
        <p14:creationId xmlns:p14="http://schemas.microsoft.com/office/powerpoint/2010/main" val="12820742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a:xfrm>
            <a:off x="2211295" y="2800351"/>
            <a:ext cx="6422341" cy="1420776"/>
          </a:xfrm>
        </p:spPr>
        <p:txBody>
          <a:bodyPr/>
          <a:lstStyle/>
          <a:p>
            <a:r>
              <a:rPr lang="en-US" dirty="0"/>
              <a:t>Opportunities to improve California policies and systems</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7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16415711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this section, we elevate timely opportunities in the field to enhance DLL/EL education in California, from ECE to 12</a:t>
            </a:r>
            <a:r>
              <a:rPr lang="en-US" baseline="30000" dirty="0"/>
              <a:t>th</a:t>
            </a:r>
            <a:r>
              <a:rPr lang="en-US" dirty="0"/>
              <a:t> grade</a:t>
            </a:r>
          </a:p>
        </p:txBody>
      </p:sp>
      <p:sp>
        <p:nvSpPr>
          <p:cNvPr id="4" name="Slide Number Placeholder 3"/>
          <p:cNvSpPr>
            <a:spLocks noGrp="1"/>
          </p:cNvSpPr>
          <p:nvPr>
            <p:ph type="sldNum" sz="quarter" idx="4"/>
          </p:nvPr>
        </p:nvSpPr>
        <p:spPr/>
        <p:txBody>
          <a:bodyPr/>
          <a:lstStyle/>
          <a:p>
            <a:fld id="{F1A25517-7F86-4871-894F-626326501892}" type="slidenum">
              <a:rPr lang="en-US" smtClean="0"/>
              <a:t>87</a:t>
            </a:fld>
            <a:endParaRPr lang="en-US" dirty="0"/>
          </a:p>
        </p:txBody>
      </p:sp>
      <p:sp>
        <p:nvSpPr>
          <p:cNvPr id="6" name="Rectangle 5">
            <a:extLst>
              <a:ext uri="{FF2B5EF4-FFF2-40B4-BE49-F238E27FC236}">
                <a16:creationId xmlns:a16="http://schemas.microsoft.com/office/drawing/2014/main" id="{98D50267-00FF-45F7-8B4A-D887CBBC923B}"/>
              </a:ext>
            </a:extLst>
          </p:cNvPr>
          <p:cNvSpPr/>
          <p:nvPr/>
        </p:nvSpPr>
        <p:spPr>
          <a:xfrm>
            <a:off x="1953928" y="2760039"/>
            <a:ext cx="685800" cy="1134822"/>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1FBF22-633E-4D89-A488-48C136762C78}"/>
              </a:ext>
            </a:extLst>
          </p:cNvPr>
          <p:cNvSpPr/>
          <p:nvPr/>
        </p:nvSpPr>
        <p:spPr>
          <a:xfrm>
            <a:off x="4276135" y="2760039"/>
            <a:ext cx="685800" cy="1134822"/>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4" descr="https://static.thenounproject.com/png/2087381-200.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6135" y="2984550"/>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0698" y="1202273"/>
            <a:ext cx="1429174" cy="1258387"/>
          </a:xfrm>
          <a:prstGeom prst="rect">
            <a:avLst/>
          </a:prstGeom>
          <a:noFill/>
          <a:ln>
            <a:noFill/>
          </a:ln>
        </p:spPr>
        <p:txBody>
          <a:bodyPr wrap="square" lIns="91440" tIns="91440" rIns="91440" bIns="9144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Understanding the California context:</a:t>
            </a:r>
          </a:p>
        </p:txBody>
      </p:sp>
      <p:cxnSp>
        <p:nvCxnSpPr>
          <p:cNvPr id="12" name="Straight Connector 11"/>
          <p:cNvCxnSpPr/>
          <p:nvPr/>
        </p:nvCxnSpPr>
        <p:spPr>
          <a:xfrm flipH="1">
            <a:off x="1771632" y="1200530"/>
            <a:ext cx="0" cy="126187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30697" y="2698257"/>
            <a:ext cx="1429173" cy="1258387"/>
          </a:xfrm>
          <a:prstGeom prst="rect">
            <a:avLst/>
          </a:prstGeom>
          <a:noFill/>
          <a:ln>
            <a:noFill/>
          </a:ln>
        </p:spPr>
        <p:txBody>
          <a:bodyPr wrap="square" lIns="91440" tIns="91440" rIns="91440" bIns="9144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6585C"/>
                </a:solidFill>
                <a:effectLst/>
                <a:uLnTx/>
                <a:uFillTx/>
                <a:latin typeface="Calibri"/>
                <a:ea typeface="+mn-ea"/>
                <a:cs typeface="+mn-cs"/>
              </a:rPr>
              <a:t>How to navigate </a:t>
            </a:r>
            <a:r>
              <a:rPr lang="en-US" sz="1600" b="1" dirty="0">
                <a:solidFill>
                  <a:srgbClr val="56585C"/>
                </a:solidFill>
                <a:latin typeface="Calibri"/>
              </a:rPr>
              <a:t>this section</a:t>
            </a:r>
            <a:r>
              <a:rPr kumimoji="0" lang="en-US" sz="1600" b="1" i="0" u="none" strike="noStrike" kern="1200" cap="none" spc="0" normalizeH="0" baseline="0" noProof="0" dirty="0">
                <a:ln>
                  <a:noFill/>
                </a:ln>
                <a:solidFill>
                  <a:srgbClr val="56585C"/>
                </a:solidFill>
                <a:effectLst/>
                <a:uLnTx/>
                <a:uFillTx/>
                <a:latin typeface="Calibri"/>
                <a:ea typeface="+mn-ea"/>
                <a:cs typeface="+mn-cs"/>
              </a:rPr>
              <a:t>:</a:t>
            </a:r>
          </a:p>
        </p:txBody>
      </p:sp>
      <p:cxnSp>
        <p:nvCxnSpPr>
          <p:cNvPr id="21" name="Straight Connector 20"/>
          <p:cNvCxnSpPr/>
          <p:nvPr/>
        </p:nvCxnSpPr>
        <p:spPr>
          <a:xfrm flipH="1">
            <a:off x="1771631" y="2696514"/>
            <a:ext cx="0" cy="1261872"/>
          </a:xfrm>
          <a:prstGeom prst="line">
            <a:avLst/>
          </a:prstGeom>
          <a:ln w="1905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23" name="Picture 2" descr="https://static.thenounproject.com/png/1574579-20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9648" y="3030270"/>
            <a:ext cx="594360" cy="59436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2639729" y="2904262"/>
            <a:ext cx="1540156" cy="8463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This icon indicates the opportunity on a slide</a:t>
            </a:r>
            <a:r>
              <a:rPr kumimoji="0" lang="en-US" sz="1400" b="1" i="0" u="none" strike="noStrike" kern="1200" cap="none" spc="0" normalizeH="0" noProof="0" dirty="0">
                <a:ln>
                  <a:noFill/>
                </a:ln>
                <a:solidFill>
                  <a:srgbClr val="56585C"/>
                </a:solidFill>
                <a:effectLst/>
                <a:uLnTx/>
                <a:uFillTx/>
                <a:latin typeface="Calibri"/>
                <a:ea typeface="+mn-ea"/>
                <a:cs typeface="+mn-cs"/>
              </a:rPr>
              <a:t> applies to </a:t>
            </a:r>
            <a:r>
              <a:rPr lang="en-US" sz="1400" b="1" dirty="0">
                <a:solidFill>
                  <a:srgbClr val="56585C"/>
                </a:solidFill>
                <a:latin typeface="Calibri"/>
              </a:rPr>
              <a:t>the </a:t>
            </a:r>
            <a:r>
              <a:rPr kumimoji="0" lang="en-US" sz="1400" b="1" i="1" u="none" strike="noStrike" kern="1200" cap="none" spc="0" normalizeH="0" baseline="0" noProof="0" dirty="0">
                <a:ln>
                  <a:noFill/>
                </a:ln>
                <a:solidFill>
                  <a:srgbClr val="56585C"/>
                </a:solidFill>
                <a:effectLst/>
                <a:uLnTx/>
                <a:uFillTx/>
                <a:latin typeface="Calibri"/>
                <a:ea typeface="+mn-ea"/>
                <a:cs typeface="+mn-cs"/>
              </a:rPr>
              <a:t>ECE system</a:t>
            </a:r>
          </a:p>
        </p:txBody>
      </p:sp>
      <p:sp>
        <p:nvSpPr>
          <p:cNvPr id="25" name="Rectangle 24"/>
          <p:cNvSpPr/>
          <p:nvPr/>
        </p:nvSpPr>
        <p:spPr>
          <a:xfrm>
            <a:off x="1953929" y="1201401"/>
            <a:ext cx="6860746" cy="126013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The ECE and K12 systems are each governed by a different set of policies and funding mechanisms</a:t>
            </a:r>
            <a:r>
              <a:rPr lang="en-US" sz="1400" dirty="0">
                <a:solidFill>
                  <a:schemeClr val="tx1"/>
                </a:solidFill>
              </a:rPr>
              <a:t>. As a result, leaders and advocates in both systems tend to work in silos, which has created a misaligned education system for students, especially DLLs/ELs. </a:t>
            </a:r>
            <a:r>
              <a:rPr lang="en-US" sz="1400" b="1" dirty="0">
                <a:solidFill>
                  <a:schemeClr val="tx1"/>
                </a:solidFill>
              </a:rPr>
              <a:t>To serve all students well, including DLLs/ELs, K12 and ECE leaders and educators must work to create one, unified education system. This aspirational goal will take years to realize. </a:t>
            </a:r>
          </a:p>
        </p:txBody>
      </p:sp>
      <p:graphicFrame>
        <p:nvGraphicFramePr>
          <p:cNvPr id="26" name="Table 25"/>
          <p:cNvGraphicFramePr>
            <a:graphicFrameLocks noGrp="1"/>
          </p:cNvGraphicFramePr>
          <p:nvPr>
            <p:extLst>
              <p:ext uri="{D42A27DB-BD31-4B8C-83A1-F6EECF244321}">
                <p14:modId xmlns:p14="http://schemas.microsoft.com/office/powerpoint/2010/main" val="3682124687"/>
              </p:ext>
            </p:extLst>
          </p:nvPr>
        </p:nvGraphicFramePr>
        <p:xfrm>
          <a:off x="259977" y="4223844"/>
          <a:ext cx="8624048" cy="2055843"/>
        </p:xfrm>
        <a:graphic>
          <a:graphicData uri="http://schemas.openxmlformats.org/drawingml/2006/table">
            <a:tbl>
              <a:tblPr firstRow="1" bandRow="1">
                <a:tableStyleId>{5940675A-B579-460E-94D1-54222C63F5DA}</a:tableStyleId>
              </a:tblPr>
              <a:tblGrid>
                <a:gridCol w="4706659">
                  <a:extLst>
                    <a:ext uri="{9D8B030D-6E8A-4147-A177-3AD203B41FA5}">
                      <a16:colId xmlns:a16="http://schemas.microsoft.com/office/drawing/2014/main" val="3797399422"/>
                    </a:ext>
                  </a:extLst>
                </a:gridCol>
                <a:gridCol w="3917389">
                  <a:extLst>
                    <a:ext uri="{9D8B030D-6E8A-4147-A177-3AD203B41FA5}">
                      <a16:colId xmlns:a16="http://schemas.microsoft.com/office/drawing/2014/main" val="1817659272"/>
                    </a:ext>
                  </a:extLst>
                </a:gridCol>
              </a:tblGrid>
              <a:tr h="266984">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Opportunities in the field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chemeClr val="tx1"/>
                        </a:solidFill>
                      </a:endParaRPr>
                    </a:p>
                  </a:txBody>
                  <a:tcPr/>
                </a:tc>
                <a:extLst>
                  <a:ext uri="{0D108BD9-81ED-4DB2-BD59-A6C34878D82A}">
                    <a16:rowId xmlns:a16="http://schemas.microsoft.com/office/drawing/2014/main" val="1364143075"/>
                  </a:ext>
                </a:extLst>
              </a:tr>
              <a:tr h="7756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Two opportunities</a:t>
                      </a:r>
                      <a:r>
                        <a:rPr lang="en-US" sz="1400" b="1" baseline="0" dirty="0"/>
                        <a:t> </a:t>
                      </a:r>
                      <a:r>
                        <a:rPr lang="en-US" sz="1400" b="1" dirty="0"/>
                        <a:t>to better align the ECE and K12 systems to enhance supports for DLLs/ELs </a:t>
                      </a:r>
                      <a:r>
                        <a:rPr lang="en-US" sz="1400" dirty="0"/>
                        <a:t>(</a:t>
                      </a:r>
                      <a:r>
                        <a:rPr lang="en-US" sz="1400" i="1" dirty="0"/>
                        <a:t>see </a:t>
                      </a:r>
                      <a:r>
                        <a:rPr lang="en-US" sz="1400" i="1" dirty="0">
                          <a:hlinkClick r:id="rId4" action="ppaction://hlinksldjump"/>
                        </a:rPr>
                        <a:t>slides 88-89</a:t>
                      </a:r>
                      <a:r>
                        <a:rPr lang="en-US" sz="1400" dirty="0"/>
                        <a:t>)</a:t>
                      </a:r>
                      <a:endParaRPr lang="en-US" sz="14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342900" indent="-342900">
                        <a:buClr>
                          <a:schemeClr val="accent4"/>
                        </a:buClr>
                        <a:buFont typeface="Wingdings" panose="05000000000000000000" pitchFamily="2" charset="2"/>
                        <a:buChar char="§"/>
                      </a:pPr>
                      <a:r>
                        <a:rPr lang="en-US" sz="1400" dirty="0"/>
                        <a:t>Coherent Structures</a:t>
                      </a:r>
                    </a:p>
                    <a:p>
                      <a:pPr marL="342900" indent="-342900">
                        <a:buClr>
                          <a:schemeClr val="accent4"/>
                        </a:buClr>
                        <a:buFont typeface="Wingdings" panose="05000000000000000000" pitchFamily="2" charset="2"/>
                        <a:buChar char="§"/>
                      </a:pPr>
                      <a:r>
                        <a:rPr lang="en-US" sz="1400" dirty="0"/>
                        <a:t>Aligned Vision </a:t>
                      </a:r>
                      <a:endParaRPr lang="en-US" sz="1400" b="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07467111"/>
                  </a:ext>
                </a:extLst>
              </a:tr>
              <a:tr h="7817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t>Four system-specific opportunities</a:t>
                      </a:r>
                      <a:r>
                        <a:rPr lang="en-US" sz="1400" b="1" baseline="0" dirty="0"/>
                        <a:t> </a:t>
                      </a:r>
                      <a:r>
                        <a:rPr lang="en-US" sz="1400" baseline="0" dirty="0"/>
                        <a:t>(</a:t>
                      </a:r>
                      <a:r>
                        <a:rPr lang="en-US" sz="1400" i="1" baseline="0" dirty="0"/>
                        <a:t>see </a:t>
                      </a:r>
                      <a:r>
                        <a:rPr lang="en-US" sz="1400" i="1" baseline="0" dirty="0">
                          <a:hlinkClick r:id="rId5" action="ppaction://hlinksldjump"/>
                        </a:rPr>
                        <a:t>slides </a:t>
                      </a:r>
                      <a:r>
                        <a:rPr lang="en-US" sz="1400" i="1" baseline="0">
                          <a:hlinkClick r:id="rId5" action="ppaction://hlinksldjump"/>
                        </a:rPr>
                        <a:t>90-97</a:t>
                      </a:r>
                      <a:r>
                        <a:rPr lang="en-US" sz="1400" i="1" baseline="0"/>
                        <a:t>)</a:t>
                      </a:r>
                      <a:endParaRPr lang="en-US" sz="140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State Policy and Accountability</a:t>
                      </a:r>
                    </a:p>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State and Local Advocacy</a:t>
                      </a:r>
                    </a:p>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Teacher Preparation</a:t>
                      </a:r>
                    </a:p>
                    <a:p>
                      <a:pPr marL="342900" indent="-342900">
                        <a:buClr>
                          <a:schemeClr val="accent4"/>
                        </a:buClr>
                        <a:buFont typeface="Wingdings" panose="05000000000000000000" pitchFamily="2" charset="2"/>
                        <a:buChar char="§"/>
                      </a:pPr>
                      <a:r>
                        <a:rPr kumimoji="0" lang="en-US" sz="1400" u="none" strike="noStrike" kern="1200" cap="none" spc="0" normalizeH="0" baseline="0" noProof="0" dirty="0">
                          <a:ln>
                            <a:noFill/>
                          </a:ln>
                          <a:effectLst/>
                          <a:uLnTx/>
                          <a:uFillTx/>
                        </a:rPr>
                        <a:t>In-Service Professional Development </a:t>
                      </a:r>
                      <a:endParaRPr lang="en-US" sz="1400" b="0" dirty="0">
                        <a:solidFill>
                          <a:schemeClr val="tx1"/>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5062625"/>
                  </a:ext>
                </a:extLst>
              </a:tr>
            </a:tbl>
          </a:graphicData>
        </a:graphic>
      </p:graphicFrame>
      <p:sp>
        <p:nvSpPr>
          <p:cNvPr id="30" name="Rectangle 29"/>
          <p:cNvSpPr/>
          <p:nvPr/>
        </p:nvSpPr>
        <p:spPr>
          <a:xfrm>
            <a:off x="4961935" y="2760039"/>
            <a:ext cx="1530532" cy="11348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This icon indicates the opportunity on a slide</a:t>
            </a:r>
            <a:r>
              <a:rPr kumimoji="0" lang="en-US" sz="1400" b="1" i="0" u="none" strike="noStrike" kern="1200" cap="none" spc="0" normalizeH="0" noProof="0" dirty="0">
                <a:ln>
                  <a:noFill/>
                </a:ln>
                <a:solidFill>
                  <a:srgbClr val="56585C"/>
                </a:solidFill>
                <a:effectLst/>
                <a:uLnTx/>
                <a:uFillTx/>
                <a:latin typeface="Calibri"/>
                <a:ea typeface="+mn-ea"/>
                <a:cs typeface="+mn-cs"/>
              </a:rPr>
              <a:t> applies to the </a:t>
            </a:r>
            <a:r>
              <a:rPr lang="en-US" sz="1400" b="1" i="1" dirty="0">
                <a:solidFill>
                  <a:srgbClr val="56585C"/>
                </a:solidFill>
                <a:latin typeface="Calibri"/>
              </a:rPr>
              <a:t>K12 </a:t>
            </a:r>
            <a:r>
              <a:rPr kumimoji="0" lang="en-US" sz="1400" b="1" i="1" u="none" strike="noStrike" kern="1200" cap="none" spc="0" normalizeH="0" baseline="0" noProof="0" dirty="0">
                <a:ln>
                  <a:noFill/>
                </a:ln>
                <a:solidFill>
                  <a:srgbClr val="56585C"/>
                </a:solidFill>
                <a:effectLst/>
                <a:uLnTx/>
                <a:uFillTx/>
                <a:latin typeface="Calibri"/>
              </a:rPr>
              <a:t>system</a:t>
            </a:r>
          </a:p>
        </p:txBody>
      </p:sp>
      <p:sp>
        <p:nvSpPr>
          <p:cNvPr id="34" name="Rectangle 33">
            <a:extLst>
              <a:ext uri="{FF2B5EF4-FFF2-40B4-BE49-F238E27FC236}">
                <a16:creationId xmlns:a16="http://schemas.microsoft.com/office/drawing/2014/main" id="{351FBF22-633E-4D89-A488-48C136762C78}"/>
              </a:ext>
            </a:extLst>
          </p:cNvPr>
          <p:cNvSpPr/>
          <p:nvPr/>
        </p:nvSpPr>
        <p:spPr>
          <a:xfrm>
            <a:off x="6598342" y="3334647"/>
            <a:ext cx="685800" cy="566928"/>
          </a:xfrm>
          <a:prstGeom prst="rect">
            <a:avLst/>
          </a:prstGeom>
          <a:solidFill>
            <a:schemeClr val="tx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Picture 4" descr="https://static.thenounproject.com/png/2087381-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66922" y="3343791"/>
            <a:ext cx="548640" cy="54864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7284142" y="2760039"/>
            <a:ext cx="1530532" cy="11348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This icon indicates the opportunity on a slide</a:t>
            </a:r>
            <a:r>
              <a:rPr kumimoji="0" lang="en-US" sz="1400" b="1" i="0" u="none" strike="noStrike" kern="1200" cap="none" spc="0" normalizeH="0" noProof="0" dirty="0">
                <a:ln>
                  <a:noFill/>
                </a:ln>
                <a:solidFill>
                  <a:srgbClr val="56585C"/>
                </a:solidFill>
                <a:effectLst/>
                <a:uLnTx/>
                <a:uFillTx/>
                <a:latin typeface="Calibri"/>
                <a:ea typeface="+mn-ea"/>
                <a:cs typeface="+mn-cs"/>
              </a:rPr>
              <a:t> applies to </a:t>
            </a:r>
            <a:r>
              <a:rPr kumimoji="0" lang="en-US" sz="1400" b="1" i="1" u="none" strike="noStrike" kern="1200" cap="none" spc="0" normalizeH="0" noProof="0" dirty="0">
                <a:ln>
                  <a:noFill/>
                </a:ln>
                <a:solidFill>
                  <a:srgbClr val="56585C"/>
                </a:solidFill>
                <a:effectLst/>
                <a:uLnTx/>
                <a:uFillTx/>
                <a:latin typeface="Calibri"/>
                <a:ea typeface="+mn-ea"/>
                <a:cs typeface="+mn-cs"/>
              </a:rPr>
              <a:t>both</a:t>
            </a:r>
            <a:r>
              <a:rPr kumimoji="0" lang="en-US" sz="1400" b="1" i="0" u="none" strike="noStrike" kern="1200" cap="none" spc="0" normalizeH="0" noProof="0" dirty="0">
                <a:ln>
                  <a:noFill/>
                </a:ln>
                <a:solidFill>
                  <a:srgbClr val="56585C"/>
                </a:solidFill>
                <a:effectLst/>
                <a:uLnTx/>
                <a:uFillTx/>
                <a:latin typeface="Calibri"/>
                <a:ea typeface="+mn-ea"/>
                <a:cs typeface="+mn-cs"/>
              </a:rPr>
              <a:t> systems</a:t>
            </a:r>
            <a:endParaRPr kumimoji="0" lang="en-US" sz="1400" b="1" i="0" u="none" strike="noStrike" kern="1200" cap="none" spc="0" normalizeH="0" baseline="0" noProof="0" dirty="0">
              <a:ln>
                <a:noFill/>
              </a:ln>
              <a:solidFill>
                <a:srgbClr val="56585C"/>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98D50267-00FF-45F7-8B4A-D887CBBC923B}"/>
              </a:ext>
            </a:extLst>
          </p:cNvPr>
          <p:cNvSpPr/>
          <p:nvPr/>
        </p:nvSpPr>
        <p:spPr>
          <a:xfrm>
            <a:off x="6598342" y="2766753"/>
            <a:ext cx="685800" cy="566928"/>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8" name="Picture 2" descr="https://static.thenounproject.com/png/1574579-200.png"/>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9782" y="2801478"/>
            <a:ext cx="502920" cy="50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8698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7925507" cy="1175801"/>
          </a:xfrm>
        </p:spPr>
        <p:txBody>
          <a:bodyPr/>
          <a:lstStyle/>
          <a:p>
            <a:r>
              <a:rPr lang="en-US" dirty="0"/>
              <a:t>Coherent Structures: </a:t>
            </a:r>
            <a:r>
              <a:rPr lang="en-US" b="0" dirty="0"/>
              <a:t>Despite the system silos, leaders can work to build cross-cutting structures to serve DLLs/ELs </a:t>
            </a:r>
          </a:p>
        </p:txBody>
      </p:sp>
      <p:sp>
        <p:nvSpPr>
          <p:cNvPr id="4" name="Slide Number Placeholder 3"/>
          <p:cNvSpPr>
            <a:spLocks noGrp="1"/>
          </p:cNvSpPr>
          <p:nvPr>
            <p:ph type="sldNum" sz="quarter" idx="4"/>
          </p:nvPr>
        </p:nvSpPr>
        <p:spPr>
          <a:xfrm>
            <a:off x="8531352" y="6453317"/>
            <a:ext cx="612648" cy="2743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30" name="Rectangle 29"/>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tx1"/>
                </a:solidFill>
                <a:hlinkClick r:id="rId3" action="ppaction://hlinksldjump"/>
              </a:rPr>
              <a:t>slide 108 </a:t>
            </a:r>
            <a:r>
              <a:rPr lang="en-US" sz="1200" i="1" dirty="0">
                <a:solidFill>
                  <a:schemeClr val="tx1"/>
                </a:solidFill>
              </a:rPr>
              <a:t>for a funder-specific recommendation related to coherent structures.</a:t>
            </a:r>
          </a:p>
        </p:txBody>
      </p:sp>
      <p:pic>
        <p:nvPicPr>
          <p:cNvPr id="31" name="Picture 2" descr="https://static.thenounproject.com/png/1263005-20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
        <p:nvSpPr>
          <p:cNvPr id="32" name="TextBox 31">
            <a:extLst>
              <a:ext uri="{FF2B5EF4-FFF2-40B4-BE49-F238E27FC236}">
                <a16:creationId xmlns:a16="http://schemas.microsoft.com/office/drawing/2014/main" id="{08CFFF43-EBFA-4CD0-8E42-F7ABAA20F454}"/>
              </a:ext>
            </a:extLst>
          </p:cNvPr>
          <p:cNvSpPr txBox="1"/>
          <p:nvPr/>
        </p:nvSpPr>
        <p:spPr>
          <a:xfrm>
            <a:off x="5107668" y="6502399"/>
            <a:ext cx="3683907" cy="199541"/>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aphicFrame>
        <p:nvGraphicFramePr>
          <p:cNvPr id="24" name="Table 23"/>
          <p:cNvGraphicFramePr>
            <a:graphicFrameLocks noGrp="1"/>
          </p:cNvGraphicFramePr>
          <p:nvPr>
            <p:extLst>
              <p:ext uri="{D42A27DB-BD31-4B8C-83A1-F6EECF244321}">
                <p14:modId xmlns:p14="http://schemas.microsoft.com/office/powerpoint/2010/main" val="1747339582"/>
              </p:ext>
            </p:extLst>
          </p:nvPr>
        </p:nvGraphicFramePr>
        <p:xfrm>
          <a:off x="236265" y="4232520"/>
          <a:ext cx="8694242" cy="1922309"/>
        </p:xfrm>
        <a:graphic>
          <a:graphicData uri="http://schemas.openxmlformats.org/drawingml/2006/table">
            <a:tbl>
              <a:tblPr firstRow="1" bandRow="1">
                <a:tableStyleId>{2D5ABB26-0587-4C30-8999-92F81FD0307C}</a:tableStyleId>
              </a:tblPr>
              <a:tblGrid>
                <a:gridCol w="4613948">
                  <a:extLst>
                    <a:ext uri="{9D8B030D-6E8A-4147-A177-3AD203B41FA5}">
                      <a16:colId xmlns:a16="http://schemas.microsoft.com/office/drawing/2014/main" val="3911878823"/>
                    </a:ext>
                  </a:extLst>
                </a:gridCol>
                <a:gridCol w="4080294">
                  <a:extLst>
                    <a:ext uri="{9D8B030D-6E8A-4147-A177-3AD203B41FA5}">
                      <a16:colId xmlns:a16="http://schemas.microsoft.com/office/drawing/2014/main" val="3296678488"/>
                    </a:ext>
                  </a:extLst>
                </a:gridCol>
              </a:tblGrid>
              <a:tr h="880511">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1400" b="1" dirty="0"/>
                        <a:t>C</a:t>
                      </a:r>
                      <a:r>
                        <a:rPr lang="en-US" sz="1400" b="1" dirty="0">
                          <a:solidFill>
                            <a:srgbClr val="56585C"/>
                          </a:solidFill>
                          <a:latin typeface="+mn-lt"/>
                        </a:rPr>
                        <a:t>onsistent bilingual education opportunities</a:t>
                      </a:r>
                      <a:r>
                        <a:rPr lang="en-US" sz="1400" b="1" dirty="0"/>
                        <a:t>: </a:t>
                      </a:r>
                      <a:r>
                        <a:rPr lang="en-US" sz="1400" b="0" dirty="0"/>
                        <a:t>D</a:t>
                      </a:r>
                      <a:r>
                        <a:rPr lang="en-US" sz="1400" b="0" dirty="0">
                          <a:solidFill>
                            <a:srgbClr val="56585C"/>
                          </a:solidFill>
                        </a:rPr>
                        <a:t>evelop</a:t>
                      </a:r>
                      <a:r>
                        <a:rPr lang="en-US" sz="1400" b="0" baseline="0" dirty="0">
                          <a:solidFill>
                            <a:srgbClr val="56585C"/>
                          </a:solidFill>
                        </a:rPr>
                        <a:t> pathways for DLLs/ELs to engage in bilingual education beginning in ECE and extending through 12</a:t>
                      </a:r>
                      <a:r>
                        <a:rPr lang="en-US" sz="1400" b="0" baseline="30000" dirty="0">
                          <a:solidFill>
                            <a:srgbClr val="56585C"/>
                          </a:solidFill>
                        </a:rPr>
                        <a:t>th</a:t>
                      </a:r>
                      <a:r>
                        <a:rPr lang="en-US" sz="1400" b="0" baseline="0" dirty="0">
                          <a:solidFill>
                            <a:srgbClr val="56585C"/>
                          </a:solidFill>
                        </a:rPr>
                        <a:t> grade </a:t>
                      </a:r>
                      <a:endParaRPr lang="en-US" sz="1400" b="0" dirty="0">
                        <a:solidFill>
                          <a:srgbClr val="56585C"/>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Clr>
                          <a:schemeClr val="accent4"/>
                        </a:buClr>
                        <a:buFont typeface="Wingdings" panose="05000000000000000000" pitchFamily="2" charset="2"/>
                        <a:buChar char="§"/>
                      </a:pPr>
                      <a:endParaRPr lang="en-US" sz="12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25048477"/>
                  </a:ext>
                </a:extLst>
              </a:tr>
              <a:tr h="1041798">
                <a:tc>
                  <a:txBody>
                    <a:bodyPr/>
                    <a:lstStyle/>
                    <a:p>
                      <a:pPr marL="0" marR="0" lvl="0" indent="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None/>
                        <a:tabLst/>
                        <a:defRPr/>
                      </a:pPr>
                      <a:r>
                        <a:rPr kumimoji="0" lang="en-US" sz="1400" b="1" i="0" u="none" strike="noStrike" kern="1200" cap="none" spc="0" normalizeH="0" baseline="0" noProof="0" dirty="0">
                          <a:ln>
                            <a:noFill/>
                          </a:ln>
                          <a:solidFill>
                            <a:srgbClr val="56585C"/>
                          </a:solidFill>
                          <a:effectLst/>
                          <a:uLnTx/>
                          <a:uFillTx/>
                          <a:latin typeface="+mn-lt"/>
                          <a:ea typeface="+mn-ea"/>
                          <a:cs typeface="+mn-cs"/>
                        </a:rPr>
                        <a:t>Connected data system: </a:t>
                      </a:r>
                      <a:r>
                        <a:rPr kumimoji="0" lang="en-US" sz="1400" b="0" i="0" u="none" strike="noStrike" kern="1200" cap="none" spc="0" normalizeH="0" baseline="0" noProof="0" dirty="0">
                          <a:ln>
                            <a:noFill/>
                          </a:ln>
                          <a:solidFill>
                            <a:srgbClr val="56585C"/>
                          </a:solidFill>
                          <a:effectLst/>
                          <a:uLnTx/>
                          <a:uFillTx/>
                          <a:latin typeface="+mn-lt"/>
                          <a:ea typeface="+mn-ea"/>
                          <a:cs typeface="+mn-cs"/>
                        </a:rPr>
                        <a:t>Build </a:t>
                      </a:r>
                      <a:r>
                        <a:rPr lang="en-US" sz="1400" dirty="0">
                          <a:solidFill>
                            <a:srgbClr val="56585C"/>
                          </a:solidFill>
                        </a:rPr>
                        <a:t>a </a:t>
                      </a:r>
                      <a:r>
                        <a:rPr lang="en-US" sz="1400" b="0" dirty="0">
                          <a:solidFill>
                            <a:srgbClr val="56585C"/>
                          </a:solidFill>
                        </a:rPr>
                        <a:t>data system to track outcomes of students starting in ECE,</a:t>
                      </a:r>
                      <a:r>
                        <a:rPr lang="en-US" sz="1400" b="0" baseline="0" dirty="0">
                          <a:solidFill>
                            <a:srgbClr val="56585C"/>
                          </a:solidFill>
                        </a:rPr>
                        <a:t> extending though 12</a:t>
                      </a:r>
                      <a:r>
                        <a:rPr lang="en-US" sz="1400" b="0" baseline="30000" dirty="0">
                          <a:solidFill>
                            <a:srgbClr val="56585C"/>
                          </a:solidFill>
                        </a:rPr>
                        <a:t>th</a:t>
                      </a:r>
                      <a:r>
                        <a:rPr lang="en-US" sz="1400" b="0" baseline="0" dirty="0">
                          <a:solidFill>
                            <a:srgbClr val="56585C"/>
                          </a:solidFill>
                        </a:rPr>
                        <a:t> grade and use this information to evaluate the effectiveness of different types of ECE and K12 programs for DLLs/ELs</a:t>
                      </a:r>
                      <a:endParaRPr lang="en-US" sz="1400" b="0" dirty="0">
                        <a:solidFill>
                          <a:srgbClr val="56585C"/>
                        </a:solidFill>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342900" lvl="0" indent="-342900">
                        <a:buClr>
                          <a:schemeClr val="accent4"/>
                        </a:buClr>
                        <a:buFont typeface="Wingdings" panose="05000000000000000000" pitchFamily="2" charset="2"/>
                        <a:buChar char="§"/>
                        <a:defRPr/>
                      </a:pPr>
                      <a:endParaRPr lang="en-US" sz="1200" dirty="0">
                        <a:solidFill>
                          <a:srgbClr val="56585C"/>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51457915"/>
                  </a:ext>
                </a:extLst>
              </a:tr>
            </a:tbl>
          </a:graphicData>
        </a:graphic>
      </p:graphicFrame>
      <p:sp>
        <p:nvSpPr>
          <p:cNvPr id="25" name="Speech Bubble: Rectangle 8">
            <a:extLst>
              <a:ext uri="{FF2B5EF4-FFF2-40B4-BE49-F238E27FC236}">
                <a16:creationId xmlns:a16="http://schemas.microsoft.com/office/drawing/2014/main" id="{7568C51C-709A-4063-BF95-D889EDCC87D0}"/>
              </a:ext>
            </a:extLst>
          </p:cNvPr>
          <p:cNvSpPr/>
          <p:nvPr/>
        </p:nvSpPr>
        <p:spPr>
          <a:xfrm>
            <a:off x="4918462" y="5283181"/>
            <a:ext cx="3927459" cy="675747"/>
          </a:xfrm>
          <a:prstGeom prst="wedgeRectCallout">
            <a:avLst>
              <a:gd name="adj1" fmla="val -19416"/>
              <a:gd name="adj2" fmla="val 63899"/>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
                <a:srgbClr val="91A226"/>
              </a:buClr>
              <a:defRPr/>
            </a:pPr>
            <a:r>
              <a:rPr lang="en-US" sz="1200" i="1" dirty="0">
                <a:solidFill>
                  <a:srgbClr val="56585C"/>
                </a:solidFill>
              </a:rPr>
              <a:t>“[We] need to </a:t>
            </a:r>
            <a:r>
              <a:rPr lang="en-US" sz="1200" b="1" i="1" dirty="0">
                <a:solidFill>
                  <a:srgbClr val="56585C"/>
                </a:solidFill>
              </a:rPr>
              <a:t>track kids all the way</a:t>
            </a:r>
            <a:r>
              <a:rPr lang="en-US" sz="1200" i="1" dirty="0">
                <a:solidFill>
                  <a:srgbClr val="56585C"/>
                </a:solidFill>
              </a:rPr>
              <a:t>. </a:t>
            </a:r>
            <a:r>
              <a:rPr lang="en-US" sz="1200" b="1" i="1" dirty="0">
                <a:solidFill>
                  <a:srgbClr val="56585C"/>
                </a:solidFill>
              </a:rPr>
              <a:t>Is there a way to see how they do after they go through the system? </a:t>
            </a:r>
            <a:r>
              <a:rPr lang="en-US" sz="1200" i="1" dirty="0">
                <a:solidFill>
                  <a:srgbClr val="56585C"/>
                </a:solidFill>
              </a:rPr>
              <a:t>…We don’t have a data system that is aligned.”—</a:t>
            </a:r>
            <a:r>
              <a:rPr lang="en-US" sz="1200" dirty="0">
                <a:solidFill>
                  <a:srgbClr val="56585C"/>
                </a:solidFill>
              </a:rPr>
              <a:t>Policy Leader</a:t>
            </a:r>
          </a:p>
        </p:txBody>
      </p:sp>
      <p:sp>
        <p:nvSpPr>
          <p:cNvPr id="20" name="Rectangle 19"/>
          <p:cNvSpPr/>
          <p:nvPr/>
        </p:nvSpPr>
        <p:spPr>
          <a:xfrm>
            <a:off x="224879" y="1209385"/>
            <a:ext cx="8705628" cy="270084"/>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a:t>
            </a:r>
            <a:r>
              <a:rPr lang="en-US" sz="1400" b="1" dirty="0">
                <a:solidFill>
                  <a:srgbClr val="FFFFFF"/>
                </a:solidFill>
                <a:latin typeface="Calibri"/>
              </a:rPr>
              <a:t> coherent </a:t>
            </a:r>
            <a:r>
              <a:rPr kumimoji="0" lang="en-US" sz="1400" b="1" i="0" u="none" strike="noStrike" kern="1200" cap="none" spc="0" normalizeH="0" noProof="0" dirty="0">
                <a:ln>
                  <a:noFill/>
                </a:ln>
                <a:solidFill>
                  <a:srgbClr val="FFFFFF"/>
                </a:solidFill>
                <a:effectLst/>
                <a:uLnTx/>
                <a:uFillTx/>
                <a:latin typeface="Calibri"/>
                <a:ea typeface="+mn-ea"/>
                <a:cs typeface="+mn-cs"/>
              </a:rPr>
              <a:t>structures</a:t>
            </a:r>
            <a:r>
              <a:rPr kumimoji="0" lang="en-US" sz="1400" b="1" i="0" u="none" strike="noStrike" kern="1200" cap="none" spc="0" normalizeH="0" baseline="0" noProof="0" dirty="0">
                <a:ln>
                  <a:noFill/>
                </a:ln>
                <a:solidFill>
                  <a:srgbClr val="FFFFFF"/>
                </a:solidFill>
                <a:effectLst/>
                <a:uLnTx/>
                <a:uFillTx/>
                <a:latin typeface="Calibri"/>
                <a:ea typeface="+mn-ea"/>
                <a:cs typeface="+mn-cs"/>
              </a:rPr>
              <a:t>?</a:t>
            </a:r>
          </a:p>
        </p:txBody>
      </p:sp>
      <p:sp>
        <p:nvSpPr>
          <p:cNvPr id="19" name="Rectangle 18"/>
          <p:cNvSpPr/>
          <p:nvPr/>
        </p:nvSpPr>
        <p:spPr>
          <a:xfrm>
            <a:off x="224879" y="1479469"/>
            <a:ext cx="8705088" cy="2185214"/>
          </a:xfrm>
          <a:prstGeom prst="rect">
            <a:avLst/>
          </a:prstGeom>
          <a:solidFill>
            <a:schemeClr val="bg1"/>
          </a:solidFill>
          <a:ln w="12700">
            <a:solidFill>
              <a:schemeClr val="accent1"/>
            </a:solidFill>
          </a:ln>
        </p:spPr>
        <p:txBody>
          <a:bodyPr wrap="square">
            <a:spAutoFit/>
          </a:bodyPr>
          <a:lstStyle/>
          <a:p>
            <a:pPr lvl="0">
              <a:spcAft>
                <a:spcPts val="600"/>
              </a:spcAft>
              <a:defRPr/>
            </a:pPr>
            <a:r>
              <a:rPr lang="en-US" sz="1400" dirty="0">
                <a:solidFill>
                  <a:srgbClr val="56585C"/>
                </a:solidFill>
              </a:rPr>
              <a:t>Because the ECE and K12 systems tend to function in silos, leaders and educators miss out on opportunities to align programming and share data. This misalignment can negatively impact students, especially during their transition from ECE to Kindergarten. </a:t>
            </a:r>
            <a:r>
              <a:rPr lang="en-US" sz="1400" b="1" i="1" dirty="0">
                <a:solidFill>
                  <a:srgbClr val="56585C"/>
                </a:solidFill>
              </a:rPr>
              <a:t>This challenge is acute for DLLs and their families, given their language needs</a:t>
            </a:r>
            <a:r>
              <a:rPr lang="en-US" sz="1400" dirty="0">
                <a:solidFill>
                  <a:srgbClr val="56585C"/>
                </a:solidFill>
              </a:rPr>
              <a:t>.</a:t>
            </a:r>
          </a:p>
          <a:p>
            <a:pPr lvl="0">
              <a:spcAft>
                <a:spcPts val="600"/>
              </a:spcAft>
              <a:defRPr/>
            </a:pPr>
            <a:r>
              <a:rPr lang="en-US" sz="1400" dirty="0">
                <a:solidFill>
                  <a:srgbClr val="56585C"/>
                </a:solidFill>
              </a:rPr>
              <a:t>For example, a DLL could be enrolled in a high-quality bilingual ECE program, but there is no guarantee the student will be able to enroll in an similar bilingual K12 program. An English-only environment for the majority of the school day may be their only option in the K12 system. This type of misaligned programming limited the opportunities students have to enhance the knowledge and skills they gained in ECE. </a:t>
            </a:r>
          </a:p>
          <a:p>
            <a:pPr lvl="0">
              <a:spcAft>
                <a:spcPts val="600"/>
              </a:spcAft>
              <a:defRPr/>
            </a:pPr>
            <a:r>
              <a:rPr lang="en-US" sz="1400" dirty="0">
                <a:solidFill>
                  <a:srgbClr val="56585C"/>
                </a:solidFill>
              </a:rPr>
              <a:t>Additionally, the state currently lacks a coherent data system spanning both systems, which means the field is unable to track how effective different types of ECE programs are for DLLs as they move into and through K12.  </a:t>
            </a:r>
          </a:p>
        </p:txBody>
      </p:sp>
      <p:sp>
        <p:nvSpPr>
          <p:cNvPr id="17" name="Rectangle 16"/>
          <p:cNvSpPr/>
          <p:nvPr/>
        </p:nvSpPr>
        <p:spPr>
          <a:xfrm>
            <a:off x="224879" y="3973852"/>
            <a:ext cx="8705628" cy="27432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a:t>
            </a:r>
            <a:r>
              <a:rPr lang="en-US" sz="1400" b="1" dirty="0">
                <a:solidFill>
                  <a:srgbClr val="FFFFFF"/>
                </a:solidFill>
                <a:latin typeface="Calibri"/>
              </a:rPr>
              <a:t> create coherence between the ECE and K12 systems</a:t>
            </a:r>
            <a:r>
              <a:rPr kumimoji="0" lang="en-US" sz="1400" b="1" i="0" u="none" strike="noStrike" kern="1200" cap="none" spc="0" normalizeH="0" baseline="0" noProof="0" dirty="0">
                <a:ln>
                  <a:noFill/>
                </a:ln>
                <a:solidFill>
                  <a:srgbClr val="FFFFFF"/>
                </a:solidFill>
                <a:effectLst/>
                <a:uLnTx/>
                <a:uFillTx/>
                <a:latin typeface="Calibri"/>
                <a:ea typeface="+mn-ea"/>
                <a:cs typeface="+mn-cs"/>
              </a:rPr>
              <a:t>? </a:t>
            </a:r>
          </a:p>
        </p:txBody>
      </p:sp>
      <p:sp>
        <p:nvSpPr>
          <p:cNvPr id="33" name="Speech Bubble: Rectangle 8">
            <a:extLst>
              <a:ext uri="{FF2B5EF4-FFF2-40B4-BE49-F238E27FC236}">
                <a16:creationId xmlns:a16="http://schemas.microsoft.com/office/drawing/2014/main" id="{7568C51C-709A-4063-BF95-D889EDCC87D0}"/>
              </a:ext>
            </a:extLst>
          </p:cNvPr>
          <p:cNvSpPr/>
          <p:nvPr/>
        </p:nvSpPr>
        <p:spPr>
          <a:xfrm>
            <a:off x="4918462" y="4370155"/>
            <a:ext cx="3927459" cy="601229"/>
          </a:xfrm>
          <a:prstGeom prst="wedgeRectCallout">
            <a:avLst>
              <a:gd name="adj1" fmla="val -18712"/>
              <a:gd name="adj2" fmla="val 63898"/>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buClr>
                <a:srgbClr val="91A226"/>
              </a:buClr>
              <a:defRPr/>
            </a:pPr>
            <a:r>
              <a:rPr lang="en-US" sz="1200" i="1" dirty="0">
                <a:solidFill>
                  <a:srgbClr val="56585C"/>
                </a:solidFill>
              </a:rPr>
              <a:t>“You invest in a DLL program in early childhood and then </a:t>
            </a:r>
            <a:r>
              <a:rPr lang="en-US" sz="1200" b="1" i="1" dirty="0">
                <a:solidFill>
                  <a:srgbClr val="56585C"/>
                </a:solidFill>
              </a:rPr>
              <a:t>there should be a connection to a bilingual program in K12</a:t>
            </a:r>
            <a:r>
              <a:rPr lang="en-US" sz="1200" i="1" dirty="0">
                <a:solidFill>
                  <a:srgbClr val="56585C"/>
                </a:solidFill>
              </a:rPr>
              <a:t>, like going to a dual immersion program.”—</a:t>
            </a:r>
            <a:r>
              <a:rPr lang="en-US" sz="1200" dirty="0">
                <a:solidFill>
                  <a:srgbClr val="56585C"/>
                </a:solidFill>
              </a:rPr>
              <a:t>Advocate </a:t>
            </a:r>
          </a:p>
        </p:txBody>
      </p:sp>
      <p:grpSp>
        <p:nvGrpSpPr>
          <p:cNvPr id="14" name="Group 13">
            <a:extLst>
              <a:ext uri="{FF2B5EF4-FFF2-40B4-BE49-F238E27FC236}">
                <a16:creationId xmlns:a16="http://schemas.microsoft.com/office/drawing/2014/main" id="{C6F810DF-A116-4FBD-A1D2-7C2498C85192}"/>
              </a:ext>
            </a:extLst>
          </p:cNvPr>
          <p:cNvGrpSpPr/>
          <p:nvPr/>
        </p:nvGrpSpPr>
        <p:grpSpPr>
          <a:xfrm>
            <a:off x="8531936" y="0"/>
            <a:ext cx="612649" cy="985165"/>
            <a:chOff x="8531936" y="0"/>
            <a:chExt cx="612649" cy="985165"/>
          </a:xfrm>
        </p:grpSpPr>
        <p:grpSp>
          <p:nvGrpSpPr>
            <p:cNvPr id="15" name="Group 14">
              <a:extLst>
                <a:ext uri="{FF2B5EF4-FFF2-40B4-BE49-F238E27FC236}">
                  <a16:creationId xmlns:a16="http://schemas.microsoft.com/office/drawing/2014/main" id="{2E949852-0557-4076-B11E-5012859EDDD3}"/>
                </a:ext>
              </a:extLst>
            </p:cNvPr>
            <p:cNvGrpSpPr/>
            <p:nvPr/>
          </p:nvGrpSpPr>
          <p:grpSpPr>
            <a:xfrm>
              <a:off x="8531936" y="0"/>
              <a:ext cx="612649" cy="499951"/>
              <a:chOff x="8531351" y="0"/>
              <a:chExt cx="612649" cy="499951"/>
            </a:xfrm>
          </p:grpSpPr>
          <p:sp>
            <p:nvSpPr>
              <p:cNvPr id="23" name="Rectangle 22">
                <a:extLst>
                  <a:ext uri="{FF2B5EF4-FFF2-40B4-BE49-F238E27FC236}">
                    <a16:creationId xmlns:a16="http://schemas.microsoft.com/office/drawing/2014/main" id="{EB96D9C6-FBE2-479A-A56C-CD755CEE4F82}"/>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2" descr="https://static.thenounproject.com/png/1574579-200.png">
                <a:extLst>
                  <a:ext uri="{FF2B5EF4-FFF2-40B4-BE49-F238E27FC236}">
                    <a16:creationId xmlns:a16="http://schemas.microsoft.com/office/drawing/2014/main" id="{3DE2A5F8-2325-4CB9-968F-A9B5F350EB2B}"/>
                  </a:ext>
                </a:extLst>
              </p:cNvPr>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16" name="Group 15">
              <a:extLst>
                <a:ext uri="{FF2B5EF4-FFF2-40B4-BE49-F238E27FC236}">
                  <a16:creationId xmlns:a16="http://schemas.microsoft.com/office/drawing/2014/main" id="{CF9DC8C6-FA5F-46A7-B9AB-99BE1D1F8B0F}"/>
                </a:ext>
              </a:extLst>
            </p:cNvPr>
            <p:cNvGrpSpPr/>
            <p:nvPr/>
          </p:nvGrpSpPr>
          <p:grpSpPr>
            <a:xfrm>
              <a:off x="8531936" y="485214"/>
              <a:ext cx="612649" cy="499951"/>
              <a:chOff x="8531351" y="0"/>
              <a:chExt cx="612649" cy="499951"/>
            </a:xfrm>
            <a:solidFill>
              <a:schemeClr val="tx2">
                <a:lumMod val="20000"/>
                <a:lumOff val="80000"/>
              </a:schemeClr>
            </a:solidFill>
          </p:grpSpPr>
          <p:sp>
            <p:nvSpPr>
              <p:cNvPr id="18" name="Rectangle 17">
                <a:extLst>
                  <a:ext uri="{FF2B5EF4-FFF2-40B4-BE49-F238E27FC236}">
                    <a16:creationId xmlns:a16="http://schemas.microsoft.com/office/drawing/2014/main" id="{E637FA58-970D-4F74-8342-9524801CE26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2" name="Picture 4" descr="https://static.thenounproject.com/png/2087381-200.png">
                <a:extLst>
                  <a:ext uri="{FF2B5EF4-FFF2-40B4-BE49-F238E27FC236}">
                    <a16:creationId xmlns:a16="http://schemas.microsoft.com/office/drawing/2014/main" id="{36F299EC-C919-49E0-A9EF-5A9C46546F2C}"/>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Tree>
    <p:extLst>
      <p:ext uri="{BB962C8B-B14F-4D97-AF65-F5344CB8AC3E}">
        <p14:creationId xmlns:p14="http://schemas.microsoft.com/office/powerpoint/2010/main" val="494511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271375" cy="1175801"/>
          </a:xfrm>
        </p:spPr>
        <p:txBody>
          <a:bodyPr/>
          <a:lstStyle/>
          <a:p>
            <a:r>
              <a:rPr lang="en-US" dirty="0"/>
              <a:t>Aligned Vision: </a:t>
            </a:r>
            <a:r>
              <a:rPr lang="en-US" b="0" dirty="0"/>
              <a:t>In order to make progress toward a unified education system, ECE and K12 stakeholders can work together to co-construct a common vision and shared values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14" name="Speech Bubble: Rectangle 8">
            <a:extLst>
              <a:ext uri="{FF2B5EF4-FFF2-40B4-BE49-F238E27FC236}">
                <a16:creationId xmlns:a16="http://schemas.microsoft.com/office/drawing/2014/main" id="{7568C51C-709A-4063-BF95-D889EDCC87D0}"/>
              </a:ext>
            </a:extLst>
          </p:cNvPr>
          <p:cNvSpPr/>
          <p:nvPr/>
        </p:nvSpPr>
        <p:spPr>
          <a:xfrm>
            <a:off x="219454" y="4389435"/>
            <a:ext cx="4114800" cy="1607104"/>
          </a:xfrm>
          <a:prstGeom prst="wedgeRectCallout">
            <a:avLst>
              <a:gd name="adj1" fmla="val 22239"/>
              <a:gd name="adj2" fmla="val 61409"/>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400" i="1" dirty="0">
                <a:solidFill>
                  <a:srgbClr val="56585C"/>
                </a:solidFill>
              </a:rPr>
              <a:t>“[We need to be] </a:t>
            </a:r>
            <a:r>
              <a:rPr lang="en-US" sz="1400" b="1" i="1" dirty="0">
                <a:solidFill>
                  <a:srgbClr val="56585C"/>
                </a:solidFill>
              </a:rPr>
              <a:t>engaging with leadership from both K12 and ECE</a:t>
            </a:r>
            <a:r>
              <a:rPr lang="en-US" sz="1400" i="1" dirty="0">
                <a:solidFill>
                  <a:srgbClr val="56585C"/>
                </a:solidFill>
              </a:rPr>
              <a:t>. Principals, for example, don’t understand early learning [and] the importance of having a program. …It’s an area where we need more resources to really connect the K12 and early learning world.”—</a:t>
            </a:r>
            <a:r>
              <a:rPr lang="en-US" sz="1400" dirty="0">
                <a:solidFill>
                  <a:srgbClr val="56585C"/>
                </a:solidFill>
              </a:rPr>
              <a:t>Advocate</a:t>
            </a:r>
          </a:p>
        </p:txBody>
      </p:sp>
      <p:grpSp>
        <p:nvGrpSpPr>
          <p:cNvPr id="15" name="Group 14"/>
          <p:cNvGrpSpPr/>
          <p:nvPr/>
        </p:nvGrpSpPr>
        <p:grpSpPr>
          <a:xfrm>
            <a:off x="219456" y="2910441"/>
            <a:ext cx="8705088" cy="1217882"/>
            <a:chOff x="1536102" y="2691009"/>
            <a:chExt cx="8052881" cy="1217882"/>
          </a:xfrm>
        </p:grpSpPr>
        <p:sp>
          <p:nvSpPr>
            <p:cNvPr id="16" name="Rectangle 15"/>
            <p:cNvSpPr/>
            <p:nvPr/>
          </p:nvSpPr>
          <p:spPr>
            <a:xfrm>
              <a:off x="1536102" y="2954784"/>
              <a:ext cx="8052881" cy="954107"/>
            </a:xfrm>
            <a:prstGeom prst="rect">
              <a:avLst/>
            </a:prstGeom>
            <a:solidFill>
              <a:schemeClr val="bg1"/>
            </a:solidFill>
            <a:ln>
              <a:solidFill>
                <a:schemeClr val="accent1"/>
              </a:solidFill>
            </a:ln>
          </p:spPr>
          <p:txBody>
            <a:bodyPr wrap="square">
              <a:spAutoFit/>
            </a:bodyPr>
            <a:lstStyle/>
            <a:p>
              <a:r>
                <a:rPr lang="en-US" sz="1400" dirty="0"/>
                <a:t>To advance DLL/EL outcomes, ECE and K12 </a:t>
              </a:r>
              <a:r>
                <a:rPr lang="en-US" sz="1400" b="1" dirty="0">
                  <a:solidFill>
                    <a:srgbClr val="56585C"/>
                  </a:solidFill>
                </a:rPr>
                <a:t>practitioners can work together to set a common vision, establish shared values and identify ways in which the two mostly separate systems can work as one.</a:t>
              </a:r>
              <a:r>
                <a:rPr lang="en-US" sz="1400" dirty="0">
                  <a:solidFill>
                    <a:srgbClr val="56585C"/>
                  </a:solidFill>
                </a:rPr>
                <a:t> This type of work will require open communication between educators and leaders across both systems. There’s potential for this type of communication to be supported through the systemic professional development opportunity outlined on </a:t>
              </a:r>
              <a:r>
                <a:rPr lang="en-US" sz="1400" dirty="0">
                  <a:solidFill>
                    <a:srgbClr val="56585C"/>
                  </a:solidFill>
                  <a:hlinkClick r:id="rId3" action="ppaction://hlinksldjump"/>
                </a:rPr>
                <a:t>slide </a:t>
              </a:r>
              <a:r>
                <a:rPr lang="en-US" sz="1400" dirty="0">
                  <a:solidFill>
                    <a:schemeClr val="accent6"/>
                  </a:solidFill>
                  <a:hlinkClick r:id="rId3" action="ppaction://hlinksldjump"/>
                </a:rPr>
                <a:t>97</a:t>
              </a:r>
              <a:r>
                <a:rPr lang="en-US" sz="1400" dirty="0">
                  <a:solidFill>
                    <a:srgbClr val="56585C"/>
                  </a:solidFill>
                </a:rPr>
                <a:t>. </a:t>
              </a:r>
              <a:endParaRPr lang="en-US" sz="1400" b="1" dirty="0">
                <a:solidFill>
                  <a:srgbClr val="56585C"/>
                </a:solidFill>
              </a:endParaRPr>
            </a:p>
          </p:txBody>
        </p:sp>
        <p:sp>
          <p:nvSpPr>
            <p:cNvPr id="17" name="Rectangle 16"/>
            <p:cNvSpPr/>
            <p:nvPr/>
          </p:nvSpPr>
          <p:spPr>
            <a:xfrm>
              <a:off x="1536102" y="2691009"/>
              <a:ext cx="8052881" cy="27432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create a common vision </a:t>
              </a:r>
              <a:r>
                <a:rPr lang="en-US" sz="1400" b="1" dirty="0">
                  <a:solidFill>
                    <a:srgbClr val="FFFFFF"/>
                  </a:solidFill>
                  <a:latin typeface="Calibri"/>
                </a:rPr>
                <a:t>across ECE and K12</a:t>
              </a:r>
              <a:r>
                <a:rPr kumimoji="0" lang="en-US" sz="1400" b="1" i="0" u="none" strike="noStrike" kern="1200" cap="none" spc="0" normalizeH="0" baseline="0" noProof="0" dirty="0">
                  <a:ln>
                    <a:noFill/>
                  </a:ln>
                  <a:solidFill>
                    <a:srgbClr val="FFFFFF"/>
                  </a:solidFill>
                  <a:effectLst/>
                  <a:uLnTx/>
                  <a:uFillTx/>
                  <a:latin typeface="Calibri"/>
                  <a:ea typeface="+mn-ea"/>
                  <a:cs typeface="+mn-cs"/>
                </a:rPr>
                <a:t>? </a:t>
              </a:r>
            </a:p>
          </p:txBody>
        </p:sp>
      </p:grpSp>
      <p:grpSp>
        <p:nvGrpSpPr>
          <p:cNvPr id="18" name="Group 17"/>
          <p:cNvGrpSpPr/>
          <p:nvPr/>
        </p:nvGrpSpPr>
        <p:grpSpPr>
          <a:xfrm>
            <a:off x="219456" y="1591378"/>
            <a:ext cx="8705088" cy="1096500"/>
            <a:chOff x="1536102" y="1460306"/>
            <a:chExt cx="8052881" cy="1096500"/>
          </a:xfrm>
        </p:grpSpPr>
        <p:sp>
          <p:nvSpPr>
            <p:cNvPr id="19" name="Rectangle 18"/>
            <p:cNvSpPr/>
            <p:nvPr/>
          </p:nvSpPr>
          <p:spPr>
            <a:xfrm>
              <a:off x="1536102" y="1733846"/>
              <a:ext cx="8052881" cy="822960"/>
            </a:xfrm>
            <a:prstGeom prst="rect">
              <a:avLst/>
            </a:prstGeom>
            <a:solidFill>
              <a:schemeClr val="bg1"/>
            </a:solidFill>
            <a:ln w="12700">
              <a:solidFill>
                <a:schemeClr val="accent1"/>
              </a:solidFill>
            </a:ln>
          </p:spPr>
          <p:txBody>
            <a:bodyPr wrap="square">
              <a:spAutoFit/>
            </a:bodyPr>
            <a:lstStyle/>
            <a:p>
              <a:r>
                <a:rPr lang="en-US" sz="1400" dirty="0">
                  <a:solidFill>
                    <a:srgbClr val="56585C"/>
                  </a:solidFill>
                </a:rPr>
                <a:t>While the </a:t>
              </a:r>
              <a:r>
                <a:rPr lang="en-US" sz="1400" b="1" dirty="0">
                  <a:solidFill>
                    <a:srgbClr val="56585C"/>
                  </a:solidFill>
                </a:rPr>
                <a:t>EL Roadmap </a:t>
              </a:r>
              <a:r>
                <a:rPr lang="en-US" sz="1400" dirty="0">
                  <a:solidFill>
                    <a:srgbClr val="56585C"/>
                  </a:solidFill>
                </a:rPr>
                <a:t>promotes a vision that bridges ECE and K12,</a:t>
              </a:r>
              <a:r>
                <a:rPr lang="en-US" sz="1400" dirty="0"/>
                <a:t> the policy’s primary focus is to guide the K12 system’s efforts to serve ELs. To create a stronger vision, educators and leaders across both systems need more consistent </a:t>
              </a:r>
              <a:r>
                <a:rPr lang="en-US" sz="1400" dirty="0">
                  <a:solidFill>
                    <a:srgbClr val="56585C"/>
                  </a:solidFill>
                </a:rPr>
                <a:t>opportunities to exchange information, learn from one another and co-construct ideas.  </a:t>
              </a:r>
            </a:p>
          </p:txBody>
        </p:sp>
        <p:sp>
          <p:nvSpPr>
            <p:cNvPr id="20" name="Rectangle 19"/>
            <p:cNvSpPr/>
            <p:nvPr/>
          </p:nvSpPr>
          <p:spPr>
            <a:xfrm>
              <a:off x="1536102" y="1460306"/>
              <a:ext cx="8052881" cy="274320"/>
            </a:xfrm>
            <a:prstGeom prst="rect">
              <a:avLst/>
            </a:prstGeom>
            <a:solidFill>
              <a:schemeClr val="accent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a:t>
              </a:r>
              <a:r>
                <a:rPr kumimoji="0" lang="en-US" sz="1400" b="1" i="0" u="none" strike="noStrike" kern="1200" cap="none" spc="0" normalizeH="0" noProof="0" dirty="0">
                  <a:ln>
                    <a:noFill/>
                  </a:ln>
                  <a:solidFill>
                    <a:srgbClr val="FFFFFF"/>
                  </a:solidFill>
                  <a:effectLst/>
                  <a:uLnTx/>
                  <a:uFillTx/>
                  <a:latin typeface="Calibri"/>
                  <a:ea typeface="+mn-ea"/>
                  <a:cs typeface="+mn-cs"/>
                </a:rPr>
                <a:t> a common vision</a:t>
              </a:r>
              <a:r>
                <a:rPr kumimoji="0" lang="en-US" sz="1400" b="1" i="0" u="none" strike="noStrike" kern="1200" cap="none" spc="0" normalizeH="0" baseline="0" noProof="0" dirty="0">
                  <a:ln>
                    <a:noFill/>
                  </a:ln>
                  <a:solidFill>
                    <a:srgbClr val="FFFFFF"/>
                  </a:solidFill>
                  <a:effectLst/>
                  <a:uLnTx/>
                  <a:uFillTx/>
                  <a:latin typeface="Calibri"/>
                  <a:ea typeface="+mn-ea"/>
                  <a:cs typeface="+mn-cs"/>
                </a:rPr>
                <a:t>?</a:t>
              </a:r>
            </a:p>
          </p:txBody>
        </p:sp>
      </p:grpSp>
      <p:sp>
        <p:nvSpPr>
          <p:cNvPr id="32" name="TextBox 31">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
        <p:nvSpPr>
          <p:cNvPr id="31" name="Speech Bubble: Rectangle 8">
            <a:extLst>
              <a:ext uri="{FF2B5EF4-FFF2-40B4-BE49-F238E27FC236}">
                <a16:creationId xmlns:a16="http://schemas.microsoft.com/office/drawing/2014/main" id="{7568C51C-709A-4063-BF95-D889EDCC87D0}"/>
              </a:ext>
            </a:extLst>
          </p:cNvPr>
          <p:cNvSpPr/>
          <p:nvPr/>
        </p:nvSpPr>
        <p:spPr>
          <a:xfrm>
            <a:off x="4809748" y="4389435"/>
            <a:ext cx="4114800" cy="1607104"/>
          </a:xfrm>
          <a:prstGeom prst="wedgeRectCallout">
            <a:avLst>
              <a:gd name="adj1" fmla="val 22239"/>
              <a:gd name="adj2" fmla="val 61409"/>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US" sz="1400" i="1" dirty="0">
                <a:solidFill>
                  <a:srgbClr val="56585C"/>
                </a:solidFill>
              </a:rPr>
              <a:t>“We need to promote </a:t>
            </a:r>
            <a:r>
              <a:rPr lang="en-US" sz="1400" b="1" i="1" dirty="0">
                <a:solidFill>
                  <a:srgbClr val="56585C"/>
                </a:solidFill>
              </a:rPr>
              <a:t>alignment with the teachers</a:t>
            </a:r>
            <a:r>
              <a:rPr lang="en-US" sz="1400" i="1" dirty="0">
                <a:solidFill>
                  <a:srgbClr val="56585C"/>
                </a:solidFill>
              </a:rPr>
              <a:t> themselves. …In some places there are conversations between these two teachers about the kids and [they’re] </a:t>
            </a:r>
            <a:r>
              <a:rPr lang="en-US" sz="1400" b="1" i="1" dirty="0">
                <a:solidFill>
                  <a:srgbClr val="56585C"/>
                </a:solidFill>
              </a:rPr>
              <a:t>sharing information</a:t>
            </a:r>
            <a:r>
              <a:rPr lang="en-US" sz="1400" i="1" dirty="0">
                <a:solidFill>
                  <a:srgbClr val="56585C"/>
                </a:solidFill>
              </a:rPr>
              <a:t>, </a:t>
            </a:r>
            <a:r>
              <a:rPr lang="en-US" sz="1400" b="1" i="1" dirty="0">
                <a:solidFill>
                  <a:srgbClr val="56585C"/>
                </a:solidFill>
              </a:rPr>
              <a:t>learning and doing PD together</a:t>
            </a:r>
            <a:r>
              <a:rPr lang="en-US" sz="1400" i="1" dirty="0">
                <a:solidFill>
                  <a:srgbClr val="56585C"/>
                </a:solidFill>
              </a:rPr>
              <a:t>, and </a:t>
            </a:r>
            <a:r>
              <a:rPr lang="en-US" sz="1400" b="1" i="1" dirty="0">
                <a:solidFill>
                  <a:srgbClr val="56585C"/>
                </a:solidFill>
              </a:rPr>
              <a:t>understanding ECE together.</a:t>
            </a:r>
            <a:r>
              <a:rPr lang="en-US" sz="1400" i="1" dirty="0">
                <a:solidFill>
                  <a:srgbClr val="56585C"/>
                </a:solidFill>
              </a:rPr>
              <a:t>”</a:t>
            </a:r>
          </a:p>
          <a:p>
            <a:pPr lvl="0" algn="ctr">
              <a:defRPr/>
            </a:pPr>
            <a:r>
              <a:rPr lang="en-US" sz="1400" i="1" dirty="0">
                <a:solidFill>
                  <a:srgbClr val="56585C"/>
                </a:solidFill>
              </a:rPr>
              <a:t>—</a:t>
            </a:r>
            <a:r>
              <a:rPr lang="en-US" sz="1400" dirty="0">
                <a:solidFill>
                  <a:srgbClr val="56585C"/>
                </a:solidFill>
              </a:rPr>
              <a:t>Policy Leader </a:t>
            </a:r>
          </a:p>
        </p:txBody>
      </p:sp>
      <p:grpSp>
        <p:nvGrpSpPr>
          <p:cNvPr id="24" name="Group 23">
            <a:extLst>
              <a:ext uri="{FF2B5EF4-FFF2-40B4-BE49-F238E27FC236}">
                <a16:creationId xmlns:a16="http://schemas.microsoft.com/office/drawing/2014/main" id="{C6F810DF-A116-4FBD-A1D2-7C2498C85192}"/>
              </a:ext>
            </a:extLst>
          </p:cNvPr>
          <p:cNvGrpSpPr/>
          <p:nvPr/>
        </p:nvGrpSpPr>
        <p:grpSpPr>
          <a:xfrm>
            <a:off x="8531936" y="0"/>
            <a:ext cx="612649" cy="985165"/>
            <a:chOff x="8531936" y="0"/>
            <a:chExt cx="612649" cy="985165"/>
          </a:xfrm>
        </p:grpSpPr>
        <p:grpSp>
          <p:nvGrpSpPr>
            <p:cNvPr id="25" name="Group 24">
              <a:extLst>
                <a:ext uri="{FF2B5EF4-FFF2-40B4-BE49-F238E27FC236}">
                  <a16:creationId xmlns:a16="http://schemas.microsoft.com/office/drawing/2014/main" id="{2E949852-0557-4076-B11E-5012859EDDD3}"/>
                </a:ext>
              </a:extLst>
            </p:cNvPr>
            <p:cNvGrpSpPr/>
            <p:nvPr/>
          </p:nvGrpSpPr>
          <p:grpSpPr>
            <a:xfrm>
              <a:off x="8531936" y="0"/>
              <a:ext cx="612649" cy="499951"/>
              <a:chOff x="8531351" y="0"/>
              <a:chExt cx="612649" cy="499951"/>
            </a:xfrm>
          </p:grpSpPr>
          <p:sp>
            <p:nvSpPr>
              <p:cNvPr id="29" name="Rectangle 28">
                <a:extLst>
                  <a:ext uri="{FF2B5EF4-FFF2-40B4-BE49-F238E27FC236}">
                    <a16:creationId xmlns:a16="http://schemas.microsoft.com/office/drawing/2014/main" id="{EB96D9C6-FBE2-479A-A56C-CD755CEE4F82}"/>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30" name="Picture 2" descr="https://static.thenounproject.com/png/1574579-200.png">
                <a:extLst>
                  <a:ext uri="{FF2B5EF4-FFF2-40B4-BE49-F238E27FC236}">
                    <a16:creationId xmlns:a16="http://schemas.microsoft.com/office/drawing/2014/main" id="{3DE2A5F8-2325-4CB9-968F-A9B5F350EB2B}"/>
                  </a:ext>
                </a:extLst>
              </p:cNvPr>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26" name="Group 25">
              <a:extLst>
                <a:ext uri="{FF2B5EF4-FFF2-40B4-BE49-F238E27FC236}">
                  <a16:creationId xmlns:a16="http://schemas.microsoft.com/office/drawing/2014/main" id="{CF9DC8C6-FA5F-46A7-B9AB-99BE1D1F8B0F}"/>
                </a:ext>
              </a:extLst>
            </p:cNvPr>
            <p:cNvGrpSpPr/>
            <p:nvPr/>
          </p:nvGrpSpPr>
          <p:grpSpPr>
            <a:xfrm>
              <a:off x="8531936" y="485214"/>
              <a:ext cx="612649" cy="499951"/>
              <a:chOff x="8531351" y="0"/>
              <a:chExt cx="612649" cy="499951"/>
            </a:xfrm>
            <a:solidFill>
              <a:schemeClr val="tx2">
                <a:lumMod val="20000"/>
                <a:lumOff val="80000"/>
              </a:schemeClr>
            </a:solidFill>
          </p:grpSpPr>
          <p:sp>
            <p:nvSpPr>
              <p:cNvPr id="27" name="Rectangle 26">
                <a:extLst>
                  <a:ext uri="{FF2B5EF4-FFF2-40B4-BE49-F238E27FC236}">
                    <a16:creationId xmlns:a16="http://schemas.microsoft.com/office/drawing/2014/main" id="{E637FA58-970D-4F74-8342-9524801CE26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8" name="Picture 4" descr="https://static.thenounproject.com/png/2087381-200.png">
                <a:extLst>
                  <a:ext uri="{FF2B5EF4-FFF2-40B4-BE49-F238E27FC236}">
                    <a16:creationId xmlns:a16="http://schemas.microsoft.com/office/drawing/2014/main" id="{36F299EC-C919-49E0-A9EF-5A9C46546F2C}"/>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
        <p:nvSpPr>
          <p:cNvPr id="35" name="Rectangle 34"/>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6" action="ppaction://hlinksldjump"/>
              </a:rPr>
              <a:t>slide 103</a:t>
            </a:r>
            <a:r>
              <a:rPr lang="en-US" sz="1200" i="1" dirty="0">
                <a:solidFill>
                  <a:schemeClr val="tx1"/>
                </a:solidFill>
                <a:hlinkClick r:id="rId6" action="ppaction://hlinksldjump"/>
              </a:rPr>
              <a:t> </a:t>
            </a:r>
            <a:r>
              <a:rPr lang="en-US" sz="1200" i="1" dirty="0">
                <a:solidFill>
                  <a:schemeClr val="tx1"/>
                </a:solidFill>
              </a:rPr>
              <a:t>for a funder-specific recommendation related to aligned vision.</a:t>
            </a:r>
          </a:p>
        </p:txBody>
      </p:sp>
      <p:pic>
        <p:nvPicPr>
          <p:cNvPr id="36" name="Picture 2" descr="https://static.thenounproject.com/png/1263005-200.png"/>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62918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p:txBody>
          <a:bodyPr/>
          <a:lstStyle/>
          <a:p>
            <a:r>
              <a:rPr lang="en-US" dirty="0"/>
              <a:t>Background and methodology</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2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Tree>
    <p:extLst>
      <p:ext uri="{BB962C8B-B14F-4D97-AF65-F5344CB8AC3E}">
        <p14:creationId xmlns:p14="http://schemas.microsoft.com/office/powerpoint/2010/main" val="29801141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531598" cy="1175801"/>
          </a:xfrm>
        </p:spPr>
        <p:txBody>
          <a:bodyPr/>
          <a:lstStyle/>
          <a:p>
            <a:r>
              <a:rPr lang="en-US" dirty="0"/>
              <a:t>Policy/Accountability: </a:t>
            </a:r>
            <a:r>
              <a:rPr lang="en-US" b="0" dirty="0"/>
              <a:t>The field can bolster high-quality programs by pushing for an increased state reimbursement rate</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33" name="Speech Bubble: Rectangle 8">
            <a:extLst>
              <a:ext uri="{FF2B5EF4-FFF2-40B4-BE49-F238E27FC236}">
                <a16:creationId xmlns:a16="http://schemas.microsoft.com/office/drawing/2014/main" id="{7568C51C-709A-4063-BF95-D889EDCC87D0}"/>
              </a:ext>
            </a:extLst>
          </p:cNvPr>
          <p:cNvSpPr/>
          <p:nvPr/>
        </p:nvSpPr>
        <p:spPr>
          <a:xfrm>
            <a:off x="219456" y="4550962"/>
            <a:ext cx="8705088" cy="1034720"/>
          </a:xfrm>
          <a:prstGeom prst="wedgeRectCallout">
            <a:avLst>
              <a:gd name="adj1" fmla="val -28342"/>
              <a:gd name="adj2" fmla="val 64496"/>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“The most </a:t>
            </a:r>
            <a:r>
              <a:rPr kumimoji="0" lang="en-US" sz="1400" b="1" i="1" u="none" strike="noStrike" kern="1200" cap="none" spc="0" normalizeH="0" baseline="0" noProof="0" dirty="0">
                <a:ln>
                  <a:noFill/>
                </a:ln>
                <a:solidFill>
                  <a:srgbClr val="56585C"/>
                </a:solidFill>
                <a:effectLst/>
                <a:uLnTx/>
                <a:uFillTx/>
                <a:latin typeface="Calibri"/>
                <a:ea typeface="+mn-ea"/>
                <a:cs typeface="+mn-cs"/>
              </a:rPr>
              <a:t>important issue will be the increase in compensation to adequately support the workforce</a:t>
            </a:r>
            <a:r>
              <a:rPr kumimoji="0" lang="en-US" sz="1400" b="0" i="1" u="none" strike="noStrike" kern="1200" cap="none" spc="0" normalizeH="0" baseline="0" noProof="0" dirty="0">
                <a:ln>
                  <a:noFill/>
                </a:ln>
                <a:solidFill>
                  <a:srgbClr val="56585C"/>
                </a:solidFill>
                <a:effectLst/>
                <a:uLnTx/>
                <a:uFillTx/>
                <a:latin typeface="Calibri"/>
                <a:ea typeface="+mn-ea"/>
                <a:cs typeface="+mn-cs"/>
              </a:rPr>
              <a:t>. The single rate reimbursement rate needs to be examined closely. There’s a reimbursement rate for every child enrolled. They give a reimbursement rate to schools but doesn’t mean that trickles down to teachers. You can’t assume it’ll reflect in paychecks.”</a:t>
            </a:r>
            <a:r>
              <a:rPr kumimoji="0" lang="en-US" sz="1400" b="0" i="1" u="none" strike="noStrike" kern="1200" cap="none" spc="0" normalizeH="0" noProof="0" dirty="0">
                <a:ln>
                  <a:noFill/>
                </a:ln>
                <a:solidFill>
                  <a:srgbClr val="56585C"/>
                </a:solidFill>
                <a:effectLst/>
                <a:uLnTx/>
                <a:uFillTx/>
                <a:latin typeface="Calibri"/>
                <a:ea typeface="+mn-ea"/>
                <a:cs typeface="+mn-cs"/>
              </a:rPr>
              <a:t> –</a:t>
            </a:r>
            <a:r>
              <a:rPr lang="en-US" sz="1400" dirty="0">
                <a:solidFill>
                  <a:srgbClr val="56585C"/>
                </a:solidFill>
                <a:latin typeface="Calibri"/>
              </a:rPr>
              <a:t>Advocate</a:t>
            </a:r>
            <a:endParaRPr kumimoji="0" lang="en-US" sz="1400" b="0" u="none" strike="noStrike" kern="1200" cap="none" spc="0" normalizeH="0" baseline="0" noProof="0" dirty="0">
              <a:ln>
                <a:noFill/>
              </a:ln>
              <a:solidFill>
                <a:srgbClr val="56585C"/>
              </a:solidFill>
              <a:effectLst/>
              <a:uLnTx/>
              <a:uFillTx/>
              <a:latin typeface="Calibri"/>
            </a:endParaRPr>
          </a:p>
        </p:txBody>
      </p:sp>
      <p:grpSp>
        <p:nvGrpSpPr>
          <p:cNvPr id="34" name="Group 33"/>
          <p:cNvGrpSpPr/>
          <p:nvPr/>
        </p:nvGrpSpPr>
        <p:grpSpPr>
          <a:xfrm>
            <a:off x="219456" y="3260238"/>
            <a:ext cx="8705087" cy="1012064"/>
            <a:chOff x="1799925" y="3213877"/>
            <a:chExt cx="7190072" cy="1012064"/>
          </a:xfrm>
        </p:grpSpPr>
        <p:sp>
          <p:nvSpPr>
            <p:cNvPr id="35" name="Rectangle 34"/>
            <p:cNvSpPr/>
            <p:nvPr/>
          </p:nvSpPr>
          <p:spPr>
            <a:xfrm>
              <a:off x="1799925" y="3487277"/>
              <a:ext cx="7190072" cy="738664"/>
            </a:xfrm>
            <a:prstGeom prst="rect">
              <a:avLst/>
            </a:prstGeom>
            <a:solidFill>
              <a:schemeClr val="bg1"/>
            </a:solidFill>
            <a:ln>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Conduct an updated study on the adequacy of reimbursement rates, especially for providers in locations with high concentrations of DLLs and high costs of living.</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Organize advocacy on the benefits of higher reimbursement rates to providers, educators and children.</a:t>
              </a:r>
            </a:p>
          </p:txBody>
        </p:sp>
        <p:sp>
          <p:nvSpPr>
            <p:cNvPr id="36" name="Rectangle 35"/>
            <p:cNvSpPr/>
            <p:nvPr/>
          </p:nvSpPr>
          <p:spPr>
            <a:xfrm>
              <a:off x="1799925" y="3213877"/>
              <a:ext cx="7190072" cy="274320"/>
            </a:xfrm>
            <a:prstGeom prst="rect">
              <a:avLst/>
            </a:prstGeom>
            <a:solidFill>
              <a:schemeClr val="accent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R="0" lvl="0" algn="l" defTabSz="457200" rtl="0" eaLnBrk="1" fontAlgn="auto" latinLnBrk="0" hangingPunct="1">
                <a:lnSpc>
                  <a:spcPct val="100000"/>
                </a:lnSpc>
                <a:spcBef>
                  <a:spcPts val="0"/>
                </a:spcBef>
                <a:spcAft>
                  <a:spcPts val="0"/>
                </a:spcAft>
                <a:buClr>
                  <a:schemeClr val="accent4"/>
                </a:buClr>
                <a:buSzTx/>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improve reimbursement rates?</a:t>
              </a:r>
            </a:p>
          </p:txBody>
        </p:sp>
      </p:grpSp>
      <p:sp>
        <p:nvSpPr>
          <p:cNvPr id="38" name="Rectangle 37"/>
          <p:cNvSpPr/>
          <p:nvPr/>
        </p:nvSpPr>
        <p:spPr>
          <a:xfrm>
            <a:off x="219456" y="1599605"/>
            <a:ext cx="8705088" cy="1384995"/>
          </a:xfrm>
          <a:prstGeom prst="rect">
            <a:avLst/>
          </a:prstGeom>
          <a:solidFill>
            <a:schemeClr val="bg1"/>
          </a:solidFill>
          <a:ln w="12700">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ECE providers who serve DLLs receive from the state only a small adjustment factor for students who are “limited or non-English proficient,” an adjustment amount that does not allow them to adequately meet their DLLs’ linguistic and development needs.</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“Given current reimbursement mechanisms, providers of subsidized ECE services have little financial incentive to exceed regulatory requirements in order to offer higher-quality programs” (</a:t>
            </a:r>
            <a:r>
              <a:rPr kumimoji="0" lang="en-US" sz="1400" b="0" i="0" u="none" strike="noStrike" kern="1200" cap="none" spc="0" normalizeH="0" baseline="0" noProof="0" dirty="0">
                <a:ln>
                  <a:noFill/>
                </a:ln>
                <a:solidFill>
                  <a:srgbClr val="56585C"/>
                </a:solidFill>
                <a:effectLst/>
                <a:uLnTx/>
                <a:uFillTx/>
                <a:latin typeface="Calibri"/>
                <a:ea typeface="+mn-ea"/>
                <a:cs typeface="+mn-cs"/>
                <a:hlinkClick r:id="rId3"/>
              </a:rPr>
              <a:t>RAND</a:t>
            </a:r>
            <a:r>
              <a:rPr kumimoji="0" lang="en-US" sz="1400" b="0" i="0" u="none" strike="noStrike" kern="1200" cap="none" spc="0" normalizeH="0" baseline="0" noProof="0" dirty="0">
                <a:ln>
                  <a:noFill/>
                </a:ln>
                <a:solidFill>
                  <a:srgbClr val="56585C"/>
                </a:solidFill>
                <a:effectLst/>
                <a:uLnTx/>
                <a:uFillTx/>
                <a:latin typeface="Calibri"/>
                <a:ea typeface="+mn-ea"/>
                <a:cs typeface="+mn-cs"/>
              </a:rPr>
              <a:t>, 2007). This includes providers who serve a large number of DLLs.</a:t>
            </a:r>
          </a:p>
        </p:txBody>
      </p:sp>
      <p:sp>
        <p:nvSpPr>
          <p:cNvPr id="39" name="Rectangle 38"/>
          <p:cNvSpPr/>
          <p:nvPr/>
        </p:nvSpPr>
        <p:spPr>
          <a:xfrm>
            <a:off x="219456" y="1325285"/>
            <a:ext cx="8705088"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reimbursement rates?</a:t>
            </a:r>
          </a:p>
        </p:txBody>
      </p:sp>
      <p:sp>
        <p:nvSpPr>
          <p:cNvPr id="45" name="TextBox 44">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pSp>
        <p:nvGrpSpPr>
          <p:cNvPr id="18" name="Group 17"/>
          <p:cNvGrpSpPr/>
          <p:nvPr/>
        </p:nvGrpSpPr>
        <p:grpSpPr>
          <a:xfrm>
            <a:off x="8531351" y="0"/>
            <a:ext cx="612649" cy="499951"/>
            <a:chOff x="8531351" y="0"/>
            <a:chExt cx="612649" cy="499951"/>
          </a:xfrm>
        </p:grpSpPr>
        <p:sp>
          <p:nvSpPr>
            <p:cNvPr id="19" name="Rectangle 18"/>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0" name="Picture 2" descr="https://static.thenounproject.com/png/1574579-200.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21" name="Rectangle 20"/>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5" action="ppaction://hlinksldjump"/>
              </a:rPr>
              <a:t>slide 103</a:t>
            </a:r>
            <a:r>
              <a:rPr lang="en-US" sz="1200" i="1" dirty="0">
                <a:solidFill>
                  <a:schemeClr val="tx1"/>
                </a:solidFill>
                <a:hlinkClick r:id="rId5" action="ppaction://hlinksldjump"/>
              </a:rPr>
              <a:t> </a:t>
            </a:r>
            <a:r>
              <a:rPr lang="en-US" sz="1200" i="1" dirty="0">
                <a:solidFill>
                  <a:schemeClr val="tx1"/>
                </a:solidFill>
              </a:rPr>
              <a:t>for a funder-specific recommendation related to policy/accountability.</a:t>
            </a:r>
          </a:p>
        </p:txBody>
      </p:sp>
      <p:pic>
        <p:nvPicPr>
          <p:cNvPr id="22" name="Picture 2" descr="https://static.thenounproject.com/png/1263005-200.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17713090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664567" cy="1175801"/>
          </a:xfrm>
        </p:spPr>
        <p:txBody>
          <a:bodyPr/>
          <a:lstStyle/>
          <a:p>
            <a:r>
              <a:rPr lang="en-US" dirty="0"/>
              <a:t>Policy/Accountability: </a:t>
            </a:r>
            <a:r>
              <a:rPr lang="en-US" b="0" dirty="0"/>
              <a:t>QRIS, which assesses ECE program </a:t>
            </a:r>
            <a:br>
              <a:rPr lang="en-US" b="0" dirty="0"/>
            </a:br>
            <a:r>
              <a:rPr lang="en-US" b="0" dirty="0"/>
              <a:t>quality and promotes continuous improvement, can be enhanced by including DLL-related indicators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3" name="Group 2"/>
          <p:cNvGrpSpPr/>
          <p:nvPr/>
        </p:nvGrpSpPr>
        <p:grpSpPr>
          <a:xfrm>
            <a:off x="219457" y="1683025"/>
            <a:ext cx="8705087" cy="4410024"/>
            <a:chOff x="1741244" y="1529024"/>
            <a:chExt cx="7772400" cy="4410024"/>
          </a:xfrm>
        </p:grpSpPr>
        <p:sp>
          <p:nvSpPr>
            <p:cNvPr id="12" name="Speech Bubble: Rectangle 8">
              <a:extLst>
                <a:ext uri="{FF2B5EF4-FFF2-40B4-BE49-F238E27FC236}">
                  <a16:creationId xmlns:a16="http://schemas.microsoft.com/office/drawing/2014/main" id="{7568C51C-709A-4063-BF95-D889EDCC87D0}"/>
                </a:ext>
              </a:extLst>
            </p:cNvPr>
            <p:cNvSpPr/>
            <p:nvPr/>
          </p:nvSpPr>
          <p:spPr>
            <a:xfrm>
              <a:off x="1741244" y="4950667"/>
              <a:ext cx="7772400" cy="988381"/>
            </a:xfrm>
            <a:prstGeom prst="wedgeRectCallout">
              <a:avLst>
                <a:gd name="adj1" fmla="val 21056"/>
                <a:gd name="adj2" fmla="val 63627"/>
              </a:avLst>
            </a:prstGeom>
            <a:solidFill>
              <a:schemeClr val="accent1">
                <a:lumMod val="20000"/>
                <a:lumOff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“When trying to do research and assess outcomes, so many of our evaluation tools were normed on English speakers. There’s a lack of resources for DLL children. </a:t>
              </a:r>
              <a:r>
                <a:rPr kumimoji="0" lang="en-US" sz="1400" b="1" i="1" u="none" strike="noStrike" kern="1200" cap="none" spc="0" normalizeH="0" baseline="0" noProof="0" dirty="0">
                  <a:ln>
                    <a:noFill/>
                  </a:ln>
                  <a:solidFill>
                    <a:srgbClr val="56585C"/>
                  </a:solidFill>
                  <a:effectLst/>
                  <a:uLnTx/>
                  <a:uFillTx/>
                  <a:latin typeface="Calibri"/>
                  <a:ea typeface="+mn-ea"/>
                  <a:cs typeface="+mn-cs"/>
                </a:rPr>
                <a:t>How do we actually norm our tools to make sure that they work best for those populations?</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lang="en-US" sz="1400" dirty="0">
                  <a:solidFill>
                    <a:srgbClr val="56585C"/>
                  </a:solidFill>
                  <a:latin typeface="Calibri"/>
                </a:rPr>
                <a:t>—Thought Leader</a:t>
              </a:r>
              <a:endParaRPr kumimoji="0" lang="en-US" sz="1400" b="0" u="none" strike="noStrike" kern="1200" cap="none" spc="0" normalizeH="0" baseline="0" noProof="0" dirty="0">
                <a:ln>
                  <a:noFill/>
                </a:ln>
                <a:solidFill>
                  <a:srgbClr val="56585C"/>
                </a:solidFill>
                <a:effectLst/>
                <a:uLnTx/>
                <a:uFillTx/>
                <a:latin typeface="Calibri"/>
                <a:ea typeface="+mn-ea"/>
                <a:cs typeface="+mn-cs"/>
              </a:endParaRPr>
            </a:p>
          </p:txBody>
        </p:sp>
        <p:grpSp>
          <p:nvGrpSpPr>
            <p:cNvPr id="13" name="Group 12"/>
            <p:cNvGrpSpPr/>
            <p:nvPr/>
          </p:nvGrpSpPr>
          <p:grpSpPr>
            <a:xfrm>
              <a:off x="1741244" y="2811044"/>
              <a:ext cx="7772400" cy="1883463"/>
              <a:chOff x="1799925" y="2809617"/>
              <a:chExt cx="7190072" cy="1883463"/>
            </a:xfrm>
          </p:grpSpPr>
          <p:sp>
            <p:nvSpPr>
              <p:cNvPr id="14" name="Rectangle 13"/>
              <p:cNvSpPr/>
              <p:nvPr/>
            </p:nvSpPr>
            <p:spPr>
              <a:xfrm>
                <a:off x="1799925" y="3092642"/>
                <a:ext cx="7190072" cy="1600438"/>
              </a:xfrm>
              <a:prstGeom prst="rect">
                <a:avLst/>
              </a:prstGeom>
              <a:solidFill>
                <a:schemeClr val="bg1"/>
              </a:solidFill>
              <a:ln>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As </a:t>
                </a:r>
                <a:r>
                  <a:rPr kumimoji="0" lang="en-US" sz="1400" b="0" i="0" u="none" strike="noStrike" kern="1200" cap="none" spc="0" normalizeH="0" baseline="0" noProof="0" dirty="0">
                    <a:ln>
                      <a:noFill/>
                    </a:ln>
                    <a:solidFill>
                      <a:srgbClr val="56585C"/>
                    </a:solidFill>
                    <a:effectLst/>
                    <a:uLnTx/>
                    <a:uFillTx/>
                    <a:latin typeface="Calibri"/>
                    <a:ea typeface="+mn-ea"/>
                    <a:cs typeface="+mn-cs"/>
                    <a:hlinkClick r:id="rId3"/>
                  </a:rPr>
                  <a:t>a few other states have done</a:t>
                </a:r>
                <a:r>
                  <a:rPr kumimoji="0" lang="en-US" sz="1400" b="0" i="0" u="none" strike="noStrike" kern="1200" cap="none" spc="0" normalizeH="0" baseline="0" noProof="0" dirty="0">
                    <a:ln>
                      <a:noFill/>
                    </a:ln>
                    <a:solidFill>
                      <a:srgbClr val="56585C"/>
                    </a:solidFill>
                    <a:effectLst/>
                    <a:uLnTx/>
                    <a:uFillTx/>
                    <a:latin typeface="Calibri"/>
                    <a:ea typeface="+mn-ea"/>
                    <a:cs typeface="+mn-cs"/>
                  </a:rPr>
                  <a:t>, California can adopt DLL-related indicators and include them at all levels of QRIS</a:t>
                </a:r>
              </a:p>
              <a:p>
                <a:pPr marL="285750" lvl="0" indent="-285750" defTabSz="457200">
                  <a:buClr>
                    <a:schemeClr val="accent4"/>
                  </a:buClr>
                  <a:buFont typeface="Wingdings" panose="05000000000000000000" pitchFamily="2" charset="2"/>
                  <a:buChar char="§"/>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DLL indicators in QRIS can be one important step in ensuring </a:t>
                </a:r>
                <a:r>
                  <a:rPr lang="en-US" sz="1400" dirty="0">
                    <a:solidFill>
                      <a:srgbClr val="56585C"/>
                    </a:solidFill>
                  </a:rPr>
                  <a:t>equitable supports for DLLs by the wide range of ECE programs that exist in the state</a:t>
                </a:r>
                <a:r>
                  <a:rPr kumimoji="0" lang="en-US" sz="1400" b="0" i="0" u="none" strike="noStrike" kern="1200" cap="none" spc="0" normalizeH="0" baseline="0" noProof="0" dirty="0">
                    <a:ln>
                      <a:noFill/>
                    </a:ln>
                    <a:solidFill>
                      <a:srgbClr val="56585C"/>
                    </a:solidFill>
                    <a:effectLst/>
                    <a:uLnTx/>
                    <a:uFillTx/>
                    <a:latin typeface="Calibri"/>
                    <a:ea typeface="+mn-ea"/>
                    <a:cs typeface="+mn-cs"/>
                  </a:rPr>
                  <a:t>. Future opportunities include:</a:t>
                </a:r>
              </a:p>
              <a:p>
                <a:pPr marL="742950" lvl="1" indent="-285750" defTabSz="457200">
                  <a:buClr>
                    <a:schemeClr val="accent4"/>
                  </a:buClr>
                  <a:buFont typeface="Calibri" panose="020F0502020204030204" pitchFamily="34" charset="0"/>
                  <a:buChar char="+"/>
                  <a:defRPr/>
                </a:pPr>
                <a:r>
                  <a:rPr lang="en-US" sz="1400" dirty="0">
                    <a:solidFill>
                      <a:srgbClr val="56585C"/>
                    </a:solidFill>
                    <a:latin typeface="Calibri"/>
                  </a:rPr>
                  <a:t>Providing </a:t>
                </a:r>
                <a:r>
                  <a:rPr kumimoji="0" lang="en-US" sz="1400" b="0" i="0" u="none" strike="noStrike" kern="1200" cap="none" spc="0" normalizeH="0" baseline="0" noProof="0" dirty="0">
                    <a:ln>
                      <a:noFill/>
                    </a:ln>
                    <a:solidFill>
                      <a:srgbClr val="56585C"/>
                    </a:solidFill>
                    <a:effectLst/>
                    <a:uLnTx/>
                    <a:uFillTx/>
                    <a:latin typeface="Calibri"/>
                    <a:ea typeface="+mn-ea"/>
                    <a:cs typeface="+mn-cs"/>
                  </a:rPr>
                  <a:t>TA for translating materials</a:t>
                </a:r>
                <a:r>
                  <a:rPr lang="en-US" sz="1400" noProof="0" dirty="0">
                    <a:solidFill>
                      <a:srgbClr val="56585C"/>
                    </a:solidFill>
                    <a:latin typeface="Calibri"/>
                  </a:rPr>
                  <a:t> or </a:t>
                </a:r>
                <a:r>
                  <a:rPr kumimoji="0" lang="en-US" sz="1400" b="0" i="0" u="none" strike="noStrike" kern="1200" cap="none" spc="0" normalizeH="0" baseline="0" noProof="0" dirty="0">
                    <a:ln>
                      <a:noFill/>
                    </a:ln>
                    <a:solidFill>
                      <a:srgbClr val="56585C"/>
                    </a:solidFill>
                    <a:effectLst/>
                    <a:uLnTx/>
                    <a:uFillTx/>
                    <a:latin typeface="Calibri"/>
                    <a:ea typeface="+mn-ea"/>
                    <a:cs typeface="+mn-cs"/>
                  </a:rPr>
                  <a:t>developing materials in languages other than English;</a:t>
                </a:r>
              </a:p>
              <a:p>
                <a:pPr marL="742950" lvl="1" indent="-285750" defTabSz="457200">
                  <a:buClr>
                    <a:schemeClr val="accent4"/>
                  </a:buClr>
                  <a:buFont typeface="Calibri" panose="020F0502020204030204" pitchFamily="34" charset="0"/>
                  <a:buChar char="+"/>
                  <a:defRPr/>
                </a:pPr>
                <a:r>
                  <a:rPr lang="en-US" sz="1400" dirty="0">
                    <a:solidFill>
                      <a:srgbClr val="56585C"/>
                    </a:solidFill>
                    <a:latin typeface="Calibri"/>
                  </a:rPr>
                  <a:t>Ensuring </a:t>
                </a:r>
                <a:r>
                  <a:rPr kumimoji="0" lang="en-US" sz="1400" b="0" i="0" u="none" strike="noStrike" kern="1200" cap="none" spc="0" normalizeH="0" baseline="0" noProof="0" dirty="0">
                    <a:ln>
                      <a:noFill/>
                    </a:ln>
                    <a:solidFill>
                      <a:srgbClr val="56585C"/>
                    </a:solidFill>
                    <a:effectLst/>
                    <a:uLnTx/>
                    <a:uFillTx/>
                    <a:latin typeface="Calibri"/>
                    <a:ea typeface="+mn-ea"/>
                    <a:cs typeface="+mn-cs"/>
                  </a:rPr>
                  <a:t>QRIS reports and websites are in users’ languages;</a:t>
                </a:r>
              </a:p>
              <a:p>
                <a:pPr marL="742950" lvl="1" indent="-285750" defTabSz="457200">
                  <a:buClr>
                    <a:schemeClr val="accent4"/>
                  </a:buClr>
                  <a:buFont typeface="Calibri" panose="020F0502020204030204" pitchFamily="34" charset="0"/>
                  <a:buChar char="+"/>
                  <a:defRPr/>
                </a:pPr>
                <a:r>
                  <a:rPr lang="en-US" sz="1400" dirty="0">
                    <a:solidFill>
                      <a:srgbClr val="56585C"/>
                    </a:solidFill>
                    <a:latin typeface="Calibri"/>
                  </a:rPr>
                  <a:t>Reporting </a:t>
                </a:r>
                <a:r>
                  <a:rPr kumimoji="0" lang="en-US" sz="1400" b="0" i="0" u="none" strike="noStrike" kern="1200" cap="none" spc="0" normalizeH="0" baseline="0" noProof="0" dirty="0">
                    <a:ln>
                      <a:noFill/>
                    </a:ln>
                    <a:solidFill>
                      <a:srgbClr val="56585C"/>
                    </a:solidFill>
                    <a:effectLst/>
                    <a:uLnTx/>
                    <a:uFillTx/>
                    <a:latin typeface="Calibri"/>
                    <a:ea typeface="+mn-ea"/>
                    <a:cs typeface="+mn-cs"/>
                  </a:rPr>
                  <a:t>a DLL sub-score based on applicable indicators;</a:t>
                </a:r>
                <a:r>
                  <a:rPr kumimoji="0" lang="en-US" sz="1400" b="0" i="0" u="none" strike="noStrike" kern="1200" cap="none" spc="0" normalizeH="0" noProof="0" dirty="0">
                    <a:ln>
                      <a:noFill/>
                    </a:ln>
                    <a:solidFill>
                      <a:srgbClr val="56585C"/>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and </a:t>
                </a:r>
              </a:p>
              <a:p>
                <a:pPr marL="742950" lvl="1" indent="-285750" defTabSz="457200">
                  <a:buClr>
                    <a:schemeClr val="accent4"/>
                  </a:buClr>
                  <a:buFont typeface="Calibri" panose="020F0502020204030204" pitchFamily="34" charset="0"/>
                  <a:buChar char="+"/>
                  <a:defRPr/>
                </a:pPr>
                <a:r>
                  <a:rPr lang="en-US" sz="1400" dirty="0">
                    <a:solidFill>
                      <a:srgbClr val="56585C"/>
                    </a:solidFill>
                    <a:latin typeface="Calibri"/>
                  </a:rPr>
                  <a:t>Offering </a:t>
                </a:r>
                <a:r>
                  <a:rPr kumimoji="0" lang="en-US" sz="1400" b="0" i="0" u="none" strike="noStrike" kern="1200" cap="none" spc="0" normalizeH="0" baseline="0" noProof="0" dirty="0">
                    <a:ln>
                      <a:noFill/>
                    </a:ln>
                    <a:solidFill>
                      <a:srgbClr val="56585C"/>
                    </a:solidFill>
                    <a:effectLst/>
                    <a:uLnTx/>
                    <a:uFillTx/>
                    <a:latin typeface="Calibri"/>
                    <a:ea typeface="+mn-ea"/>
                    <a:cs typeface="+mn-cs"/>
                  </a:rPr>
                  <a:t>a special award or other incentives for linguistic and cultural competence.</a:t>
                </a:r>
              </a:p>
            </p:txBody>
          </p:sp>
          <p:sp>
            <p:nvSpPr>
              <p:cNvPr id="15" name="Rectangle 14"/>
              <p:cNvSpPr/>
              <p:nvPr/>
            </p:nvSpPr>
            <p:spPr>
              <a:xfrm>
                <a:off x="1799925" y="2809617"/>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include DLL indicators in QRIS?</a:t>
                </a:r>
              </a:p>
            </p:txBody>
          </p:sp>
        </p:grpSp>
        <p:grpSp>
          <p:nvGrpSpPr>
            <p:cNvPr id="16" name="Group 15"/>
            <p:cNvGrpSpPr/>
            <p:nvPr/>
          </p:nvGrpSpPr>
          <p:grpSpPr>
            <a:xfrm>
              <a:off x="1741244" y="1529024"/>
              <a:ext cx="7772400" cy="1021829"/>
              <a:chOff x="1799925" y="1450681"/>
              <a:chExt cx="7190072" cy="1021829"/>
            </a:xfrm>
          </p:grpSpPr>
          <p:sp>
            <p:nvSpPr>
              <p:cNvPr id="17" name="Rectangle 16"/>
              <p:cNvSpPr/>
              <p:nvPr/>
            </p:nvSpPr>
            <p:spPr>
              <a:xfrm>
                <a:off x="1799925" y="1733846"/>
                <a:ext cx="7190072" cy="738664"/>
              </a:xfrm>
              <a:prstGeom prst="rect">
                <a:avLst/>
              </a:prstGeom>
              <a:solidFill>
                <a:schemeClr val="bg1"/>
              </a:solidFill>
              <a:ln w="12700">
                <a:solidFill>
                  <a:schemeClr val="accent1"/>
                </a:solidFill>
              </a:ln>
            </p:spPr>
            <p:txBody>
              <a:bodyPr wrap="square">
                <a:spAutoFit/>
              </a:bodyPr>
              <a:lstStyle/>
              <a:p>
                <a:pPr marL="285750" lvl="0" indent="-285750" defTabSz="457200">
                  <a:buClr>
                    <a:schemeClr val="accent4"/>
                  </a:buClr>
                  <a:buFont typeface="Wingdings" panose="05000000000000000000" pitchFamily="2" charset="2"/>
                  <a:buChar char="§"/>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Since QRIS (aka Quality Counts CA) is the most widely-used system in California to assess the quality of ECE programs and inform </a:t>
                </a:r>
                <a:r>
                  <a:rPr lang="en-US" sz="1400" dirty="0">
                    <a:solidFill>
                      <a:srgbClr val="56585C"/>
                    </a:solidFill>
                    <a:latin typeface="Calibri"/>
                  </a:rPr>
                  <a:t>program </a:t>
                </a:r>
                <a:r>
                  <a:rPr kumimoji="0" lang="en-US" sz="1400" b="0" i="0" u="none" strike="noStrike" kern="1200" cap="none" spc="0" normalizeH="0" baseline="0" noProof="0" dirty="0">
                    <a:ln>
                      <a:noFill/>
                    </a:ln>
                    <a:solidFill>
                      <a:srgbClr val="56585C"/>
                    </a:solidFill>
                    <a:effectLst/>
                    <a:uLnTx/>
                    <a:uFillTx/>
                    <a:latin typeface="Calibri"/>
                    <a:ea typeface="+mn-ea"/>
                    <a:cs typeface="+mn-cs"/>
                  </a:rPr>
                  <a:t>refinements</a:t>
                </a:r>
                <a:r>
                  <a:rPr kumimoji="0" lang="en-US" sz="1400" i="0" u="none" strike="noStrike" kern="1200" cap="none" spc="0" normalizeH="0" baseline="0" noProof="0" dirty="0">
                    <a:ln>
                      <a:noFill/>
                    </a:ln>
                    <a:solidFill>
                      <a:srgbClr val="56585C"/>
                    </a:solidFill>
                    <a:effectLst/>
                    <a:uLnTx/>
                    <a:uFillTx/>
                    <a:latin typeface="Calibri"/>
                    <a:ea typeface="+mn-ea"/>
                    <a:cs typeface="+mn-cs"/>
                  </a:rPr>
                  <a:t>, </a:t>
                </a:r>
                <a:r>
                  <a:rPr kumimoji="0" lang="en-US" sz="1400" i="0" u="none" strike="noStrike" kern="1200" cap="none" spc="0" normalizeH="0" baseline="0" noProof="0" dirty="0">
                    <a:ln>
                      <a:noFill/>
                    </a:ln>
                    <a:effectLst/>
                    <a:uLnTx/>
                    <a:uFillTx/>
                    <a:latin typeface="Calibri"/>
                    <a:ea typeface="+mn-ea"/>
                    <a:cs typeface="+mn-cs"/>
                  </a:rPr>
                  <a:t>it should </a:t>
                </a:r>
                <a:r>
                  <a:rPr kumimoji="0" lang="en-US" sz="1400" b="1" i="0" u="none" strike="noStrike" kern="1200" cap="none" spc="0" normalizeH="0" baseline="0" noProof="0" dirty="0">
                    <a:ln>
                      <a:noFill/>
                    </a:ln>
                    <a:effectLst/>
                    <a:uLnTx/>
                    <a:uFillTx/>
                    <a:latin typeface="Calibri"/>
                    <a:ea typeface="+mn-ea"/>
                    <a:cs typeface="+mn-cs"/>
                  </a:rPr>
                  <a:t>collect data o</a:t>
                </a:r>
                <a:r>
                  <a:rPr lang="en-US" sz="1400" b="1" dirty="0"/>
                  <a:t>n how well ECE programs are serving DLLs.</a:t>
                </a:r>
                <a:endParaRPr kumimoji="0" lang="en-US" sz="1400" b="0" i="0" u="none" strike="noStrike" kern="1200" cap="none" spc="0" normalizeH="0" baseline="0" noProof="0" dirty="0">
                  <a:ln>
                    <a:noFill/>
                  </a:ln>
                  <a:effectLst/>
                  <a:uLnTx/>
                  <a:uFillTx/>
                  <a:latin typeface="Calibri"/>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QRIS matrix includes numerous indicators; however it does not currently include DLL-related criteria.</a:t>
                </a:r>
              </a:p>
            </p:txBody>
          </p:sp>
          <p:sp>
            <p:nvSpPr>
              <p:cNvPr id="18" name="Rectangle 17"/>
              <p:cNvSpPr/>
              <p:nvPr/>
            </p:nvSpPr>
            <p:spPr>
              <a:xfrm>
                <a:off x="1799925" y="1450681"/>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include DLL indicators in QRIS?</a:t>
                </a:r>
              </a:p>
            </p:txBody>
          </p:sp>
        </p:grpSp>
      </p:grpSp>
      <p:sp>
        <p:nvSpPr>
          <p:cNvPr id="21" name="TextBox 20">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pSp>
        <p:nvGrpSpPr>
          <p:cNvPr id="22" name="Group 21"/>
          <p:cNvGrpSpPr/>
          <p:nvPr/>
        </p:nvGrpSpPr>
        <p:grpSpPr>
          <a:xfrm>
            <a:off x="8531351" y="0"/>
            <a:ext cx="612649" cy="499951"/>
            <a:chOff x="8531351" y="0"/>
            <a:chExt cx="612649" cy="499951"/>
          </a:xfrm>
        </p:grpSpPr>
        <p:sp>
          <p:nvSpPr>
            <p:cNvPr id="25" name="Rectangle 24"/>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2" descr="https://static.thenounproject.com/png/1574579-200.png"/>
            <p:cNvPicPr>
              <a:picLocks noChangeAspect="1" noChangeArrowheads="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27" name="Rectangle 26"/>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5" action="ppaction://hlinksldjump"/>
              </a:rPr>
              <a:t>slide 104</a:t>
            </a:r>
            <a:r>
              <a:rPr lang="en-US" sz="1200" i="1" dirty="0">
                <a:solidFill>
                  <a:schemeClr val="accent6"/>
                </a:solidFill>
              </a:rPr>
              <a:t> </a:t>
            </a:r>
            <a:r>
              <a:rPr lang="en-US" sz="1200" i="1" dirty="0">
                <a:solidFill>
                  <a:schemeClr val="tx1"/>
                </a:solidFill>
              </a:rPr>
              <a:t>for a funder-specific recommendation related to policy/accountability.</a:t>
            </a:r>
          </a:p>
        </p:txBody>
      </p:sp>
      <p:pic>
        <p:nvPicPr>
          <p:cNvPr id="28" name="Picture 2" descr="https://static.thenounproject.com/png/1263005-200.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9102585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441261" cy="1175801"/>
          </a:xfrm>
        </p:spPr>
        <p:txBody>
          <a:bodyPr/>
          <a:lstStyle/>
          <a:p>
            <a:r>
              <a:rPr lang="en-US" dirty="0"/>
              <a:t>Policy/Accountability: </a:t>
            </a:r>
            <a:r>
              <a:rPr lang="en-US" b="0" dirty="0"/>
              <a:t>Advocates can push for solutions to three major policy issues: EL progress indicator, reclassification policy and charter funding for ELs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pSp>
        <p:nvGrpSpPr>
          <p:cNvPr id="3" name="Group 2"/>
          <p:cNvGrpSpPr/>
          <p:nvPr/>
        </p:nvGrpSpPr>
        <p:grpSpPr>
          <a:xfrm>
            <a:off x="219456" y="1473924"/>
            <a:ext cx="8705088" cy="2391016"/>
            <a:chOff x="486696" y="1143000"/>
            <a:chExt cx="7772400" cy="2391016"/>
          </a:xfrm>
        </p:grpSpPr>
        <p:sp>
          <p:nvSpPr>
            <p:cNvPr id="16" name="Rectangle 15"/>
            <p:cNvSpPr/>
            <p:nvPr/>
          </p:nvSpPr>
          <p:spPr>
            <a:xfrm>
              <a:off x="486696" y="1426165"/>
              <a:ext cx="7772400" cy="1384995"/>
            </a:xfrm>
            <a:prstGeom prst="rect">
              <a:avLst/>
            </a:prstGeom>
            <a:solidFill>
              <a:schemeClr val="bg1"/>
            </a:solidFill>
            <a:ln w="12700">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
                  <a:srgbClr val="91A226"/>
                </a:buClr>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With the passage of Proposition 58 and the adoption of the English Learner Roadmap, California’s policies—for the most part—support high quality EL education. Yet there are a few critical statewide policy issues that are still in need of improvement:</a:t>
              </a:r>
            </a:p>
            <a:p>
              <a:pPr marL="342900" marR="0" lvl="0"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EL progress indicator on California’s data dashboard</a:t>
              </a:r>
              <a:r>
                <a:rPr lang="en-US" sz="1400" dirty="0">
                  <a:solidFill>
                    <a:srgbClr val="56585C"/>
                  </a:solidFill>
                  <a:latin typeface="Calibri"/>
                </a:rPr>
                <a:t> (</a:t>
              </a:r>
              <a:r>
                <a:rPr lang="en-US" sz="1400" i="1" dirty="0">
                  <a:solidFill>
                    <a:srgbClr val="56585C"/>
                  </a:solidFill>
                  <a:latin typeface="Calibri"/>
                </a:rPr>
                <a:t>see </a:t>
              </a:r>
              <a:r>
                <a:rPr lang="en-US" sz="1400" i="1" dirty="0">
                  <a:solidFill>
                    <a:srgbClr val="56585C"/>
                  </a:solidFill>
                  <a:latin typeface="Calibri"/>
                  <a:hlinkClick r:id="rId3" action="ppaction://hlinksldjump"/>
                </a:rPr>
                <a:t>slides 124-125</a:t>
              </a:r>
              <a:r>
                <a:rPr lang="en-US" sz="1400" i="1" dirty="0">
                  <a:solidFill>
                    <a:srgbClr val="56585C"/>
                  </a:solidFill>
                  <a:latin typeface="Calibri"/>
                </a:rPr>
                <a:t> for more information</a:t>
              </a:r>
              <a:r>
                <a:rPr lang="en-US" sz="1400" dirty="0">
                  <a:solidFill>
                    <a:srgbClr val="56585C"/>
                  </a:solidFill>
                  <a:latin typeface="Calibri"/>
                </a:rPr>
                <a:t>)</a:t>
              </a:r>
              <a:endParaRPr kumimoji="0" lang="en-US" sz="1400" b="1" i="0" u="none" strike="noStrike" kern="1200" cap="none" spc="0" normalizeH="0" baseline="0" noProof="0" dirty="0">
                <a:ln>
                  <a:noFill/>
                </a:ln>
                <a:solidFill>
                  <a:srgbClr val="56585C"/>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Statewide reclassification policy </a:t>
              </a:r>
              <a:r>
                <a:rPr kumimoji="0" lang="en-US" sz="1400" i="0" u="none" strike="noStrike" kern="1200" cap="none" spc="0" normalizeH="0" baseline="0" noProof="0" dirty="0">
                  <a:ln>
                    <a:noFill/>
                  </a:ln>
                  <a:solidFill>
                    <a:srgbClr val="56585C"/>
                  </a:solidFill>
                  <a:effectLst/>
                  <a:uLnTx/>
                  <a:uFillTx/>
                  <a:latin typeface="Calibri"/>
                  <a:ea typeface="+mn-ea"/>
                  <a:cs typeface="+mn-cs"/>
                </a:rPr>
                <a:t>(</a:t>
              </a:r>
              <a:r>
                <a:rPr kumimoji="0" lang="en-US" sz="1400" i="1" u="none" strike="noStrike" kern="1200" cap="none" spc="0" normalizeH="0" baseline="0" noProof="0" dirty="0">
                  <a:ln>
                    <a:noFill/>
                  </a:ln>
                  <a:solidFill>
                    <a:srgbClr val="56585C"/>
                  </a:solidFill>
                  <a:effectLst/>
                  <a:uLnTx/>
                  <a:uFillTx/>
                  <a:latin typeface="Calibri"/>
                  <a:ea typeface="+mn-ea"/>
                  <a:cs typeface="+mn-cs"/>
                </a:rPr>
                <a:t>see </a:t>
              </a:r>
              <a:r>
                <a:rPr kumimoji="0" lang="en-US" sz="1400" i="1" u="none" strike="noStrike" kern="1200" cap="none" spc="0" normalizeH="0" baseline="0" noProof="0" dirty="0">
                  <a:ln>
                    <a:noFill/>
                  </a:ln>
                  <a:solidFill>
                    <a:srgbClr val="56585C"/>
                  </a:solidFill>
                  <a:effectLst/>
                  <a:uLnTx/>
                  <a:uFillTx/>
                  <a:latin typeface="Calibri"/>
                  <a:ea typeface="+mn-ea"/>
                  <a:cs typeface="+mn-cs"/>
                  <a:hlinkClick r:id="rId4" action="ppaction://hlinksldjump"/>
                </a:rPr>
                <a:t>slides 120-121</a:t>
              </a:r>
              <a:r>
                <a:rPr kumimoji="0" lang="en-US" sz="1400" i="1" u="none" strike="noStrike" kern="1200" cap="none" spc="0" normalizeH="0" baseline="0" noProof="0" dirty="0">
                  <a:ln>
                    <a:noFill/>
                  </a:ln>
                  <a:solidFill>
                    <a:srgbClr val="56585C"/>
                  </a:solidFill>
                  <a:effectLst/>
                  <a:uLnTx/>
                  <a:uFillTx/>
                  <a:latin typeface="Calibri"/>
                  <a:ea typeface="+mn-ea"/>
                  <a:cs typeface="+mn-cs"/>
                </a:rPr>
                <a:t> for more information</a:t>
              </a:r>
              <a:r>
                <a:rPr kumimoji="0" lang="en-US" sz="1400" i="0" u="none" strike="noStrike" kern="1200" cap="none" spc="0" normalizeH="0" baseline="0" noProof="0" dirty="0">
                  <a:ln>
                    <a:noFill/>
                  </a:ln>
                  <a:solidFill>
                    <a:srgbClr val="56585C"/>
                  </a:solidFill>
                  <a:effectLst/>
                  <a:uLnTx/>
                  <a:uFillTx/>
                  <a:latin typeface="Calibri"/>
                  <a:ea typeface="+mn-ea"/>
                  <a:cs typeface="+mn-cs"/>
                </a:rPr>
                <a:t>)</a:t>
              </a:r>
            </a:p>
            <a:p>
              <a:pPr marL="342900" marR="0" lvl="0"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1" i="0" u="none" strike="noStrike" kern="1200" cap="none" spc="0" normalizeH="0" baseline="0" noProof="0" dirty="0">
                  <a:ln>
                    <a:noFill/>
                  </a:ln>
                  <a:solidFill>
                    <a:srgbClr val="56585C"/>
                  </a:solidFill>
                  <a:effectLst/>
                  <a:uLnTx/>
                  <a:uFillTx/>
                  <a:latin typeface="Calibri"/>
                  <a:ea typeface="+mn-ea"/>
                  <a:cs typeface="+mn-cs"/>
                </a:rPr>
                <a:t>Charter school funding for ELs </a:t>
              </a:r>
              <a:r>
                <a:rPr kumimoji="0" lang="en-US" sz="1400" i="0" u="none" strike="noStrike" kern="1200" cap="none" spc="0" normalizeH="0" baseline="0" noProof="0" dirty="0">
                  <a:ln>
                    <a:noFill/>
                  </a:ln>
                  <a:solidFill>
                    <a:srgbClr val="56585C"/>
                  </a:solidFill>
                  <a:effectLst/>
                  <a:uLnTx/>
                  <a:uFillTx/>
                  <a:latin typeface="Calibri"/>
                  <a:ea typeface="+mn-ea"/>
                  <a:cs typeface="+mn-cs"/>
                </a:rPr>
                <a:t>(</a:t>
              </a:r>
              <a:r>
                <a:rPr kumimoji="0" lang="en-US" sz="1400" i="1" u="none" strike="noStrike" kern="1200" cap="none" spc="0" normalizeH="0" baseline="0" noProof="0" dirty="0">
                  <a:ln>
                    <a:noFill/>
                  </a:ln>
                  <a:solidFill>
                    <a:srgbClr val="56585C"/>
                  </a:solidFill>
                  <a:effectLst/>
                  <a:uLnTx/>
                  <a:uFillTx/>
                  <a:latin typeface="Calibri"/>
                  <a:ea typeface="+mn-ea"/>
                  <a:cs typeface="+mn-cs"/>
                </a:rPr>
                <a:t>see </a:t>
              </a:r>
              <a:r>
                <a:rPr kumimoji="0" lang="en-US" sz="1400" i="1" u="none" strike="noStrike" kern="1200" cap="none" spc="0" normalizeH="0" baseline="0" noProof="0" dirty="0">
                  <a:ln>
                    <a:noFill/>
                  </a:ln>
                  <a:solidFill>
                    <a:srgbClr val="56585C"/>
                  </a:solidFill>
                  <a:effectLst/>
                  <a:uLnTx/>
                  <a:uFillTx/>
                  <a:latin typeface="Calibri"/>
                  <a:ea typeface="+mn-ea"/>
                  <a:cs typeface="+mn-cs"/>
                  <a:hlinkClick r:id="rId5" action="ppaction://hlinksldjump"/>
                </a:rPr>
                <a:t>slides 46-49</a:t>
              </a:r>
              <a:r>
                <a:rPr kumimoji="0" lang="en-US" sz="1400" i="1" u="none" strike="noStrike" kern="1200" cap="none" spc="0" normalizeH="0" baseline="0" noProof="0" dirty="0">
                  <a:ln>
                    <a:noFill/>
                  </a:ln>
                  <a:solidFill>
                    <a:srgbClr val="56585C"/>
                  </a:solidFill>
                  <a:effectLst/>
                  <a:uLnTx/>
                  <a:uFillTx/>
                  <a:latin typeface="Calibri"/>
                  <a:ea typeface="+mn-ea"/>
                  <a:cs typeface="+mn-cs"/>
                </a:rPr>
                <a:t> for more information</a:t>
              </a:r>
              <a:r>
                <a:rPr kumimoji="0" lang="en-US" sz="1400" i="0" u="none" strike="noStrike" kern="1200" cap="none" spc="0" normalizeH="0" baseline="0" noProof="0" dirty="0">
                  <a:ln>
                    <a:noFill/>
                  </a:ln>
                  <a:solidFill>
                    <a:srgbClr val="56585C"/>
                  </a:solidFill>
                  <a:effectLst/>
                  <a:uLnTx/>
                  <a:uFillTx/>
                  <a:latin typeface="Calibri"/>
                  <a:ea typeface="+mn-ea"/>
                  <a:cs typeface="+mn-cs"/>
                </a:rPr>
                <a:t>)</a:t>
              </a:r>
            </a:p>
          </p:txBody>
        </p:sp>
        <p:sp>
          <p:nvSpPr>
            <p:cNvPr id="17" name="Rectangle 16"/>
            <p:cNvSpPr/>
            <p:nvPr/>
          </p:nvSpPr>
          <p:spPr>
            <a:xfrm>
              <a:off x="486696" y="3226239"/>
              <a:ext cx="7772400" cy="307777"/>
            </a:xfrm>
            <a:prstGeom prst="rect">
              <a:avLst/>
            </a:prstGeom>
            <a:solidFill>
              <a:schemeClr val="bg1"/>
            </a:solidFill>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
                  <a:srgbClr val="91A226"/>
                </a:buClr>
                <a:buSzTx/>
                <a:buFontTx/>
                <a:buNone/>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Advocates</a:t>
              </a:r>
              <a:r>
                <a:rPr kumimoji="0" lang="en-US" sz="1400" b="0" i="0" u="none" strike="noStrike" kern="1200" cap="none" spc="0" normalizeH="0" noProof="0" dirty="0">
                  <a:ln>
                    <a:noFill/>
                  </a:ln>
                  <a:solidFill>
                    <a:srgbClr val="56585C"/>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can</a:t>
              </a:r>
              <a:r>
                <a:rPr kumimoji="0" lang="en-US" sz="1400" b="0" i="0" u="none" strike="noStrike" kern="1200" cap="none" spc="0" normalizeH="0" noProof="0" dirty="0">
                  <a:ln>
                    <a:noFill/>
                  </a:ln>
                  <a:solidFill>
                    <a:srgbClr val="56585C"/>
                  </a:solidFill>
                  <a:effectLst/>
                  <a:uLnTx/>
                  <a:uFillTx/>
                  <a:latin typeface="Calibri"/>
                  <a:ea typeface="+mn-ea"/>
                  <a:cs typeface="+mn-cs"/>
                </a:rPr>
                <a:t> </a:t>
              </a:r>
              <a:r>
                <a:rPr kumimoji="0" lang="en-US" sz="1400" b="0" i="0" u="none" strike="noStrike" kern="1200" cap="none" spc="0" normalizeH="0" baseline="0" noProof="0" dirty="0">
                  <a:ln>
                    <a:noFill/>
                  </a:ln>
                  <a:solidFill>
                    <a:srgbClr val="56585C"/>
                  </a:solidFill>
                  <a:effectLst/>
                  <a:uLnTx/>
                  <a:uFillTx/>
                  <a:latin typeface="Calibri"/>
                  <a:ea typeface="+mn-ea"/>
                  <a:cs typeface="+mn-cs"/>
                </a:rPr>
                <a:t>work together to innovate and create solutions for three key policy issues:</a:t>
              </a:r>
            </a:p>
          </p:txBody>
        </p:sp>
        <p:sp>
          <p:nvSpPr>
            <p:cNvPr id="18" name="Rectangle 17"/>
            <p:cNvSpPr/>
            <p:nvPr/>
          </p:nvSpPr>
          <p:spPr>
            <a:xfrm>
              <a:off x="486696" y="2958467"/>
              <a:ext cx="7772400"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advocate for policy change? </a:t>
              </a:r>
            </a:p>
          </p:txBody>
        </p:sp>
        <p:sp>
          <p:nvSpPr>
            <p:cNvPr id="19" name="Rectangle 18"/>
            <p:cNvSpPr/>
            <p:nvPr/>
          </p:nvSpPr>
          <p:spPr>
            <a:xfrm>
              <a:off x="486696" y="1143000"/>
              <a:ext cx="7772400"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state policy change?</a:t>
              </a:r>
            </a:p>
          </p:txBody>
        </p:sp>
      </p:grpSp>
      <p:graphicFrame>
        <p:nvGraphicFramePr>
          <p:cNvPr id="20" name="Table 19"/>
          <p:cNvGraphicFramePr>
            <a:graphicFrameLocks noGrp="1"/>
          </p:cNvGraphicFramePr>
          <p:nvPr>
            <p:extLst>
              <p:ext uri="{D42A27DB-BD31-4B8C-83A1-F6EECF244321}">
                <p14:modId xmlns:p14="http://schemas.microsoft.com/office/powerpoint/2010/main" val="862399531"/>
              </p:ext>
            </p:extLst>
          </p:nvPr>
        </p:nvGraphicFramePr>
        <p:xfrm>
          <a:off x="219456" y="3871993"/>
          <a:ext cx="8705087" cy="2374803"/>
        </p:xfrm>
        <a:graphic>
          <a:graphicData uri="http://schemas.openxmlformats.org/drawingml/2006/table">
            <a:tbl>
              <a:tblPr firstRow="1" bandRow="1">
                <a:tableStyleId>{2D5ABB26-0587-4C30-8999-92F81FD0307C}</a:tableStyleId>
              </a:tblPr>
              <a:tblGrid>
                <a:gridCol w="2177235">
                  <a:extLst>
                    <a:ext uri="{9D8B030D-6E8A-4147-A177-3AD203B41FA5}">
                      <a16:colId xmlns:a16="http://schemas.microsoft.com/office/drawing/2014/main" val="3911878823"/>
                    </a:ext>
                  </a:extLst>
                </a:gridCol>
                <a:gridCol w="6527852">
                  <a:extLst>
                    <a:ext uri="{9D8B030D-6E8A-4147-A177-3AD203B41FA5}">
                      <a16:colId xmlns:a16="http://schemas.microsoft.com/office/drawing/2014/main" val="3296678488"/>
                    </a:ext>
                  </a:extLst>
                </a:gridCol>
              </a:tblGrid>
              <a:tr h="274320">
                <a:tc>
                  <a:txBody>
                    <a:bodyPr/>
                    <a:lstStyle/>
                    <a:p>
                      <a:pPr algn="ctr"/>
                      <a:r>
                        <a:rPr lang="en-US" sz="1400" b="1" dirty="0">
                          <a:solidFill>
                            <a:schemeClr val="bg1"/>
                          </a:solidFill>
                        </a:rPr>
                        <a:t>Policy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Opportunity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314851685"/>
                  </a:ext>
                </a:extLst>
              </a:tr>
              <a:tr h="635839">
                <a:tc>
                  <a:txBody>
                    <a:bodyPr/>
                    <a:lstStyle/>
                    <a:p>
                      <a:pPr marL="0" indent="0" algn="ctr">
                        <a:buClr>
                          <a:schemeClr val="accent4"/>
                        </a:buClr>
                        <a:buFont typeface="Wingdings" panose="05000000000000000000" pitchFamily="2" charset="2"/>
                        <a:buNone/>
                      </a:pPr>
                      <a:r>
                        <a:rPr kumimoji="0" lang="en-US" sz="1400" b="1" i="0" u="none" strike="noStrike" kern="1200" cap="none" spc="0" normalizeH="0" baseline="0" noProof="0" dirty="0">
                          <a:ln>
                            <a:noFill/>
                          </a:ln>
                          <a:solidFill>
                            <a:srgbClr val="56585C"/>
                          </a:solidFill>
                          <a:effectLst/>
                          <a:uLnTx/>
                          <a:uFillTx/>
                          <a:latin typeface="+mn-lt"/>
                          <a:ea typeface="+mn-ea"/>
                          <a:cs typeface="+mn-cs"/>
                        </a:rPr>
                        <a:t>EL progress indicator on California’s dashboard</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Clr>
                          <a:schemeClr val="accent4"/>
                        </a:buClr>
                        <a:buFont typeface="Wingdings" panose="05000000000000000000" pitchFamily="2" charset="2"/>
                        <a:buChar char="§"/>
                      </a:pPr>
                      <a:endParaRPr lang="en-US" sz="1200" dirty="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25048477"/>
                  </a:ext>
                </a:extLst>
              </a:tr>
              <a:tr h="770021">
                <a:tc>
                  <a:txBody>
                    <a:bodyPr/>
                    <a:lstStyle/>
                    <a:p>
                      <a:pPr marL="0" indent="0" algn="ctr">
                        <a:buClr>
                          <a:schemeClr val="accent4"/>
                        </a:buClr>
                        <a:buFont typeface="Wingdings" panose="05000000000000000000" pitchFamily="2" charset="2"/>
                        <a:buNone/>
                      </a:pPr>
                      <a:r>
                        <a:rPr lang="en-US" sz="1400" b="1" dirty="0"/>
                        <a:t>Statewide reclassification policy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342900" lvl="0" indent="-342900">
                        <a:buClr>
                          <a:schemeClr val="accent4"/>
                        </a:buClr>
                        <a:buFont typeface="Wingdings" panose="05000000000000000000" pitchFamily="2" charset="2"/>
                        <a:buChar char="§"/>
                        <a:defRPr/>
                      </a:pPr>
                      <a:endParaRPr lang="en-US" sz="1200" dirty="0">
                        <a:solidFill>
                          <a:srgbClr val="56585C"/>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51457915"/>
                  </a:ext>
                </a:extLst>
              </a:tr>
              <a:tr h="664143">
                <a:tc>
                  <a:txBody>
                    <a:bodyPr/>
                    <a:lstStyle/>
                    <a:p>
                      <a:pPr marL="0" indent="0" algn="ctr">
                        <a:buClr>
                          <a:schemeClr val="accent4"/>
                        </a:buClr>
                        <a:buFont typeface="Wingdings" panose="05000000000000000000" pitchFamily="2" charset="2"/>
                        <a:buNone/>
                      </a:pPr>
                      <a:r>
                        <a:rPr lang="en-US" sz="1400" b="1" dirty="0"/>
                        <a:t>Charter school funding for ELs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342900" lvl="0" indent="-342900">
                        <a:buClr>
                          <a:schemeClr val="accent4"/>
                        </a:buClr>
                        <a:buFont typeface="Wingdings" panose="05000000000000000000" pitchFamily="2" charset="2"/>
                        <a:buChar char="§"/>
                        <a:defRPr/>
                      </a:pPr>
                      <a:endParaRPr lang="en-US" sz="1200" dirty="0">
                        <a:solidFill>
                          <a:srgbClr val="56585C"/>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039511952"/>
                  </a:ext>
                </a:extLst>
              </a:tr>
            </a:tbl>
          </a:graphicData>
        </a:graphic>
      </p:graphicFrame>
      <p:sp>
        <p:nvSpPr>
          <p:cNvPr id="21" name="Speech Bubble: Rectangle 8">
            <a:extLst>
              <a:ext uri="{FF2B5EF4-FFF2-40B4-BE49-F238E27FC236}">
                <a16:creationId xmlns:a16="http://schemas.microsoft.com/office/drawing/2014/main" id="{7568C51C-709A-4063-BF95-D889EDCC87D0}"/>
              </a:ext>
            </a:extLst>
          </p:cNvPr>
          <p:cNvSpPr/>
          <p:nvPr/>
        </p:nvSpPr>
        <p:spPr>
          <a:xfrm>
            <a:off x="2569945" y="4281127"/>
            <a:ext cx="6221629" cy="407724"/>
          </a:xfrm>
          <a:prstGeom prst="wedgeRectCallout">
            <a:avLst>
              <a:gd name="adj1" fmla="val 25228"/>
              <a:gd name="adj2" fmla="val 64926"/>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200" b="0" i="1" u="none" strike="noStrike" kern="1200" cap="none" spc="0" normalizeH="0" baseline="0" noProof="0" dirty="0">
                <a:ln>
                  <a:noFill/>
                </a:ln>
                <a:solidFill>
                  <a:srgbClr val="56585C"/>
                </a:solidFill>
                <a:effectLst/>
                <a:uLnTx/>
                <a:uFillTx/>
                <a:latin typeface="Calibri"/>
                <a:ea typeface="+mn-ea"/>
                <a:cs typeface="+mn-cs"/>
              </a:rPr>
              <a:t>“The [California School] Dashboard drives policy: if it reflects ELs better and more accurately, we are hopeful it will lead to policy changes and funding support for ELs” </a:t>
            </a:r>
            <a:r>
              <a:rPr kumimoji="0" lang="en-US" sz="1200" b="0" u="none" strike="noStrike" kern="1200" cap="none" spc="0" normalizeH="0" baseline="0" noProof="0" dirty="0">
                <a:ln>
                  <a:noFill/>
                </a:ln>
                <a:solidFill>
                  <a:srgbClr val="56585C"/>
                </a:solidFill>
                <a:effectLst/>
                <a:uLnTx/>
                <a:uFillTx/>
                <a:latin typeface="Calibri"/>
                <a:ea typeface="+mn-ea"/>
                <a:cs typeface="+mn-cs"/>
              </a:rPr>
              <a:t>–TA Provider</a:t>
            </a:r>
          </a:p>
        </p:txBody>
      </p:sp>
      <p:sp>
        <p:nvSpPr>
          <p:cNvPr id="22" name="Speech Bubble: Rectangle 8">
            <a:extLst>
              <a:ext uri="{FF2B5EF4-FFF2-40B4-BE49-F238E27FC236}">
                <a16:creationId xmlns:a16="http://schemas.microsoft.com/office/drawing/2014/main" id="{7568C51C-709A-4063-BF95-D889EDCC87D0}"/>
              </a:ext>
            </a:extLst>
          </p:cNvPr>
          <p:cNvSpPr/>
          <p:nvPr/>
        </p:nvSpPr>
        <p:spPr>
          <a:xfrm>
            <a:off x="2569943" y="5656012"/>
            <a:ext cx="6221629" cy="451854"/>
          </a:xfrm>
          <a:prstGeom prst="wedgeRectCallout">
            <a:avLst>
              <a:gd name="adj1" fmla="val 27125"/>
              <a:gd name="adj2" fmla="val 66072"/>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200" b="0" i="1" u="none" strike="noStrike" kern="1200" cap="none" spc="0" normalizeH="0" baseline="0" noProof="0" dirty="0">
                <a:ln>
                  <a:noFill/>
                </a:ln>
                <a:solidFill>
                  <a:srgbClr val="56585C"/>
                </a:solidFill>
                <a:effectLst/>
                <a:uLnTx/>
                <a:uFillTx/>
                <a:latin typeface="Calibri"/>
                <a:ea typeface="+mn-ea"/>
                <a:cs typeface="+mn-cs"/>
              </a:rPr>
              <a:t>“Charters are limited by the concentration grant; clear equity and civil rights issue here. Concentration grant was an arbitrary decision when LCFF was created.” </a:t>
            </a:r>
            <a:r>
              <a:rPr kumimoji="0" lang="en-US" sz="1200" b="0" u="none" strike="noStrike" kern="1200" cap="none" spc="0" normalizeH="0" baseline="0" noProof="0" dirty="0">
                <a:ln>
                  <a:noFill/>
                </a:ln>
                <a:solidFill>
                  <a:srgbClr val="56585C"/>
                </a:solidFill>
                <a:effectLst/>
                <a:uLnTx/>
                <a:uFillTx/>
                <a:latin typeface="Calibri"/>
                <a:ea typeface="+mn-ea"/>
                <a:cs typeface="+mn-cs"/>
              </a:rPr>
              <a:t>–Charter Leader</a:t>
            </a:r>
          </a:p>
        </p:txBody>
      </p:sp>
      <p:sp>
        <p:nvSpPr>
          <p:cNvPr id="23" name="Speech Bubble: Rectangle 8">
            <a:extLst>
              <a:ext uri="{FF2B5EF4-FFF2-40B4-BE49-F238E27FC236}">
                <a16:creationId xmlns:a16="http://schemas.microsoft.com/office/drawing/2014/main" id="{7568C51C-709A-4063-BF95-D889EDCC87D0}"/>
              </a:ext>
            </a:extLst>
          </p:cNvPr>
          <p:cNvSpPr/>
          <p:nvPr/>
        </p:nvSpPr>
        <p:spPr>
          <a:xfrm>
            <a:off x="2569944" y="4896962"/>
            <a:ext cx="6221629" cy="550939"/>
          </a:xfrm>
          <a:prstGeom prst="wedgeRectCallout">
            <a:avLst>
              <a:gd name="adj1" fmla="val -26085"/>
              <a:gd name="adj2" fmla="val 63587"/>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200" b="0" i="1" u="none" strike="noStrike" kern="1200" cap="none" spc="0" normalizeH="0" baseline="0" noProof="0" dirty="0">
                <a:ln>
                  <a:noFill/>
                </a:ln>
                <a:solidFill>
                  <a:srgbClr val="56585C"/>
                </a:solidFill>
                <a:effectLst/>
                <a:uLnTx/>
                <a:uFillTx/>
                <a:latin typeface="Calibri"/>
                <a:ea typeface="+mn-ea"/>
                <a:cs typeface="+mn-cs"/>
              </a:rPr>
              <a:t>“We record how the school system works and doesn’t work. For example, parents have no idea what reclassification is. This continues to be a problem 33 years later. This is a major obstacle that I see.”</a:t>
            </a:r>
            <a:r>
              <a:rPr kumimoji="0" lang="en-US" sz="1200" b="0" u="none" strike="noStrike" kern="1200" cap="none" spc="0" normalizeH="0" baseline="0" noProof="0" dirty="0">
                <a:ln>
                  <a:noFill/>
                </a:ln>
                <a:solidFill>
                  <a:srgbClr val="56585C"/>
                </a:solidFill>
                <a:effectLst/>
                <a:uLnTx/>
                <a:uFillTx/>
                <a:latin typeface="Calibri"/>
                <a:ea typeface="+mn-ea"/>
                <a:cs typeface="+mn-cs"/>
              </a:rPr>
              <a:t> –Family Engagement Leader</a:t>
            </a:r>
          </a:p>
        </p:txBody>
      </p:sp>
      <p:grpSp>
        <p:nvGrpSpPr>
          <p:cNvPr id="26" name="Group 25"/>
          <p:cNvGrpSpPr/>
          <p:nvPr/>
        </p:nvGrpSpPr>
        <p:grpSpPr>
          <a:xfrm>
            <a:off x="8531351" y="0"/>
            <a:ext cx="612649" cy="499951"/>
            <a:chOff x="8531351" y="0"/>
            <a:chExt cx="612649" cy="499951"/>
          </a:xfrm>
          <a:solidFill>
            <a:schemeClr val="tx2">
              <a:lumMod val="20000"/>
              <a:lumOff val="80000"/>
            </a:schemeClr>
          </a:solidFill>
        </p:grpSpPr>
        <p:sp>
          <p:nvSpPr>
            <p:cNvPr id="27" name="Rectangle 26"/>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8" name="Picture 4" descr="https://static.thenounproject.com/png/2087381-200.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sp>
        <p:nvSpPr>
          <p:cNvPr id="29" name="Rectangle 28"/>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7" action="ppaction://hlinksldjump"/>
              </a:rPr>
              <a:t>slide 103</a:t>
            </a:r>
            <a:r>
              <a:rPr lang="en-US" sz="1200" i="1" dirty="0">
                <a:solidFill>
                  <a:schemeClr val="accent6"/>
                </a:solidFill>
              </a:rPr>
              <a:t> </a:t>
            </a:r>
            <a:r>
              <a:rPr lang="en-US" sz="1200" i="1" dirty="0">
                <a:solidFill>
                  <a:schemeClr val="tx1"/>
                </a:solidFill>
              </a:rPr>
              <a:t>for a funder-specific recommendation related to policy/accountability.</a:t>
            </a:r>
          </a:p>
        </p:txBody>
      </p:sp>
      <p:pic>
        <p:nvPicPr>
          <p:cNvPr id="30" name="Picture 2" descr="https://static.thenounproject.com/png/1263005-200.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29833429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194234" cy="1175801"/>
          </a:xfrm>
        </p:spPr>
        <p:txBody>
          <a:bodyPr/>
          <a:lstStyle/>
          <a:p>
            <a:r>
              <a:rPr lang="en-US" dirty="0"/>
              <a:t>Advocacy: </a:t>
            </a:r>
            <a:r>
              <a:rPr lang="en-US" b="0" dirty="0"/>
              <a:t>The field can capitalize on California’s local control and accountability structure by including and elevating the </a:t>
            </a:r>
            <a:br>
              <a:rPr lang="en-US" b="0" dirty="0"/>
            </a:br>
            <a:r>
              <a:rPr lang="en-US" b="0" dirty="0"/>
              <a:t>voices of parents of DLLs/ELs in local advocacy initiatives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3" name="Group 2"/>
          <p:cNvGrpSpPr/>
          <p:nvPr/>
        </p:nvGrpSpPr>
        <p:grpSpPr>
          <a:xfrm>
            <a:off x="219457" y="1475994"/>
            <a:ext cx="8705087" cy="4792680"/>
            <a:chOff x="1741246" y="1427869"/>
            <a:chExt cx="7772400" cy="4792680"/>
          </a:xfrm>
        </p:grpSpPr>
        <p:sp>
          <p:nvSpPr>
            <p:cNvPr id="14" name="Speech Bubble: Rectangle 8">
              <a:extLst>
                <a:ext uri="{FF2B5EF4-FFF2-40B4-BE49-F238E27FC236}">
                  <a16:creationId xmlns:a16="http://schemas.microsoft.com/office/drawing/2014/main" id="{7568C51C-709A-4063-BF95-D889EDCC87D0}"/>
                </a:ext>
              </a:extLst>
            </p:cNvPr>
            <p:cNvSpPr/>
            <p:nvPr/>
          </p:nvSpPr>
          <p:spPr>
            <a:xfrm>
              <a:off x="1741246" y="5454383"/>
              <a:ext cx="7772400" cy="766166"/>
            </a:xfrm>
            <a:prstGeom prst="wedgeRectCallout">
              <a:avLst>
                <a:gd name="adj1" fmla="val 22239"/>
                <a:gd name="adj2" fmla="val 61409"/>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a:t>
              </a:r>
              <a:r>
                <a:rPr kumimoji="0" lang="en-US" sz="1400" b="1" i="1" u="none" strike="noStrike" kern="1200" cap="none" spc="0" normalizeH="0" baseline="0" noProof="0" dirty="0">
                  <a:ln>
                    <a:noFill/>
                  </a:ln>
                  <a:solidFill>
                    <a:srgbClr val="56585C"/>
                  </a:solidFill>
                  <a:effectLst/>
                  <a:uLnTx/>
                  <a:uFillTx/>
                  <a:latin typeface="Calibri"/>
                  <a:ea typeface="+mn-ea"/>
                  <a:cs typeface="+mn-cs"/>
                </a:rPr>
                <a:t>ELs and parents must be part of the plan</a:t>
              </a:r>
              <a:r>
                <a:rPr lang="en-US" sz="1400" i="1" dirty="0">
                  <a:solidFill>
                    <a:srgbClr val="56585C"/>
                  </a:solidFill>
                  <a:latin typeface="Calibri"/>
                </a:rPr>
                <a:t>. Schools </a:t>
              </a:r>
              <a:r>
                <a:rPr kumimoji="0" lang="en-US" sz="1400" b="0" i="1" u="none" strike="noStrike" kern="1200" cap="none" spc="0" normalizeH="0" baseline="0" noProof="0" dirty="0">
                  <a:ln>
                    <a:noFill/>
                  </a:ln>
                  <a:solidFill>
                    <a:srgbClr val="56585C"/>
                  </a:solidFill>
                  <a:effectLst/>
                  <a:uLnTx/>
                  <a:uFillTx/>
                  <a:latin typeface="Calibri"/>
                  <a:ea typeface="+mn-ea"/>
                  <a:cs typeface="+mn-cs"/>
                </a:rPr>
                <a:t>invite parents to develop the plan, but the invited parents are not informed about their role nor do they understand the policy or project they’re informing</a:t>
              </a:r>
              <a:r>
                <a:rPr kumimoji="0" lang="en-US" sz="1400" b="1" i="1" u="none" strike="noStrike" kern="1200" cap="none" spc="0" normalizeH="0" baseline="0" noProof="0" dirty="0">
                  <a:ln>
                    <a:noFill/>
                  </a:ln>
                  <a:solidFill>
                    <a:srgbClr val="324B8B"/>
                  </a:solidFill>
                  <a:effectLst/>
                  <a:uLnTx/>
                  <a:uFillTx/>
                  <a:latin typeface="Calibri"/>
                  <a:ea typeface="+mn-ea"/>
                  <a:cs typeface="+mn-cs"/>
                </a:rPr>
                <a:t>. </a:t>
              </a:r>
              <a:r>
                <a:rPr kumimoji="0" lang="en-US" sz="1400" b="1" i="1" u="none" strike="noStrike" kern="1200" cap="none" spc="0" normalizeH="0" baseline="0" noProof="0" dirty="0">
                  <a:ln>
                    <a:noFill/>
                  </a:ln>
                  <a:solidFill>
                    <a:schemeClr val="tx1"/>
                  </a:solidFill>
                  <a:effectLst/>
                  <a:uLnTx/>
                  <a:uFillTx/>
                  <a:latin typeface="Calibri"/>
                  <a:ea typeface="+mn-ea"/>
                  <a:cs typeface="+mn-cs"/>
                </a:rPr>
                <a:t>Parents should not be used and instead informed, parents should be integrated into the planning process</a:t>
              </a:r>
              <a:r>
                <a:rPr kumimoji="0" lang="en-US" sz="1400" b="0" i="1" u="none" strike="noStrike" kern="1200" cap="none" spc="0" normalizeH="0" baseline="0" noProof="0" dirty="0">
                  <a:ln>
                    <a:noFill/>
                  </a:ln>
                  <a:solidFill>
                    <a:schemeClr val="tx1"/>
                  </a:solidFill>
                  <a:effectLst/>
                  <a:uLnTx/>
                  <a:uFillTx/>
                  <a:latin typeface="Calibri"/>
                  <a:ea typeface="+mn-ea"/>
                  <a:cs typeface="+mn-cs"/>
                </a:rPr>
                <a:t>.” </a:t>
              </a:r>
              <a:r>
                <a:rPr lang="en-US" sz="1400" i="1" dirty="0">
                  <a:solidFill>
                    <a:schemeClr val="tx1"/>
                  </a:solidFill>
                  <a:latin typeface="Calibri"/>
                </a:rPr>
                <a:t>–</a:t>
              </a:r>
              <a:r>
                <a:rPr kumimoji="0" lang="en-US" sz="1400" b="0" u="none" strike="noStrike" kern="1200" cap="none" spc="0" normalizeH="0" baseline="0" noProof="0" dirty="0">
                  <a:ln>
                    <a:noFill/>
                  </a:ln>
                  <a:solidFill>
                    <a:schemeClr val="tx1"/>
                  </a:solidFill>
                  <a:effectLst/>
                  <a:uLnTx/>
                  <a:uFillTx/>
                  <a:latin typeface="Calibri"/>
                  <a:ea typeface="+mn-ea"/>
                  <a:cs typeface="+mn-cs"/>
                </a:rPr>
                <a:t>Family Engagement</a:t>
              </a:r>
              <a:r>
                <a:rPr kumimoji="0" lang="en-US" sz="1400" b="0" u="none" strike="noStrike" kern="1200" cap="none" spc="0" normalizeH="0" noProof="0" dirty="0">
                  <a:ln>
                    <a:noFill/>
                  </a:ln>
                  <a:solidFill>
                    <a:schemeClr val="tx1"/>
                  </a:solidFill>
                  <a:effectLst/>
                  <a:uLnTx/>
                  <a:uFillTx/>
                  <a:latin typeface="Calibri"/>
                  <a:ea typeface="+mn-ea"/>
                  <a:cs typeface="+mn-cs"/>
                </a:rPr>
                <a:t> Leader</a:t>
              </a:r>
              <a:endParaRPr kumimoji="0" lang="en-US" sz="1400" b="0" u="none" strike="noStrike" kern="1200" cap="none" spc="0" normalizeH="0" baseline="0" noProof="0" dirty="0">
                <a:ln>
                  <a:noFill/>
                </a:ln>
                <a:solidFill>
                  <a:schemeClr val="tx1"/>
                </a:solidFill>
                <a:effectLst/>
                <a:uLnTx/>
                <a:uFillTx/>
                <a:latin typeface="Calibri"/>
                <a:ea typeface="+mn-ea"/>
                <a:cs typeface="+mn-cs"/>
              </a:endParaRPr>
            </a:p>
          </p:txBody>
        </p:sp>
        <p:grpSp>
          <p:nvGrpSpPr>
            <p:cNvPr id="15" name="Group 14"/>
            <p:cNvGrpSpPr/>
            <p:nvPr/>
          </p:nvGrpSpPr>
          <p:grpSpPr>
            <a:xfrm>
              <a:off x="1741246" y="3288568"/>
              <a:ext cx="7772400" cy="1935393"/>
              <a:chOff x="1799925" y="3319752"/>
              <a:chExt cx="7190072" cy="1935393"/>
            </a:xfrm>
          </p:grpSpPr>
          <p:sp>
            <p:nvSpPr>
              <p:cNvPr id="16" name="Rectangle 15"/>
              <p:cNvSpPr/>
              <p:nvPr/>
            </p:nvSpPr>
            <p:spPr>
              <a:xfrm>
                <a:off x="1799925" y="3593152"/>
                <a:ext cx="7190072" cy="1661993"/>
              </a:xfrm>
              <a:prstGeom prst="rect">
                <a:avLst/>
              </a:prstGeom>
              <a:solidFill>
                <a:schemeClr val="bg1"/>
              </a:solidFill>
              <a:ln>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effectLst/>
                    <a:uLnTx/>
                    <a:uFillTx/>
                    <a:latin typeface="Calibri"/>
                    <a:ea typeface="+mn-ea"/>
                    <a:cs typeface="+mn-cs"/>
                  </a:rPr>
                  <a:t>Leaders at all levels—from teachers to SEA leaders—can elevate the voices of ELs’ parents and provide them with the information they need to advocate on behalf of their children.</a:t>
                </a:r>
                <a:endParaRPr kumimoji="0" lang="en-US" sz="1400" b="0" i="0" u="none" strike="noStrike" kern="1200" cap="none" spc="0" normalizeH="0" baseline="0" noProof="0" dirty="0">
                  <a:ln>
                    <a:noFill/>
                  </a:ln>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
                    <a:schemeClr val="accent4"/>
                  </a:buClr>
                  <a:buSzTx/>
                  <a:buFont typeface="Calibri" panose="020F0502020204030204" pitchFamily="34" charset="0"/>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E.g. Educators can use EL family input to enhance day-to-day instruction and curriculum;</a:t>
                </a:r>
                <a:r>
                  <a:rPr kumimoji="0" lang="en-US" sz="1400" b="0" i="0" u="none" strike="noStrike" kern="1200" cap="none" spc="0" normalizeH="0" noProof="0" dirty="0">
                    <a:ln>
                      <a:noFill/>
                    </a:ln>
                    <a:solidFill>
                      <a:srgbClr val="56585C"/>
                    </a:solidFill>
                    <a:effectLst/>
                    <a:uLnTx/>
                    <a:uFillTx/>
                    <a:latin typeface="Calibri"/>
                    <a:ea typeface="+mn-ea"/>
                    <a:cs typeface="+mn-cs"/>
                  </a:rPr>
                  <a:t> </a:t>
                </a:r>
                <a:r>
                  <a:rPr lang="en-US" sz="1400" dirty="0">
                    <a:solidFill>
                      <a:srgbClr val="56585C"/>
                    </a:solidFill>
                    <a:latin typeface="Calibri"/>
                  </a:rPr>
                  <a:t>advocates </a:t>
                </a:r>
                <a:r>
                  <a:rPr kumimoji="0" lang="en-US" sz="1400" b="0" i="0" u="none" strike="noStrike" kern="1200" cap="none" spc="0" normalizeH="0" baseline="0" noProof="0" dirty="0">
                    <a:ln>
                      <a:noFill/>
                    </a:ln>
                    <a:solidFill>
                      <a:srgbClr val="56585C"/>
                    </a:solidFill>
                    <a:effectLst/>
                    <a:uLnTx/>
                    <a:uFillTx/>
                    <a:latin typeface="Calibri"/>
                    <a:ea typeface="+mn-ea"/>
                    <a:cs typeface="+mn-cs"/>
                  </a:rPr>
                  <a:t>can build the capacity of EL families to advocate for themselves and their children.</a:t>
                </a:r>
              </a:p>
              <a:p>
                <a:pPr marL="171450" marR="0" lvl="0" indent="-1714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endParaRPr kumimoji="0" lang="en-US" sz="400" b="0" i="0" u="none" strike="noStrike" kern="1200" cap="none" spc="0" normalizeH="0" baseline="0" noProof="0" dirty="0">
                  <a:ln>
                    <a:noFill/>
                  </a:ln>
                  <a:solidFill>
                    <a:srgbClr val="56585C"/>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Two areas ripe</a:t>
                </a:r>
                <a:r>
                  <a:rPr kumimoji="0" lang="en-US" sz="1400" b="0" i="0" u="none" strike="noStrike" kern="1200" cap="none" spc="0" normalizeH="0" noProof="0" dirty="0">
                    <a:ln>
                      <a:noFill/>
                    </a:ln>
                    <a:solidFill>
                      <a:srgbClr val="56585C"/>
                    </a:solidFill>
                    <a:effectLst/>
                    <a:uLnTx/>
                    <a:uFillTx/>
                    <a:latin typeface="Calibri"/>
                    <a:ea typeface="+mn-ea"/>
                    <a:cs typeface="+mn-cs"/>
                  </a:rPr>
                  <a:t> for EL parent engagement and advocacy include:</a:t>
                </a:r>
                <a:endParaRPr kumimoji="0" lang="en-US" sz="1400" b="0" i="0" u="none" strike="noStrike" kern="1200" cap="none" spc="0" normalizeH="0" baseline="0" noProof="0" dirty="0">
                  <a:ln>
                    <a:noFill/>
                  </a:ln>
                  <a:solidFill>
                    <a:srgbClr val="324B8B"/>
                  </a:solidFill>
                  <a:effectLst/>
                  <a:uLnTx/>
                  <a:uFillTx/>
                  <a:latin typeface="Calibri"/>
                  <a:ea typeface="+mn-ea"/>
                  <a:cs typeface="+mn-cs"/>
                </a:endParaRPr>
              </a:p>
              <a:p>
                <a:pPr marL="800100" marR="0" lvl="1"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Advocating for some LCFF funds to be allocated for EL services</a:t>
                </a:r>
              </a:p>
              <a:p>
                <a:pPr marL="800100" marR="0" lvl="1"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Ensuring the EL services districts identify in their LCAP are implemented with fidelity</a:t>
                </a:r>
              </a:p>
            </p:txBody>
          </p:sp>
          <p:sp>
            <p:nvSpPr>
              <p:cNvPr id="17" name="Rectangle 16"/>
              <p:cNvSpPr/>
              <p:nvPr/>
            </p:nvSpPr>
            <p:spPr>
              <a:xfrm>
                <a:off x="1799925" y="3319752"/>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ignite local advocacy? </a:t>
                </a:r>
              </a:p>
            </p:txBody>
          </p:sp>
        </p:grpSp>
        <p:grpSp>
          <p:nvGrpSpPr>
            <p:cNvPr id="18" name="Group 17"/>
            <p:cNvGrpSpPr/>
            <p:nvPr/>
          </p:nvGrpSpPr>
          <p:grpSpPr>
            <a:xfrm>
              <a:off x="1741246" y="1427869"/>
              <a:ext cx="7772400" cy="1658535"/>
              <a:chOff x="1799925" y="1460306"/>
              <a:chExt cx="7190072" cy="1658535"/>
            </a:xfrm>
          </p:grpSpPr>
          <p:sp>
            <p:nvSpPr>
              <p:cNvPr id="19" name="Rectangle 18"/>
              <p:cNvSpPr/>
              <p:nvPr/>
            </p:nvSpPr>
            <p:spPr>
              <a:xfrm>
                <a:off x="1799925" y="1733846"/>
                <a:ext cx="7190072" cy="1384995"/>
              </a:xfrm>
              <a:prstGeom prst="rect">
                <a:avLst/>
              </a:prstGeom>
              <a:solidFill>
                <a:schemeClr val="bg1"/>
              </a:solidFill>
              <a:ln w="12700">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Given California’s local control education and accountability structure, districts have a great degree of authority over their spending and programming. </a:t>
                </a:r>
                <a:r>
                  <a:rPr lang="en-US" sz="1400" b="1" dirty="0">
                    <a:latin typeface="Calibri"/>
                  </a:rPr>
                  <a:t>Local </a:t>
                </a:r>
                <a:r>
                  <a:rPr kumimoji="0" lang="en-US" sz="1400" b="1" i="0" u="none" strike="noStrike" kern="1200" cap="none" spc="0" normalizeH="0" baseline="0" noProof="0" dirty="0">
                    <a:ln>
                      <a:noFill/>
                    </a:ln>
                    <a:effectLst/>
                    <a:uLnTx/>
                    <a:uFillTx/>
                    <a:latin typeface="Calibri"/>
                    <a:ea typeface="+mn-ea"/>
                    <a:cs typeface="+mn-cs"/>
                  </a:rPr>
                  <a:t>stakeholders (e.g. families, community leaders, etc.) are in a position to hold districts accountable</a:t>
                </a:r>
                <a:r>
                  <a:rPr lang="en-US" sz="1400" dirty="0">
                    <a:latin typeface="Calibri"/>
                  </a:rPr>
                  <a:t>.</a:t>
                </a:r>
                <a:endParaRPr kumimoji="0" lang="en-US" sz="1400" b="0" i="0" u="none" strike="noStrike" kern="1200" cap="none" spc="0" normalizeH="0" baseline="0" noProof="0" dirty="0">
                  <a:ln>
                    <a:noFill/>
                  </a:ln>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Though some parents, typically</a:t>
                </a:r>
                <a:r>
                  <a:rPr kumimoji="0" lang="en-US" sz="1400" b="0" i="0" u="none" strike="noStrike" kern="1200" cap="none" spc="0" normalizeH="0" noProof="0" dirty="0">
                    <a:ln>
                      <a:noFill/>
                    </a:ln>
                    <a:solidFill>
                      <a:srgbClr val="56585C"/>
                    </a:solidFill>
                    <a:effectLst/>
                    <a:uLnTx/>
                    <a:uFillTx/>
                    <a:latin typeface="Calibri"/>
                    <a:ea typeface="+mn-ea"/>
                    <a:cs typeface="+mn-cs"/>
                  </a:rPr>
                  <a:t> </a:t>
                </a:r>
                <a:r>
                  <a:rPr lang="en-US" sz="1400" dirty="0">
                    <a:solidFill>
                      <a:srgbClr val="56585C"/>
                    </a:solidFill>
                    <a:latin typeface="Calibri"/>
                  </a:rPr>
                  <a:t>wealthier parents, are already engaged and holding school districts accountable, the majority of EL parents are not; typically, parents of</a:t>
                </a:r>
                <a:r>
                  <a:rPr kumimoji="0" lang="en-US" sz="1400" b="0" i="0" u="none" strike="noStrike" kern="1200" cap="none" spc="0" normalizeH="0" baseline="0" noProof="0" dirty="0">
                    <a:ln>
                      <a:noFill/>
                    </a:ln>
                    <a:solidFill>
                      <a:srgbClr val="56585C"/>
                    </a:solidFill>
                    <a:effectLst/>
                    <a:uLnTx/>
                    <a:uFillTx/>
                    <a:latin typeface="Calibri"/>
                    <a:ea typeface="+mn-ea"/>
                    <a:cs typeface="+mn-cs"/>
                  </a:rPr>
                  <a:t> ELs lack access to the information and tools needed to successfully advocate on behalf of their children.</a:t>
                </a:r>
              </a:p>
            </p:txBody>
          </p:sp>
          <p:sp>
            <p:nvSpPr>
              <p:cNvPr id="20" name="Rectangle 19"/>
              <p:cNvSpPr/>
              <p:nvPr/>
            </p:nvSpPr>
            <p:spPr>
              <a:xfrm>
                <a:off x="1799925" y="1460306"/>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a:t>
                </a:r>
                <a:r>
                  <a:rPr lang="en-US" sz="1400" b="1" dirty="0">
                    <a:solidFill>
                      <a:srgbClr val="FFFFFF"/>
                    </a:solidFill>
                    <a:latin typeface="Calibri"/>
                  </a:rPr>
                  <a:t>local advocacy</a:t>
                </a:r>
                <a:r>
                  <a:rPr kumimoji="0" lang="en-US" sz="1400" b="1" i="0" u="none" strike="noStrike" kern="1200" cap="none" spc="0" normalizeH="0" baseline="0" noProof="0" dirty="0">
                    <a:ln>
                      <a:noFill/>
                    </a:ln>
                    <a:solidFill>
                      <a:srgbClr val="FFFFFF"/>
                    </a:solidFill>
                    <a:effectLst/>
                    <a:uLnTx/>
                    <a:uFillTx/>
                    <a:latin typeface="Calibri"/>
                    <a:ea typeface="+mn-ea"/>
                    <a:cs typeface="+mn-cs"/>
                  </a:rPr>
                  <a:t>?</a:t>
                </a:r>
              </a:p>
            </p:txBody>
          </p:sp>
        </p:grpSp>
      </p:grpSp>
      <p:sp>
        <p:nvSpPr>
          <p:cNvPr id="32" name="TextBox 31">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pSp>
        <p:nvGrpSpPr>
          <p:cNvPr id="22" name="Group 21">
            <a:extLst>
              <a:ext uri="{FF2B5EF4-FFF2-40B4-BE49-F238E27FC236}">
                <a16:creationId xmlns:a16="http://schemas.microsoft.com/office/drawing/2014/main" id="{C6F810DF-A116-4FBD-A1D2-7C2498C85192}"/>
              </a:ext>
            </a:extLst>
          </p:cNvPr>
          <p:cNvGrpSpPr/>
          <p:nvPr/>
        </p:nvGrpSpPr>
        <p:grpSpPr>
          <a:xfrm>
            <a:off x="8531936" y="0"/>
            <a:ext cx="612649" cy="985165"/>
            <a:chOff x="8531936" y="0"/>
            <a:chExt cx="612649" cy="985165"/>
          </a:xfrm>
        </p:grpSpPr>
        <p:grpSp>
          <p:nvGrpSpPr>
            <p:cNvPr id="23" name="Group 22">
              <a:extLst>
                <a:ext uri="{FF2B5EF4-FFF2-40B4-BE49-F238E27FC236}">
                  <a16:creationId xmlns:a16="http://schemas.microsoft.com/office/drawing/2014/main" id="{2E949852-0557-4076-B11E-5012859EDDD3}"/>
                </a:ext>
              </a:extLst>
            </p:cNvPr>
            <p:cNvGrpSpPr/>
            <p:nvPr/>
          </p:nvGrpSpPr>
          <p:grpSpPr>
            <a:xfrm>
              <a:off x="8531936" y="0"/>
              <a:ext cx="612649" cy="499951"/>
              <a:chOff x="8531351" y="0"/>
              <a:chExt cx="612649" cy="499951"/>
            </a:xfrm>
          </p:grpSpPr>
          <p:sp>
            <p:nvSpPr>
              <p:cNvPr id="28" name="Rectangle 27">
                <a:extLst>
                  <a:ext uri="{FF2B5EF4-FFF2-40B4-BE49-F238E27FC236}">
                    <a16:creationId xmlns:a16="http://schemas.microsoft.com/office/drawing/2014/main" id="{EB96D9C6-FBE2-479A-A56C-CD755CEE4F82}"/>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9" name="Picture 2" descr="https://static.thenounproject.com/png/1574579-200.png">
                <a:extLst>
                  <a:ext uri="{FF2B5EF4-FFF2-40B4-BE49-F238E27FC236}">
                    <a16:creationId xmlns:a16="http://schemas.microsoft.com/office/drawing/2014/main" id="{3DE2A5F8-2325-4CB9-968F-A9B5F350EB2B}"/>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24" name="Group 23">
              <a:extLst>
                <a:ext uri="{FF2B5EF4-FFF2-40B4-BE49-F238E27FC236}">
                  <a16:creationId xmlns:a16="http://schemas.microsoft.com/office/drawing/2014/main" id="{CF9DC8C6-FA5F-46A7-B9AB-99BE1D1F8B0F}"/>
                </a:ext>
              </a:extLst>
            </p:cNvPr>
            <p:cNvGrpSpPr/>
            <p:nvPr/>
          </p:nvGrpSpPr>
          <p:grpSpPr>
            <a:xfrm>
              <a:off x="8531936" y="485214"/>
              <a:ext cx="612649" cy="499951"/>
              <a:chOff x="8531351" y="0"/>
              <a:chExt cx="612649" cy="499951"/>
            </a:xfrm>
            <a:solidFill>
              <a:schemeClr val="tx2">
                <a:lumMod val="20000"/>
                <a:lumOff val="80000"/>
              </a:schemeClr>
            </a:solidFill>
          </p:grpSpPr>
          <p:sp>
            <p:nvSpPr>
              <p:cNvPr id="26" name="Rectangle 25">
                <a:extLst>
                  <a:ext uri="{FF2B5EF4-FFF2-40B4-BE49-F238E27FC236}">
                    <a16:creationId xmlns:a16="http://schemas.microsoft.com/office/drawing/2014/main" id="{E637FA58-970D-4F74-8342-9524801CE26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7" name="Picture 4" descr="https://static.thenounproject.com/png/2087381-200.png">
                <a:extLst>
                  <a:ext uri="{FF2B5EF4-FFF2-40B4-BE49-F238E27FC236}">
                    <a16:creationId xmlns:a16="http://schemas.microsoft.com/office/drawing/2014/main" id="{36F299EC-C919-49E0-A9EF-5A9C46546F2C}"/>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
        <p:nvSpPr>
          <p:cNvPr id="33" name="Rectangle 32"/>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5" action="ppaction://hlinksldjump"/>
              </a:rPr>
              <a:t>slide 102</a:t>
            </a:r>
            <a:r>
              <a:rPr lang="en-US" sz="1200" i="1" dirty="0">
                <a:solidFill>
                  <a:schemeClr val="accent6"/>
                </a:solidFill>
              </a:rPr>
              <a:t> </a:t>
            </a:r>
            <a:r>
              <a:rPr lang="en-US" sz="1200" i="1" dirty="0">
                <a:solidFill>
                  <a:schemeClr val="tx1"/>
                </a:solidFill>
              </a:rPr>
              <a:t>for a funder-specific recommendation related to advocacy.</a:t>
            </a:r>
          </a:p>
        </p:txBody>
      </p:sp>
      <p:pic>
        <p:nvPicPr>
          <p:cNvPr id="34" name="Picture 2" descr="https://static.thenounproject.com/png/1263005-200.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19986564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271375" cy="1175801"/>
          </a:xfrm>
        </p:spPr>
        <p:txBody>
          <a:bodyPr/>
          <a:lstStyle/>
          <a:p>
            <a:r>
              <a:rPr lang="en-US" dirty="0"/>
              <a:t>Teacher Prep: </a:t>
            </a:r>
            <a:r>
              <a:rPr lang="en-US" b="0" dirty="0"/>
              <a:t>Higher education can collaboratively redesign teacher preparation programs in a way that adequately meets the needs of </a:t>
            </a:r>
            <a:r>
              <a:rPr lang="en-US" b="0" i="1" dirty="0"/>
              <a:t>all </a:t>
            </a:r>
            <a:r>
              <a:rPr lang="en-US" b="0" dirty="0"/>
              <a:t>California students, including DLLs/ELs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3" name="Group 2"/>
          <p:cNvGrpSpPr/>
          <p:nvPr/>
        </p:nvGrpSpPr>
        <p:grpSpPr>
          <a:xfrm>
            <a:off x="259976" y="1418979"/>
            <a:ext cx="8624049" cy="4947312"/>
            <a:chOff x="1742171" y="1554696"/>
            <a:chExt cx="7772402" cy="4947312"/>
          </a:xfrm>
        </p:grpSpPr>
        <p:grpSp>
          <p:nvGrpSpPr>
            <p:cNvPr id="13" name="Group 12"/>
            <p:cNvGrpSpPr/>
            <p:nvPr/>
          </p:nvGrpSpPr>
          <p:grpSpPr>
            <a:xfrm>
              <a:off x="1742173" y="3614930"/>
              <a:ext cx="7772399" cy="2089282"/>
              <a:chOff x="1742175" y="2969659"/>
              <a:chExt cx="7190072" cy="2089282"/>
            </a:xfrm>
          </p:grpSpPr>
          <p:sp>
            <p:nvSpPr>
              <p:cNvPr id="19" name="Rectangle 18"/>
              <p:cNvSpPr/>
              <p:nvPr/>
            </p:nvSpPr>
            <p:spPr>
              <a:xfrm>
                <a:off x="1742175" y="3243059"/>
                <a:ext cx="7190072" cy="1815882"/>
              </a:xfrm>
              <a:prstGeom prst="rect">
                <a:avLst/>
              </a:prstGeom>
              <a:solidFill>
                <a:schemeClr val="bg1"/>
              </a:solidFill>
              <a:ln>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1" i="0" u="none" strike="noStrike" kern="1200" cap="none" spc="0" normalizeH="0" baseline="0" noProof="0" dirty="0">
                    <a:ln>
                      <a:noFill/>
                    </a:ln>
                    <a:effectLst/>
                    <a:uLnTx/>
                    <a:uFillTx/>
                    <a:latin typeface="Calibri"/>
                    <a:ea typeface="+mn-ea"/>
                    <a:cs typeface="+mn-cs"/>
                  </a:rPr>
                  <a:t>There’s an opportunity to rethink and redesign the content and delivery of teacher preparation programs in California</a:t>
                </a:r>
                <a:r>
                  <a:rPr lang="en-US" sz="1400" b="1" dirty="0">
                    <a:latin typeface="Calibri"/>
                  </a:rPr>
                  <a:t>. </a:t>
                </a:r>
                <a:r>
                  <a:rPr lang="en-US" sz="1400" dirty="0">
                    <a:latin typeface="Calibri"/>
                  </a:rPr>
                  <a:t>More specifically, higher </a:t>
                </a:r>
                <a:r>
                  <a:rPr kumimoji="0" lang="en-US" sz="1400" b="0" i="0" u="none" strike="noStrike" kern="1200" cap="none" spc="0" normalizeH="0" baseline="0" noProof="0" dirty="0">
                    <a:ln>
                      <a:noFill/>
                    </a:ln>
                    <a:solidFill>
                      <a:srgbClr val="56585C"/>
                    </a:solidFill>
                    <a:effectLst/>
                    <a:uLnTx/>
                    <a:uFillTx/>
                    <a:latin typeface="Calibri"/>
                    <a:ea typeface="+mn-ea"/>
                    <a:cs typeface="+mn-cs"/>
                  </a:rPr>
                  <a:t>education institutions can collaborate to create new approaches to teacher preparation—approaches that more adequately prepare teachers to serve California’s DLLs/ELs, such as:</a:t>
                </a:r>
                <a:endParaRPr lang="en-US" sz="1400" dirty="0">
                  <a:solidFill>
                    <a:srgbClr val="56585C"/>
                  </a:solidFill>
                  <a:latin typeface="Calibri"/>
                </a:endParaRPr>
              </a:p>
              <a:p>
                <a:pPr marL="742950" lvl="1" indent="-285750" defTabSz="457200">
                  <a:buClr>
                    <a:schemeClr val="accent4"/>
                  </a:buClr>
                  <a:buFont typeface="Calibri" panose="020F0502020204030204" pitchFamily="34" charset="0"/>
                  <a:buChar char="+"/>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Creating more holistic, interdisciplinary programs</a:t>
                </a:r>
              </a:p>
              <a:p>
                <a:pPr marL="742950" lvl="1" indent="-285750" defTabSz="457200">
                  <a:buClr>
                    <a:schemeClr val="accent4"/>
                  </a:buClr>
                  <a:buFont typeface="Calibri" panose="020F0502020204030204" pitchFamily="34" charset="0"/>
                  <a:buChar char="+"/>
                  <a:defRPr/>
                </a:pPr>
                <a:r>
                  <a:rPr lang="en-US" sz="1400" dirty="0">
                    <a:solidFill>
                      <a:srgbClr val="56585C"/>
                    </a:solidFill>
                    <a:latin typeface="Calibri"/>
                  </a:rPr>
                  <a:t>Developing integrated EL/DLL coursework at institutions of higher education, and replicating what works rather than “reinventing the wheel” across institutions</a:t>
                </a:r>
              </a:p>
              <a:p>
                <a:pPr marL="742950" lvl="1" indent="-285750" defTabSz="457200">
                  <a:buClr>
                    <a:schemeClr val="accent4"/>
                  </a:buClr>
                  <a:buFont typeface="Calibri" panose="020F0502020204030204" pitchFamily="34" charset="0"/>
                  <a:buChar char="+"/>
                  <a:defRPr/>
                </a:pPr>
                <a:r>
                  <a:rPr lang="en-US" sz="1400" dirty="0">
                    <a:solidFill>
                      <a:srgbClr val="56585C"/>
                    </a:solidFill>
                    <a:latin typeface="Calibri"/>
                  </a:rPr>
                  <a:t>Develop higher education faculty so that they can address DLL/EL needs </a:t>
                </a:r>
              </a:p>
              <a:p>
                <a:pPr marL="742950" lvl="1" indent="-285750" defTabSz="457200">
                  <a:buClr>
                    <a:schemeClr val="accent4"/>
                  </a:buClr>
                  <a:buFont typeface="Calibri" panose="020F0502020204030204" pitchFamily="34" charset="0"/>
                  <a:buChar char="+"/>
                  <a:defRPr/>
                </a:pPr>
                <a:r>
                  <a:rPr lang="en-US" sz="1400" dirty="0">
                    <a:solidFill>
                      <a:srgbClr val="56585C"/>
                    </a:solidFill>
                    <a:latin typeface="Calibri"/>
                  </a:rPr>
                  <a:t>Creating DLL ECE credentials for teachers</a:t>
                </a:r>
              </a:p>
            </p:txBody>
          </p:sp>
          <p:sp>
            <p:nvSpPr>
              <p:cNvPr id="20" name="Rectangle 19"/>
              <p:cNvSpPr/>
              <p:nvPr/>
            </p:nvSpPr>
            <p:spPr>
              <a:xfrm>
                <a:off x="1742175" y="2969659"/>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redesign teacher preparation programs?</a:t>
                </a:r>
              </a:p>
            </p:txBody>
          </p:sp>
        </p:grpSp>
        <p:grpSp>
          <p:nvGrpSpPr>
            <p:cNvPr id="14" name="Group 13"/>
            <p:cNvGrpSpPr/>
            <p:nvPr/>
          </p:nvGrpSpPr>
          <p:grpSpPr>
            <a:xfrm>
              <a:off x="1742174" y="1554696"/>
              <a:ext cx="7772399" cy="1935533"/>
              <a:chOff x="1742176" y="1502698"/>
              <a:chExt cx="7190072" cy="1935533"/>
            </a:xfrm>
          </p:grpSpPr>
          <p:sp>
            <p:nvSpPr>
              <p:cNvPr id="17" name="Rectangle 16"/>
              <p:cNvSpPr/>
              <p:nvPr/>
            </p:nvSpPr>
            <p:spPr>
              <a:xfrm>
                <a:off x="1742176" y="1776238"/>
                <a:ext cx="7190072" cy="1661993"/>
              </a:xfrm>
              <a:prstGeom prst="rect">
                <a:avLst/>
              </a:prstGeom>
              <a:solidFill>
                <a:schemeClr val="bg1"/>
              </a:solidFill>
              <a:ln w="12700">
                <a:solidFill>
                  <a:schemeClr val="accent1"/>
                </a:solidFill>
              </a:ln>
            </p:spPr>
            <p:txBody>
              <a:bodyPr wrap="square">
                <a:spAutoFit/>
              </a:bodyPr>
              <a:lstStyle/>
              <a:p>
                <a:pPr marL="285750" lvl="0" indent="-285750" defTabSz="457200">
                  <a:buClr>
                    <a:schemeClr val="accent4"/>
                  </a:buClr>
                  <a:buFont typeface="Wingdings" panose="05000000000000000000" pitchFamily="2" charset="2"/>
                  <a:buChar char="§"/>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Currently, higher education institutions work in silos, which has created a system of fragmentation and variability</a:t>
                </a:r>
                <a:r>
                  <a:rPr lang="en-US" sz="1400" dirty="0">
                    <a:solidFill>
                      <a:srgbClr val="56585C"/>
                    </a:solidFill>
                    <a:latin typeface="Calibri"/>
                  </a:rPr>
                  <a:t>. For example, </a:t>
                </a:r>
                <a:r>
                  <a:rPr kumimoji="0" lang="en-US" sz="1400" b="0" i="0" u="none" strike="noStrike" kern="1200" cap="none" spc="0" normalizeH="0" baseline="0" noProof="0" dirty="0">
                    <a:ln>
                      <a:noFill/>
                    </a:ln>
                    <a:solidFill>
                      <a:srgbClr val="56585C"/>
                    </a:solidFill>
                    <a:effectLst/>
                    <a:uLnTx/>
                    <a:uFillTx/>
                    <a:latin typeface="Calibri"/>
                    <a:ea typeface="+mn-ea"/>
                    <a:cs typeface="+mn-cs"/>
                  </a:rPr>
                  <a:t>all teacher preparation programs in California are required to include EL education at some point during training, but</a:t>
                </a:r>
                <a:r>
                  <a:rPr kumimoji="0" lang="en-US" sz="1400" b="0" i="0" u="none" strike="noStrike" kern="1200" cap="none" spc="0" normalizeH="0" noProof="0" dirty="0">
                    <a:ln>
                      <a:noFill/>
                    </a:ln>
                    <a:solidFill>
                      <a:srgbClr val="56585C"/>
                    </a:solidFill>
                    <a:effectLst/>
                    <a:uLnTx/>
                    <a:uFillTx/>
                    <a:latin typeface="Calibri"/>
                    <a:ea typeface="+mn-ea"/>
                    <a:cs typeface="+mn-cs"/>
                  </a:rPr>
                  <a:t> t</a:t>
                </a:r>
                <a:r>
                  <a:rPr kumimoji="0" lang="en-US" sz="1400" b="0" i="0" u="none" strike="noStrike" kern="1200" cap="none" spc="0" normalizeH="0" baseline="0" noProof="0" dirty="0">
                    <a:ln>
                      <a:noFill/>
                    </a:ln>
                    <a:solidFill>
                      <a:srgbClr val="56585C"/>
                    </a:solidFill>
                    <a:effectLst/>
                    <a:uLnTx/>
                    <a:uFillTx/>
                    <a:latin typeface="Calibri"/>
                    <a:ea typeface="+mn-ea"/>
                    <a:cs typeface="+mn-cs"/>
                  </a:rPr>
                  <a:t>he extent to which it is covered is extremely variable across institutions. </a:t>
                </a:r>
                <a:r>
                  <a:rPr lang="en-US" sz="1400" noProof="0" dirty="0">
                    <a:solidFill>
                      <a:srgbClr val="56585C"/>
                    </a:solidFill>
                  </a:rPr>
                  <a:t>Educator</a:t>
                </a:r>
                <a:r>
                  <a:rPr lang="en-US" sz="1400" dirty="0">
                    <a:solidFill>
                      <a:srgbClr val="56585C"/>
                    </a:solidFill>
                  </a:rPr>
                  <a:t> training to support DLLs typically consists of a single isolated course or in-service PD.</a:t>
                </a:r>
                <a:endParaRPr kumimoji="0" lang="en-US" sz="1400" b="0" i="0" u="none" strike="noStrike" kern="1200" cap="none" spc="0" normalizeH="0" baseline="0" noProof="0" dirty="0">
                  <a:ln>
                    <a:noFill/>
                  </a:ln>
                  <a:solidFill>
                    <a:srgbClr val="56585C"/>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Additionally, DLLs/ELs are typically thought of as a special population,</a:t>
                </a:r>
                <a:r>
                  <a:rPr kumimoji="0" lang="en-US" sz="1400" b="0" i="0" u="none" strike="noStrike" kern="1200" cap="none" spc="0" normalizeH="0" noProof="0" dirty="0">
                    <a:ln>
                      <a:noFill/>
                    </a:ln>
                    <a:solidFill>
                      <a:srgbClr val="56585C"/>
                    </a:solidFill>
                    <a:effectLst/>
                    <a:uLnTx/>
                    <a:uFillTx/>
                    <a:latin typeface="Calibri"/>
                    <a:ea typeface="+mn-ea"/>
                    <a:cs typeface="+mn-cs"/>
                  </a:rPr>
                  <a:t> so</a:t>
                </a:r>
                <a:r>
                  <a:rPr kumimoji="0" lang="en-US" sz="1400" b="0" i="0" u="none" strike="noStrike" kern="1200" cap="none" spc="0" normalizeH="0" baseline="0" noProof="0" dirty="0">
                    <a:ln>
                      <a:noFill/>
                    </a:ln>
                    <a:solidFill>
                      <a:srgbClr val="56585C"/>
                    </a:solidFill>
                    <a:effectLst/>
                    <a:uLnTx/>
                    <a:uFillTx/>
                    <a:latin typeface="Calibri"/>
                    <a:ea typeface="+mn-ea"/>
                    <a:cs typeface="+mn-cs"/>
                  </a:rPr>
                  <a:t> coursework on DLL/EL education tends to get deprioritized.</a:t>
                </a:r>
              </a:p>
              <a:p>
                <a:pPr marL="742950" marR="0" lvl="1" indent="-285750" algn="l" defTabSz="457200" rtl="0" eaLnBrk="1" fontAlgn="auto" latinLnBrk="0" hangingPunct="1">
                  <a:lnSpc>
                    <a:spcPct val="100000"/>
                  </a:lnSpc>
                  <a:spcBef>
                    <a:spcPts val="0"/>
                  </a:spcBef>
                  <a:spcAft>
                    <a:spcPts val="0"/>
                  </a:spcAft>
                  <a:buClr>
                    <a:srgbClr val="91A226"/>
                  </a:buClr>
                  <a:buSzTx/>
                  <a:buFont typeface="Calibri" panose="020F0502020204030204" pitchFamily="34" charset="0"/>
                  <a:buChar char="+"/>
                  <a:tabLst/>
                  <a:defRPr/>
                </a:pPr>
                <a:endParaRPr kumimoji="0" lang="en-US" sz="400" b="0" i="0" u="none" strike="noStrike" kern="1200" cap="none" spc="0" normalizeH="0" baseline="0" noProof="0" dirty="0">
                  <a:ln>
                    <a:noFill/>
                  </a:ln>
                  <a:solidFill>
                    <a:srgbClr val="56585C"/>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91A226"/>
                  </a:buClr>
                  <a:buSzTx/>
                  <a:buFontTx/>
                  <a:buNone/>
                  <a:tabLst/>
                  <a:defRPr/>
                </a:pPr>
                <a:r>
                  <a:rPr kumimoji="0" lang="en-US" sz="1400" b="0" i="0" u="none" strike="noStrike" kern="1200" cap="none" spc="0" normalizeH="0" baseline="0" noProof="0" dirty="0">
                    <a:ln>
                      <a:noFill/>
                    </a:ln>
                    <a:effectLst/>
                    <a:uLnTx/>
                    <a:uFillTx/>
                    <a:latin typeface="Calibri"/>
                    <a:ea typeface="+mn-ea"/>
                    <a:cs typeface="+mn-cs"/>
                  </a:rPr>
                  <a:t> </a:t>
                </a:r>
                <a:r>
                  <a:rPr kumimoji="0" lang="en-US" sz="1400" b="1" i="0" u="none" strike="noStrike" kern="1200" cap="none" spc="0" normalizeH="0" baseline="0" noProof="0" dirty="0">
                    <a:ln>
                      <a:noFill/>
                    </a:ln>
                    <a:effectLst/>
                    <a:uLnTx/>
                    <a:uFillTx/>
                    <a:latin typeface="Calibri"/>
                    <a:ea typeface="+mn-ea"/>
                    <a:cs typeface="+mn-cs"/>
                  </a:rPr>
                  <a:t>As a result, teachers are entering the profession ill-prepared to meet the acute needs of DLLs/ELs</a:t>
                </a:r>
                <a:r>
                  <a:rPr kumimoji="0" lang="en-US" sz="1400" b="0" i="0" u="none" strike="noStrike" kern="1200" cap="none" spc="0" normalizeH="0" baseline="0" noProof="0" dirty="0">
                    <a:ln>
                      <a:noFill/>
                    </a:ln>
                    <a:effectLst/>
                    <a:uLnTx/>
                    <a:uFillTx/>
                    <a:latin typeface="Calibri"/>
                    <a:ea typeface="+mn-ea"/>
                    <a:cs typeface="+mn-cs"/>
                  </a:rPr>
                  <a:t>. </a:t>
                </a:r>
              </a:p>
            </p:txBody>
          </p:sp>
          <p:sp>
            <p:nvSpPr>
              <p:cNvPr id="18" name="Rectangle 17"/>
              <p:cNvSpPr/>
              <p:nvPr/>
            </p:nvSpPr>
            <p:spPr>
              <a:xfrm>
                <a:off x="1742176" y="1502698"/>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teacher preparation redesign?</a:t>
                </a:r>
              </a:p>
            </p:txBody>
          </p:sp>
        </p:grpSp>
        <p:sp>
          <p:nvSpPr>
            <p:cNvPr id="15" name="Speech Bubble: Rectangle 8">
              <a:extLst>
                <a:ext uri="{FF2B5EF4-FFF2-40B4-BE49-F238E27FC236}">
                  <a16:creationId xmlns:a16="http://schemas.microsoft.com/office/drawing/2014/main" id="{7568C51C-709A-4063-BF95-D889EDCC87D0}"/>
                </a:ext>
              </a:extLst>
            </p:cNvPr>
            <p:cNvSpPr/>
            <p:nvPr/>
          </p:nvSpPr>
          <p:spPr>
            <a:xfrm>
              <a:off x="1742171" y="5843017"/>
              <a:ext cx="7772400" cy="658991"/>
            </a:xfrm>
            <a:prstGeom prst="wedgeRectCallout">
              <a:avLst>
                <a:gd name="adj1" fmla="val 15476"/>
                <a:gd name="adj2" fmla="val 71294"/>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“If we are bound by these [credit hours], it’s the quality of factors that reflect teacher preparation programs rather than quantity….</a:t>
              </a:r>
              <a:r>
                <a:rPr kumimoji="0" lang="en-US" sz="1400" b="1" i="1" u="none" strike="noStrike" kern="1200" cap="none" spc="0" normalizeH="0" baseline="0" noProof="0" dirty="0">
                  <a:ln>
                    <a:noFill/>
                  </a:ln>
                  <a:solidFill>
                    <a:srgbClr val="56585C"/>
                  </a:solidFill>
                  <a:effectLst/>
                  <a:uLnTx/>
                  <a:uFillTx/>
                  <a:latin typeface="Calibri"/>
                  <a:ea typeface="+mn-ea"/>
                  <a:cs typeface="+mn-cs"/>
                </a:rPr>
                <a:t>There has to be some kind of an interdisciplinary nature of making sure importance of language transcends across courses</a:t>
              </a:r>
              <a:r>
                <a:rPr kumimoji="0" lang="en-US" sz="1400" b="0" i="1" u="none" strike="noStrike" kern="1200" cap="none" spc="0" normalizeH="0" baseline="0" noProof="0" dirty="0">
                  <a:ln>
                    <a:noFill/>
                  </a:ln>
                  <a:solidFill>
                    <a:srgbClr val="56585C"/>
                  </a:solidFill>
                  <a:effectLst/>
                  <a:uLnTx/>
                  <a:uFillTx/>
                  <a:latin typeface="Calibri"/>
                  <a:ea typeface="+mn-ea"/>
                  <a:cs typeface="+mn-cs"/>
                </a:rPr>
                <a:t>.”  –</a:t>
              </a:r>
              <a:r>
                <a:rPr kumimoji="0" lang="en-US" sz="1400" b="0" u="none" strike="noStrike" kern="1200" cap="none" spc="0" normalizeH="0" baseline="0" noProof="0" dirty="0">
                  <a:ln>
                    <a:noFill/>
                  </a:ln>
                  <a:solidFill>
                    <a:srgbClr val="56585C"/>
                  </a:solidFill>
                  <a:effectLst/>
                  <a:uLnTx/>
                  <a:uFillTx/>
                  <a:latin typeface="Calibri"/>
                  <a:ea typeface="+mn-ea"/>
                  <a:cs typeface="+mn-cs"/>
                </a:rPr>
                <a:t>Higher Education Leader</a:t>
              </a:r>
            </a:p>
          </p:txBody>
        </p:sp>
      </p:grpSp>
      <p:sp>
        <p:nvSpPr>
          <p:cNvPr id="32" name="TextBox 31">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pSp>
        <p:nvGrpSpPr>
          <p:cNvPr id="23" name="Group 22">
            <a:extLst>
              <a:ext uri="{FF2B5EF4-FFF2-40B4-BE49-F238E27FC236}">
                <a16:creationId xmlns:a16="http://schemas.microsoft.com/office/drawing/2014/main" id="{C6F810DF-A116-4FBD-A1D2-7C2498C85192}"/>
              </a:ext>
            </a:extLst>
          </p:cNvPr>
          <p:cNvGrpSpPr/>
          <p:nvPr/>
        </p:nvGrpSpPr>
        <p:grpSpPr>
          <a:xfrm>
            <a:off x="8531936" y="0"/>
            <a:ext cx="612649" cy="985165"/>
            <a:chOff x="8531936" y="0"/>
            <a:chExt cx="612649" cy="985165"/>
          </a:xfrm>
        </p:grpSpPr>
        <p:grpSp>
          <p:nvGrpSpPr>
            <p:cNvPr id="24" name="Group 23">
              <a:extLst>
                <a:ext uri="{FF2B5EF4-FFF2-40B4-BE49-F238E27FC236}">
                  <a16:creationId xmlns:a16="http://schemas.microsoft.com/office/drawing/2014/main" id="{2E949852-0557-4076-B11E-5012859EDDD3}"/>
                </a:ext>
              </a:extLst>
            </p:cNvPr>
            <p:cNvGrpSpPr/>
            <p:nvPr/>
          </p:nvGrpSpPr>
          <p:grpSpPr>
            <a:xfrm>
              <a:off x="8531936" y="0"/>
              <a:ext cx="612649" cy="499951"/>
              <a:chOff x="8531351" y="0"/>
              <a:chExt cx="612649" cy="499951"/>
            </a:xfrm>
          </p:grpSpPr>
          <p:sp>
            <p:nvSpPr>
              <p:cNvPr id="28" name="Rectangle 27">
                <a:extLst>
                  <a:ext uri="{FF2B5EF4-FFF2-40B4-BE49-F238E27FC236}">
                    <a16:creationId xmlns:a16="http://schemas.microsoft.com/office/drawing/2014/main" id="{EB96D9C6-FBE2-479A-A56C-CD755CEE4F82}"/>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9" name="Picture 2" descr="https://static.thenounproject.com/png/1574579-200.png">
                <a:extLst>
                  <a:ext uri="{FF2B5EF4-FFF2-40B4-BE49-F238E27FC236}">
                    <a16:creationId xmlns:a16="http://schemas.microsoft.com/office/drawing/2014/main" id="{3DE2A5F8-2325-4CB9-968F-A9B5F350EB2B}"/>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25" name="Group 24">
              <a:extLst>
                <a:ext uri="{FF2B5EF4-FFF2-40B4-BE49-F238E27FC236}">
                  <a16:creationId xmlns:a16="http://schemas.microsoft.com/office/drawing/2014/main" id="{CF9DC8C6-FA5F-46A7-B9AB-99BE1D1F8B0F}"/>
                </a:ext>
              </a:extLst>
            </p:cNvPr>
            <p:cNvGrpSpPr/>
            <p:nvPr/>
          </p:nvGrpSpPr>
          <p:grpSpPr>
            <a:xfrm>
              <a:off x="8531936" y="485214"/>
              <a:ext cx="612649" cy="499951"/>
              <a:chOff x="8531351" y="0"/>
              <a:chExt cx="612649" cy="499951"/>
            </a:xfrm>
            <a:solidFill>
              <a:schemeClr val="tx2">
                <a:lumMod val="20000"/>
                <a:lumOff val="80000"/>
              </a:schemeClr>
            </a:solidFill>
          </p:grpSpPr>
          <p:sp>
            <p:nvSpPr>
              <p:cNvPr id="26" name="Rectangle 25">
                <a:extLst>
                  <a:ext uri="{FF2B5EF4-FFF2-40B4-BE49-F238E27FC236}">
                    <a16:creationId xmlns:a16="http://schemas.microsoft.com/office/drawing/2014/main" id="{E637FA58-970D-4F74-8342-9524801CE26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7" name="Picture 4" descr="https://static.thenounproject.com/png/2087381-200.png">
                <a:extLst>
                  <a:ext uri="{FF2B5EF4-FFF2-40B4-BE49-F238E27FC236}">
                    <a16:creationId xmlns:a16="http://schemas.microsoft.com/office/drawing/2014/main" id="{36F299EC-C919-49E0-A9EF-5A9C46546F2C}"/>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
        <p:nvSpPr>
          <p:cNvPr id="33" name="Rectangle 32"/>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5" action="ppaction://hlinksldjump"/>
              </a:rPr>
              <a:t>slide 106</a:t>
            </a:r>
            <a:r>
              <a:rPr lang="en-US" sz="1200" i="1" dirty="0">
                <a:solidFill>
                  <a:schemeClr val="accent6"/>
                </a:solidFill>
              </a:rPr>
              <a:t> </a:t>
            </a:r>
            <a:r>
              <a:rPr lang="en-US" sz="1200" i="1" dirty="0">
                <a:solidFill>
                  <a:schemeClr val="tx1"/>
                </a:solidFill>
              </a:rPr>
              <a:t>for a funder-specific recommendation related to teacher preparation.</a:t>
            </a:r>
          </a:p>
        </p:txBody>
      </p:sp>
      <p:pic>
        <p:nvPicPr>
          <p:cNvPr id="34" name="Picture 2" descr="https://static.thenounproject.com/png/1263005-200.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12618629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624048" cy="1175801"/>
          </a:xfrm>
        </p:spPr>
        <p:txBody>
          <a:bodyPr/>
          <a:lstStyle/>
          <a:p>
            <a:r>
              <a:rPr lang="en-US" dirty="0"/>
              <a:t>In-Service PD: </a:t>
            </a:r>
            <a:r>
              <a:rPr lang="en-US" b="0" dirty="0"/>
              <a:t>The field can create a set of standards or a framework for early biliteracy to set common expectations for all ECE providers in the state</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5" name="Group 4"/>
          <p:cNvGrpSpPr/>
          <p:nvPr/>
        </p:nvGrpSpPr>
        <p:grpSpPr>
          <a:xfrm>
            <a:off x="219457" y="1572562"/>
            <a:ext cx="8705087" cy="4353143"/>
            <a:chOff x="1741246" y="1534062"/>
            <a:chExt cx="7772400" cy="4353143"/>
          </a:xfrm>
        </p:grpSpPr>
        <p:sp>
          <p:nvSpPr>
            <p:cNvPr id="12" name="Speech Bubble: Rectangle 8">
              <a:extLst>
                <a:ext uri="{FF2B5EF4-FFF2-40B4-BE49-F238E27FC236}">
                  <a16:creationId xmlns:a16="http://schemas.microsoft.com/office/drawing/2014/main" id="{7568C51C-709A-4063-BF95-D889EDCC87D0}"/>
                </a:ext>
              </a:extLst>
            </p:cNvPr>
            <p:cNvSpPr/>
            <p:nvPr/>
          </p:nvSpPr>
          <p:spPr>
            <a:xfrm>
              <a:off x="1741246" y="4482268"/>
              <a:ext cx="7772400" cy="1404937"/>
            </a:xfrm>
            <a:prstGeom prst="wedgeRectCallout">
              <a:avLst>
                <a:gd name="adj1" fmla="val 24537"/>
                <a:gd name="adj2" fmla="val 57284"/>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“What’s not been explored at all in ECE and DLLs? Now that we see that the ideal approach is a balanced dual language model in both English and home language, </a:t>
              </a:r>
              <a:r>
                <a:rPr kumimoji="0" lang="en-US" sz="1400" b="1" i="1" u="none" strike="noStrike" kern="1200" cap="none" spc="0" normalizeH="0" baseline="0" noProof="0" dirty="0">
                  <a:ln>
                    <a:noFill/>
                  </a:ln>
                  <a:solidFill>
                    <a:srgbClr val="56585C"/>
                  </a:solidFill>
                  <a:effectLst/>
                  <a:uLnTx/>
                  <a:uFillTx/>
                  <a:latin typeface="Calibri"/>
                  <a:ea typeface="+mn-ea"/>
                  <a:cs typeface="+mn-cs"/>
                </a:rPr>
                <a:t>we don’t have any guidelines for how to teach in those languages</a:t>
              </a:r>
              <a:r>
                <a:rPr kumimoji="0" lang="en-US" sz="1400" b="0" i="1" u="none" strike="noStrike" kern="1200" cap="none" spc="0" normalizeH="0" baseline="0" noProof="0" dirty="0">
                  <a:ln>
                    <a:noFill/>
                  </a:ln>
                  <a:solidFill>
                    <a:srgbClr val="56585C"/>
                  </a:solidFill>
                  <a:effectLst/>
                  <a:uLnTx/>
                  <a:uFillTx/>
                  <a:latin typeface="Calibri"/>
                  <a:ea typeface="+mn-ea"/>
                  <a:cs typeface="+mn-cs"/>
                </a:rPr>
                <a:t>. For example, if you have a dual language model in English and Spanish there is no guideline for how to teach in Spanish--not just a translation from English because that language is different. We need curriculum and guidelines like they have in other countries.”</a:t>
              </a:r>
              <a:r>
                <a:rPr kumimoji="0" lang="en-US" sz="1400" b="0" i="1" u="none" strike="noStrike" kern="1200" cap="none" spc="0" normalizeH="0" noProof="0" dirty="0">
                  <a:ln>
                    <a:noFill/>
                  </a:ln>
                  <a:solidFill>
                    <a:srgbClr val="56585C"/>
                  </a:solidFill>
                  <a:effectLst/>
                  <a:uLnTx/>
                  <a:uFillTx/>
                  <a:latin typeface="Calibri"/>
                  <a:ea typeface="+mn-ea"/>
                  <a:cs typeface="+mn-cs"/>
                </a:rPr>
                <a:t> —</a:t>
              </a:r>
              <a:r>
                <a:rPr lang="en-US" sz="1400" dirty="0">
                  <a:solidFill>
                    <a:srgbClr val="56585C"/>
                  </a:solidFill>
                  <a:latin typeface="Calibri"/>
                </a:rPr>
                <a:t>Advocate</a:t>
              </a:r>
              <a:endParaRPr kumimoji="0" lang="en-US" sz="1400" b="0" u="none" strike="noStrike" kern="1200" cap="none" spc="0" normalizeH="0" baseline="0" noProof="0" dirty="0">
                <a:ln>
                  <a:noFill/>
                </a:ln>
                <a:solidFill>
                  <a:srgbClr val="56585C"/>
                </a:solidFill>
                <a:effectLst/>
                <a:uLnTx/>
                <a:uFillTx/>
                <a:latin typeface="Calibri"/>
              </a:endParaRPr>
            </a:p>
          </p:txBody>
        </p:sp>
        <p:grpSp>
          <p:nvGrpSpPr>
            <p:cNvPr id="13" name="Group 12"/>
            <p:cNvGrpSpPr/>
            <p:nvPr/>
          </p:nvGrpSpPr>
          <p:grpSpPr>
            <a:xfrm>
              <a:off x="1741246" y="2981361"/>
              <a:ext cx="7772400" cy="1227507"/>
              <a:chOff x="1799925" y="3213877"/>
              <a:chExt cx="7190072" cy="1227507"/>
            </a:xfrm>
          </p:grpSpPr>
          <p:sp>
            <p:nvSpPr>
              <p:cNvPr id="14" name="Rectangle 13"/>
              <p:cNvSpPr/>
              <p:nvPr/>
            </p:nvSpPr>
            <p:spPr>
              <a:xfrm>
                <a:off x="1799925" y="3487277"/>
                <a:ext cx="7190072" cy="954107"/>
              </a:xfrm>
              <a:prstGeom prst="rect">
                <a:avLst/>
              </a:prstGeom>
              <a:solidFill>
                <a:schemeClr val="bg1"/>
              </a:solidFill>
              <a:ln>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Start with beliefs and attitudes</a:t>
                </a:r>
                <a:r>
                  <a:rPr kumimoji="0" lang="en-US" sz="1400" b="0" i="0" u="none" strike="noStrike" kern="1200" cap="none" spc="0" normalizeH="0" noProof="0" dirty="0">
                    <a:ln>
                      <a:noFill/>
                    </a:ln>
                    <a:solidFill>
                      <a:srgbClr val="56585C"/>
                    </a:solidFill>
                    <a:effectLst/>
                    <a:uLnTx/>
                    <a:uFillTx/>
                    <a:latin typeface="Calibri"/>
                    <a:ea typeface="+mn-ea"/>
                    <a:cs typeface="+mn-cs"/>
                  </a:rPr>
                  <a:t> by convening </a:t>
                </a:r>
                <a:r>
                  <a:rPr kumimoji="0" lang="en-US" sz="1400" b="0" i="0" u="none" strike="noStrike" kern="1200" cap="none" spc="0" normalizeH="0" baseline="0" noProof="0" dirty="0">
                    <a:ln>
                      <a:noFill/>
                    </a:ln>
                    <a:solidFill>
                      <a:srgbClr val="56585C"/>
                    </a:solidFill>
                    <a:effectLst/>
                    <a:uLnTx/>
                    <a:uFillTx/>
                    <a:latin typeface="Calibri"/>
                    <a:ea typeface="+mn-ea"/>
                    <a:cs typeface="+mn-cs"/>
                  </a:rPr>
                  <a:t>families, educators, policymakers and other experts to talk about what they really believe about children learning a second language.</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Create a plan to develop a statewide framework in the next 2-4 years, with providers, researchers, families, advocates, and higher education faculty and researchers all contributing to the effort.</a:t>
                </a:r>
              </a:p>
            </p:txBody>
          </p:sp>
          <p:sp>
            <p:nvSpPr>
              <p:cNvPr id="15" name="Rectangle 14"/>
              <p:cNvSpPr/>
              <p:nvPr/>
            </p:nvSpPr>
            <p:spPr>
              <a:xfrm>
                <a:off x="1799925" y="3213877"/>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create an early biliteracy framework?</a:t>
                </a:r>
              </a:p>
            </p:txBody>
          </p:sp>
        </p:grpSp>
        <p:grpSp>
          <p:nvGrpSpPr>
            <p:cNvPr id="16" name="Group 15"/>
            <p:cNvGrpSpPr/>
            <p:nvPr/>
          </p:nvGrpSpPr>
          <p:grpSpPr>
            <a:xfrm>
              <a:off x="1741246" y="1534062"/>
              <a:ext cx="7772400" cy="1227647"/>
              <a:chOff x="1799925" y="1460306"/>
              <a:chExt cx="7190072" cy="1227647"/>
            </a:xfrm>
          </p:grpSpPr>
          <p:sp>
            <p:nvSpPr>
              <p:cNvPr id="17" name="Rectangle 16"/>
              <p:cNvSpPr/>
              <p:nvPr/>
            </p:nvSpPr>
            <p:spPr>
              <a:xfrm>
                <a:off x="1799925" y="1733846"/>
                <a:ext cx="7190072" cy="954107"/>
              </a:xfrm>
              <a:prstGeom prst="rect">
                <a:avLst/>
              </a:prstGeom>
              <a:solidFill>
                <a:schemeClr val="bg1"/>
              </a:solidFill>
              <a:ln w="12700">
                <a:solidFill>
                  <a:schemeClr val="accent1"/>
                </a:solidFill>
              </a:ln>
            </p:spPr>
            <p:txBody>
              <a:bodyPr wrap="square">
                <a:spAutoFit/>
              </a:bodyPr>
              <a:lstStyle/>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Current dual language and bilingual models in California can vary significantly in their theory, approach and curriculum.</a:t>
                </a:r>
              </a:p>
              <a:p>
                <a:pPr marL="285750" marR="0" lvl="0" indent="-285750" algn="l" defTabSz="457200" rtl="0" eaLnBrk="1" fontAlgn="auto" latinLnBrk="0" hangingPunct="1">
                  <a:lnSpc>
                    <a:spcPct val="100000"/>
                  </a:lnSpc>
                  <a:spcBef>
                    <a:spcPts val="0"/>
                  </a:spcBef>
                  <a:spcAft>
                    <a:spcPts val="0"/>
                  </a:spcAft>
                  <a:buClr>
                    <a:schemeClr val="accent4"/>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lack of standards or a framework for early biliteracy can lead to disconnected and inconsistent programming for DLLs as providers choose to chart their own path.</a:t>
                </a:r>
              </a:p>
            </p:txBody>
          </p:sp>
          <p:sp>
            <p:nvSpPr>
              <p:cNvPr id="18" name="Rectangle 17"/>
              <p:cNvSpPr/>
              <p:nvPr/>
            </p:nvSpPr>
            <p:spPr>
              <a:xfrm>
                <a:off x="1799925" y="1460306"/>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an early biliteracy framework?</a:t>
                </a:r>
              </a:p>
            </p:txBody>
          </p:sp>
        </p:grpSp>
      </p:grpSp>
      <p:sp>
        <p:nvSpPr>
          <p:cNvPr id="30" name="TextBox 29">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pSp>
        <p:nvGrpSpPr>
          <p:cNvPr id="20" name="Group 19"/>
          <p:cNvGrpSpPr/>
          <p:nvPr/>
        </p:nvGrpSpPr>
        <p:grpSpPr>
          <a:xfrm>
            <a:off x="8531351" y="0"/>
            <a:ext cx="612649" cy="499951"/>
            <a:chOff x="8531351" y="0"/>
            <a:chExt cx="612649" cy="499951"/>
          </a:xfrm>
        </p:grpSpPr>
        <p:sp>
          <p:nvSpPr>
            <p:cNvPr id="21" name="Rectangle 20"/>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4" name="Picture 2" descr="https://static.thenounproject.com/png/1574579-200.pn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sp>
        <p:nvSpPr>
          <p:cNvPr id="25" name="Rectangle 24"/>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4" action="ppaction://hlinksldjump"/>
              </a:rPr>
              <a:t>slide 107</a:t>
            </a:r>
            <a:r>
              <a:rPr lang="en-US" sz="1200" i="1" dirty="0">
                <a:solidFill>
                  <a:schemeClr val="tx1"/>
                </a:solidFill>
                <a:hlinkClick r:id="rId4" action="ppaction://hlinksldjump"/>
              </a:rPr>
              <a:t> </a:t>
            </a:r>
            <a:r>
              <a:rPr lang="en-US" sz="1200" i="1" dirty="0">
                <a:solidFill>
                  <a:schemeClr val="tx1"/>
                </a:solidFill>
              </a:rPr>
              <a:t>for a funder-specific recommendation related to in-service PD.</a:t>
            </a:r>
          </a:p>
        </p:txBody>
      </p:sp>
      <p:pic>
        <p:nvPicPr>
          <p:cNvPr id="26" name="Picture 2" descr="https://static.thenounproject.com/png/1263005-200.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41088574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3325946801"/>
              </p:ext>
            </p:extLst>
          </p:nvPr>
        </p:nvGraphicFramePr>
        <p:xfrm>
          <a:off x="219456" y="4081110"/>
          <a:ext cx="8705088" cy="2252414"/>
        </p:xfrm>
        <a:graphic>
          <a:graphicData uri="http://schemas.openxmlformats.org/drawingml/2006/table">
            <a:tbl>
              <a:tblPr firstRow="1" bandRow="1">
                <a:tableStyleId>{2D5ABB26-0587-4C30-8999-92F81FD0307C}</a:tableStyleId>
              </a:tblPr>
              <a:tblGrid>
                <a:gridCol w="2494868">
                  <a:extLst>
                    <a:ext uri="{9D8B030D-6E8A-4147-A177-3AD203B41FA5}">
                      <a16:colId xmlns:a16="http://schemas.microsoft.com/office/drawing/2014/main" val="3911878823"/>
                    </a:ext>
                  </a:extLst>
                </a:gridCol>
                <a:gridCol w="6210220">
                  <a:extLst>
                    <a:ext uri="{9D8B030D-6E8A-4147-A177-3AD203B41FA5}">
                      <a16:colId xmlns:a16="http://schemas.microsoft.com/office/drawing/2014/main" val="3296678488"/>
                    </a:ext>
                  </a:extLst>
                </a:gridCol>
              </a:tblGrid>
              <a:tr h="182880">
                <a:tc>
                  <a:txBody>
                    <a:bodyPr/>
                    <a:lstStyle/>
                    <a:p>
                      <a:pPr algn="ctr"/>
                      <a:r>
                        <a:rPr lang="en-US" sz="1400" b="1" dirty="0">
                          <a:solidFill>
                            <a:schemeClr val="bg1"/>
                          </a:solidFill>
                        </a:rPr>
                        <a:t>Opportunities</a:t>
                      </a: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r>
                        <a:rPr lang="en-US" sz="1400" b="1" dirty="0">
                          <a:solidFill>
                            <a:schemeClr val="bg1"/>
                          </a:solidFill>
                        </a:rPr>
                        <a:t>Examples</a:t>
                      </a: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3314851685"/>
                  </a:ext>
                </a:extLst>
              </a:tr>
              <a:tr h="973807">
                <a:tc>
                  <a:txBody>
                    <a:bodyPr/>
                    <a:lstStyle/>
                    <a:p>
                      <a:pPr marL="0" indent="0" algn="ctr">
                        <a:buClr>
                          <a:schemeClr val="accent4"/>
                        </a:buClr>
                        <a:buFont typeface="Wingdings" panose="05000000000000000000" pitchFamily="2" charset="2"/>
                        <a:buNone/>
                      </a:pPr>
                      <a:r>
                        <a:rPr kumimoji="0" lang="en-US" sz="1400" b="1" i="0" u="none" strike="noStrike" kern="1200" cap="none" spc="0" normalizeH="0" baseline="0" noProof="0" dirty="0">
                          <a:ln>
                            <a:noFill/>
                          </a:ln>
                          <a:solidFill>
                            <a:srgbClr val="56585C"/>
                          </a:solidFill>
                          <a:effectLst/>
                          <a:uLnTx/>
                          <a:uFillTx/>
                          <a:latin typeface="+mn-lt"/>
                          <a:ea typeface="+mn-ea"/>
                          <a:cs typeface="+mn-cs"/>
                        </a:rPr>
                        <a:t>Implement accommodating in-service professional development</a:t>
                      </a:r>
                      <a:endParaRPr lang="en-US" sz="14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171450" indent="-171450">
                        <a:buClr>
                          <a:schemeClr val="accent4"/>
                        </a:buClr>
                        <a:buFont typeface="Wingdings" panose="05000000000000000000" pitchFamily="2" charset="2"/>
                        <a:buChar char="§"/>
                      </a:pPr>
                      <a:r>
                        <a:rPr lang="en-US" sz="1200" dirty="0"/>
                        <a:t>Micro-credential</a:t>
                      </a:r>
                      <a:r>
                        <a:rPr lang="en-US" sz="1200" baseline="0" dirty="0"/>
                        <a:t> courses on EL education </a:t>
                      </a:r>
                    </a:p>
                    <a:p>
                      <a:pPr marL="171450" indent="-171450">
                        <a:buClr>
                          <a:schemeClr val="accent4"/>
                        </a:buClr>
                        <a:buFont typeface="Wingdings" panose="05000000000000000000" pitchFamily="2" charset="2"/>
                        <a:buChar char="§"/>
                      </a:pPr>
                      <a:r>
                        <a:rPr lang="en-US" sz="1200" dirty="0"/>
                        <a:t>Hire</a:t>
                      </a:r>
                      <a:r>
                        <a:rPr lang="en-US" sz="1200" baseline="0" dirty="0"/>
                        <a:t> </a:t>
                      </a:r>
                      <a:r>
                        <a:rPr lang="en-US" sz="1200" dirty="0"/>
                        <a:t>dual-immersion directors</a:t>
                      </a:r>
                      <a:r>
                        <a:rPr lang="en-US" sz="1200" baseline="0" dirty="0"/>
                        <a:t> at schools who</a:t>
                      </a:r>
                      <a:r>
                        <a:rPr lang="en-US" sz="1200" dirty="0"/>
                        <a:t> can work</a:t>
                      </a:r>
                      <a:r>
                        <a:rPr lang="en-US" sz="1200" baseline="0" dirty="0"/>
                        <a:t> di</a:t>
                      </a:r>
                      <a:r>
                        <a:rPr lang="en-US" sz="1200" dirty="0"/>
                        <a:t>rectly</a:t>
                      </a:r>
                      <a:r>
                        <a:rPr lang="en-US" sz="1200" baseline="0" dirty="0"/>
                        <a:t> with teachers serving ELs</a:t>
                      </a:r>
                    </a:p>
                    <a:p>
                      <a:pPr marL="171450" indent="-171450">
                        <a:buClr>
                          <a:schemeClr val="accent4"/>
                        </a:buClr>
                        <a:buFont typeface="Wingdings" panose="05000000000000000000" pitchFamily="2" charset="2"/>
                        <a:buChar char="§"/>
                      </a:pPr>
                      <a:r>
                        <a:rPr lang="en-US" sz="1200" baseline="0" dirty="0"/>
                        <a:t>Create resources and curriculum aligned to the EL Roadmap teachers can use to enhance their practice</a:t>
                      </a:r>
                      <a:endParaRPr 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25048477"/>
                  </a:ext>
                </a:extLst>
              </a:tr>
              <a:tr h="973807">
                <a:tc>
                  <a:txBody>
                    <a:bodyPr/>
                    <a:lstStyle/>
                    <a:p>
                      <a:pPr marL="0" indent="0" algn="ctr">
                        <a:buClr>
                          <a:schemeClr val="accent4"/>
                        </a:buClr>
                        <a:buFont typeface="Wingdings" panose="05000000000000000000" pitchFamily="2" charset="2"/>
                        <a:buNone/>
                      </a:pPr>
                      <a:r>
                        <a:rPr lang="en-US" sz="1400" b="1" dirty="0"/>
                        <a:t>Adapt teacher credentialing policies</a:t>
                      </a:r>
                      <a:r>
                        <a:rPr lang="en-US" sz="1400" b="1" baseline="0" dirty="0"/>
                        <a:t> to better meet the needs of the current educator workforce</a:t>
                      </a:r>
                      <a:endParaRPr lang="en-US" sz="1400" b="1"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171450" lvl="0" indent="-171450">
                        <a:buClr>
                          <a:schemeClr val="accent4"/>
                        </a:buClr>
                        <a:buFont typeface="Wingdings" panose="05000000000000000000" pitchFamily="2" charset="2"/>
                        <a:buChar char="§"/>
                        <a:defRPr/>
                      </a:pPr>
                      <a:r>
                        <a:rPr lang="en-US" sz="1200" dirty="0">
                          <a:solidFill>
                            <a:srgbClr val="56585C"/>
                          </a:solidFill>
                        </a:rPr>
                        <a:t>Reduce</a:t>
                      </a:r>
                      <a:r>
                        <a:rPr lang="en-US" sz="1200" baseline="0" dirty="0">
                          <a:solidFill>
                            <a:srgbClr val="56585C"/>
                          </a:solidFill>
                        </a:rPr>
                        <a:t> time it takes current bilingual teachers to attain a Bilingual Teaching authorization</a:t>
                      </a:r>
                      <a:endParaRPr lang="en-US" sz="1200" dirty="0">
                        <a:solidFill>
                          <a:srgbClr val="56585C"/>
                        </a:solidFill>
                      </a:endParaRPr>
                    </a:p>
                    <a:p>
                      <a:pPr marL="171450" lvl="0" indent="-171450">
                        <a:buClr>
                          <a:schemeClr val="accent4"/>
                        </a:buClr>
                        <a:buFont typeface="Wingdings" panose="05000000000000000000" pitchFamily="2" charset="2"/>
                        <a:buChar char="§"/>
                        <a:defRPr/>
                      </a:pPr>
                      <a:r>
                        <a:rPr lang="en-US" sz="1200" dirty="0">
                          <a:solidFill>
                            <a:srgbClr val="56585C"/>
                          </a:solidFill>
                        </a:rPr>
                        <a:t>Adapt</a:t>
                      </a:r>
                      <a:r>
                        <a:rPr lang="en-US" sz="1200" baseline="0" dirty="0">
                          <a:solidFill>
                            <a:srgbClr val="56585C"/>
                          </a:solidFill>
                        </a:rPr>
                        <a:t> existing policy to make it easier for </a:t>
                      </a:r>
                      <a:r>
                        <a:rPr lang="en-US" sz="1200" dirty="0">
                          <a:solidFill>
                            <a:srgbClr val="56585C"/>
                          </a:solidFill>
                        </a:rPr>
                        <a:t>international teachers to work in California </a:t>
                      </a:r>
                    </a:p>
                    <a:p>
                      <a:pPr marL="171450" lvl="0" indent="-171450">
                        <a:buClr>
                          <a:schemeClr val="accent4"/>
                        </a:buClr>
                        <a:buFont typeface="Wingdings" panose="05000000000000000000" pitchFamily="2" charset="2"/>
                        <a:buChar char="§"/>
                        <a:defRPr/>
                      </a:pPr>
                      <a:r>
                        <a:rPr lang="en-US" sz="1200" dirty="0">
                          <a:solidFill>
                            <a:srgbClr val="56585C"/>
                          </a:solidFill>
                        </a:rPr>
                        <a:t>Reduce the workload of teachers learning a second language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51457915"/>
                  </a:ext>
                </a:extLst>
              </a:tr>
            </a:tbl>
          </a:graphicData>
        </a:graphic>
      </p:graphicFrame>
      <p:sp>
        <p:nvSpPr>
          <p:cNvPr id="2" name="Title 1"/>
          <p:cNvSpPr>
            <a:spLocks noGrp="1"/>
          </p:cNvSpPr>
          <p:nvPr>
            <p:ph type="title"/>
          </p:nvPr>
        </p:nvSpPr>
        <p:spPr>
          <a:xfrm>
            <a:off x="259977" y="201817"/>
            <a:ext cx="8624048" cy="1175801"/>
          </a:xfrm>
        </p:spPr>
        <p:txBody>
          <a:bodyPr/>
          <a:lstStyle/>
          <a:p>
            <a:r>
              <a:rPr lang="en-US" dirty="0"/>
              <a:t>In-Service PD: </a:t>
            </a:r>
            <a:r>
              <a:rPr lang="en-US" b="0" dirty="0"/>
              <a:t>To better serve current teachers, the field can create more accessible professional development opportunities </a:t>
            </a:r>
            <a:r>
              <a:rPr lang="en-US" b="0" i="1" dirty="0"/>
              <a:t>and</a:t>
            </a:r>
            <a:r>
              <a:rPr lang="en-US" b="0" dirty="0"/>
              <a:t> modify teacher credentialing policies </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3" name="Group 2"/>
          <p:cNvGrpSpPr/>
          <p:nvPr/>
        </p:nvGrpSpPr>
        <p:grpSpPr>
          <a:xfrm>
            <a:off x="219456" y="1660684"/>
            <a:ext cx="8705088" cy="2430668"/>
            <a:chOff x="609079" y="1371928"/>
            <a:chExt cx="7772400" cy="2430668"/>
          </a:xfrm>
        </p:grpSpPr>
        <p:sp>
          <p:nvSpPr>
            <p:cNvPr id="32" name="Rectangle 31"/>
            <p:cNvSpPr/>
            <p:nvPr/>
          </p:nvSpPr>
          <p:spPr>
            <a:xfrm>
              <a:off x="609079" y="1645468"/>
              <a:ext cx="7772400" cy="1169551"/>
            </a:xfrm>
            <a:prstGeom prst="rect">
              <a:avLst/>
            </a:prstGeom>
            <a:solidFill>
              <a:schemeClr val="bg1"/>
            </a:solidFill>
            <a:ln w="12700">
              <a:solidFill>
                <a:schemeClr val="accent1"/>
              </a:solidFill>
            </a:ln>
          </p:spPr>
          <p:txBody>
            <a:bodyPr wrap="square">
              <a:spAutoFit/>
            </a:bodyPr>
            <a:lstStyle/>
            <a:p>
              <a:pPr marR="0" lvl="0" algn="l" defTabSz="457200" rtl="0" eaLnBrk="1" fontAlgn="auto" latinLnBrk="0" hangingPunct="1">
                <a:lnSpc>
                  <a:spcPct val="100000"/>
                </a:lnSpc>
                <a:spcBef>
                  <a:spcPts val="0"/>
                </a:spcBef>
                <a:spcAft>
                  <a:spcPts val="0"/>
                </a:spcAft>
                <a:buClr>
                  <a:schemeClr val="tx2"/>
                </a:buClr>
                <a:buSzTx/>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In-service PD opportunities and teacher credentialing pathways for current teachers (e.g. Bilingual Authorization) are often time-consuming, difficult to navigate and generally not accommodating to the busy work schedule of a teacher. </a:t>
              </a:r>
              <a:r>
                <a:rPr kumimoji="0" lang="en-US" sz="1400" b="0" i="1" u="none" strike="noStrike" kern="1200" cap="none" spc="0" normalizeH="0" baseline="0" noProof="0" dirty="0">
                  <a:ln>
                    <a:noFill/>
                  </a:ln>
                  <a:solidFill>
                    <a:srgbClr val="56585C"/>
                  </a:solidFill>
                  <a:effectLst/>
                  <a:uLnTx/>
                  <a:uFillTx/>
                  <a:latin typeface="Calibri"/>
                  <a:ea typeface="+mn-ea"/>
                  <a:cs typeface="+mn-cs"/>
                </a:rPr>
                <a:t>As a result, </a:t>
              </a:r>
              <a:r>
                <a:rPr kumimoji="0" lang="en-US" sz="1400" b="0" i="0" u="none" strike="noStrike" kern="1200" cap="none" spc="0" normalizeH="0" baseline="0" noProof="0" dirty="0">
                  <a:ln>
                    <a:noFill/>
                  </a:ln>
                  <a:solidFill>
                    <a:srgbClr val="56585C"/>
                  </a:solidFill>
                  <a:effectLst/>
                  <a:uLnTx/>
                  <a:uFillTx/>
                  <a:latin typeface="Calibri"/>
                  <a:ea typeface="+mn-ea"/>
                  <a:cs typeface="+mn-cs"/>
                </a:rPr>
                <a:t>teachers are unable to devote sufficient time to professional development about ELs. Moreover,</a:t>
              </a:r>
              <a:r>
                <a:rPr kumimoji="0" lang="en-US" sz="1400" b="0" i="0" u="none" strike="noStrike" kern="1200" cap="none" spc="0" normalizeH="0" noProof="0" dirty="0">
                  <a:ln>
                    <a:noFill/>
                  </a:ln>
                  <a:solidFill>
                    <a:srgbClr val="56585C"/>
                  </a:solidFill>
                  <a:effectLst/>
                  <a:uLnTx/>
                  <a:uFillTx/>
                  <a:latin typeface="Calibri"/>
                  <a:ea typeface="+mn-ea"/>
                  <a:cs typeface="+mn-cs"/>
                </a:rPr>
                <a:t> m</a:t>
              </a:r>
              <a:r>
                <a:rPr kumimoji="0" lang="en-US" sz="1400" b="0" i="0" u="none" strike="noStrike" kern="1200" cap="none" spc="0" normalizeH="0" baseline="0" noProof="0" dirty="0">
                  <a:ln>
                    <a:noFill/>
                  </a:ln>
                  <a:solidFill>
                    <a:srgbClr val="56585C"/>
                  </a:solidFill>
                  <a:effectLst/>
                  <a:uLnTx/>
                  <a:uFillTx/>
                  <a:latin typeface="Calibri"/>
                  <a:ea typeface="+mn-ea"/>
                  <a:cs typeface="+mn-cs"/>
                </a:rPr>
                <a:t>any bilingual teachers never attain a Bilingual Teaching Authorization because they</a:t>
              </a:r>
              <a:r>
                <a:rPr kumimoji="0" lang="en-US" sz="1400" b="0" i="0" u="none" strike="noStrike" kern="1200" cap="none" spc="0" normalizeH="0" noProof="0" dirty="0">
                  <a:ln>
                    <a:noFill/>
                  </a:ln>
                  <a:solidFill>
                    <a:srgbClr val="56585C"/>
                  </a:solidFill>
                  <a:effectLst/>
                  <a:uLnTx/>
                  <a:uFillTx/>
                  <a:latin typeface="Calibri"/>
                  <a:ea typeface="+mn-ea"/>
                  <a:cs typeface="+mn-cs"/>
                </a:rPr>
                <a:t> are unable to </a:t>
              </a:r>
              <a:r>
                <a:rPr kumimoji="0" lang="en-US" sz="1400" b="0" i="0" u="none" strike="noStrike" kern="1200" cap="none" spc="0" normalizeH="0" baseline="0" noProof="0" dirty="0">
                  <a:ln>
                    <a:noFill/>
                  </a:ln>
                  <a:solidFill>
                    <a:srgbClr val="56585C"/>
                  </a:solidFill>
                  <a:effectLst/>
                  <a:uLnTx/>
                  <a:uFillTx/>
                  <a:latin typeface="Calibri"/>
                  <a:ea typeface="+mn-ea"/>
                  <a:cs typeface="+mn-cs"/>
                </a:rPr>
                <a:t>fulfill the time-consuming requirements of the credential.</a:t>
              </a:r>
            </a:p>
          </p:txBody>
        </p:sp>
        <p:sp>
          <p:nvSpPr>
            <p:cNvPr id="33" name="Rectangle 32"/>
            <p:cNvSpPr/>
            <p:nvPr/>
          </p:nvSpPr>
          <p:spPr>
            <a:xfrm>
              <a:off x="609079" y="1371928"/>
              <a:ext cx="7772400"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conducive teaching environments? </a:t>
              </a:r>
            </a:p>
          </p:txBody>
        </p:sp>
        <p:sp>
          <p:nvSpPr>
            <p:cNvPr id="35" name="Rectangle 34"/>
            <p:cNvSpPr/>
            <p:nvPr/>
          </p:nvSpPr>
          <p:spPr>
            <a:xfrm>
              <a:off x="609079" y="3005976"/>
              <a:ext cx="7772400"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enable conducive teaching environments?</a:t>
              </a:r>
            </a:p>
          </p:txBody>
        </p:sp>
        <p:sp>
          <p:nvSpPr>
            <p:cNvPr id="36" name="Rectangle 35"/>
            <p:cNvSpPr/>
            <p:nvPr/>
          </p:nvSpPr>
          <p:spPr>
            <a:xfrm>
              <a:off x="609079" y="3279376"/>
              <a:ext cx="7772400" cy="523220"/>
            </a:xfrm>
            <a:prstGeom prst="rect">
              <a:avLst/>
            </a:prstGeom>
            <a:solidFill>
              <a:schemeClr val="bg1"/>
            </a:solidFill>
            <a:ln w="12700">
              <a:solidFill>
                <a:schemeClr val="accent1"/>
              </a:solidFill>
            </a:ln>
          </p:spPr>
          <p:txBody>
            <a:bodyPr wrap="square">
              <a:spAutoFit/>
            </a:bodyPr>
            <a:lstStyle/>
            <a:p>
              <a:pPr marR="0" lvl="0" algn="l" defTabSz="457200" rtl="0" eaLnBrk="1" fontAlgn="auto" latinLnBrk="0" hangingPunct="1">
                <a:lnSpc>
                  <a:spcPct val="100000"/>
                </a:lnSpc>
                <a:spcBef>
                  <a:spcPts val="0"/>
                </a:spcBef>
                <a:spcAft>
                  <a:spcPts val="0"/>
                </a:spcAft>
                <a:buClr>
                  <a:schemeClr val="accent1"/>
                </a:buClr>
                <a:buSzTx/>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The field is ripe for action to adapt current professional development opportunities and modify teacher credentialing policies to create more conducive teaching environments. </a:t>
              </a:r>
              <a:endParaRPr kumimoji="0" lang="en-US" sz="1400" b="0" i="1" u="none" strike="noStrike" kern="1200" cap="none" spc="0" normalizeH="0" baseline="0" noProof="0" dirty="0">
                <a:ln>
                  <a:noFill/>
                </a:ln>
                <a:solidFill>
                  <a:srgbClr val="56585C"/>
                </a:solidFill>
                <a:effectLst/>
                <a:uLnTx/>
                <a:uFillTx/>
                <a:latin typeface="Calibri"/>
                <a:ea typeface="+mn-ea"/>
                <a:cs typeface="+mn-cs"/>
              </a:endParaRPr>
            </a:p>
          </p:txBody>
        </p:sp>
      </p:grpSp>
      <p:sp>
        <p:nvSpPr>
          <p:cNvPr id="43" name="TextBox 42">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sp>
        <p:nvSpPr>
          <p:cNvPr id="34" name="Speech Bubble: Rectangle 8">
            <a:extLst>
              <a:ext uri="{FF2B5EF4-FFF2-40B4-BE49-F238E27FC236}">
                <a16:creationId xmlns:a16="http://schemas.microsoft.com/office/drawing/2014/main" id="{7568C51C-709A-4063-BF95-D889EDCC87D0}"/>
              </a:ext>
            </a:extLst>
          </p:cNvPr>
          <p:cNvSpPr/>
          <p:nvPr/>
        </p:nvSpPr>
        <p:spPr>
          <a:xfrm>
            <a:off x="6126751" y="1078713"/>
            <a:ext cx="2887262" cy="489862"/>
          </a:xfrm>
          <a:prstGeom prst="wedgeRectCallout">
            <a:avLst>
              <a:gd name="adj1" fmla="val 11743"/>
              <a:gd name="adj2" fmla="val 95135"/>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“We make teachers jump through a lot of hoops.” –</a:t>
            </a:r>
            <a:r>
              <a:rPr kumimoji="0" lang="en-US" sz="1400" b="0" u="none" strike="noStrike" kern="1200" cap="none" spc="0" normalizeH="0" baseline="0" noProof="0" dirty="0">
                <a:ln>
                  <a:noFill/>
                </a:ln>
                <a:solidFill>
                  <a:srgbClr val="56585C"/>
                </a:solidFill>
                <a:effectLst/>
                <a:uLnTx/>
                <a:uFillTx/>
                <a:latin typeface="Calibri"/>
                <a:ea typeface="+mn-ea"/>
                <a:cs typeface="+mn-cs"/>
              </a:rPr>
              <a:t>District Leader</a:t>
            </a:r>
          </a:p>
        </p:txBody>
      </p:sp>
      <p:grpSp>
        <p:nvGrpSpPr>
          <p:cNvPr id="17" name="Group 16"/>
          <p:cNvGrpSpPr/>
          <p:nvPr/>
        </p:nvGrpSpPr>
        <p:grpSpPr>
          <a:xfrm>
            <a:off x="8531351" y="0"/>
            <a:ext cx="612649" cy="499951"/>
            <a:chOff x="8531351" y="0"/>
            <a:chExt cx="612649" cy="499951"/>
          </a:xfrm>
          <a:solidFill>
            <a:schemeClr val="tx2">
              <a:lumMod val="20000"/>
              <a:lumOff val="80000"/>
            </a:schemeClr>
          </a:solidFill>
        </p:grpSpPr>
        <p:sp>
          <p:nvSpPr>
            <p:cNvPr id="18" name="Rectangle 17"/>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9" name="Picture 4" descr="https://static.thenounproject.com/png/2087381-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pic>
        <p:nvPicPr>
          <p:cNvPr id="21" name="Picture 2" descr="https://static.thenounproject.com/png/1263005-200.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
        <p:nvSpPr>
          <p:cNvPr id="23" name="Rectangle 22">
            <a:extLst>
              <a:ext uri="{FF2B5EF4-FFF2-40B4-BE49-F238E27FC236}">
                <a16:creationId xmlns:a16="http://schemas.microsoft.com/office/drawing/2014/main" id="{2E2D1F5A-79C2-465A-83AD-C8BC8C9B8734}"/>
              </a:ext>
            </a:extLst>
          </p:cNvPr>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5" action="ppaction://hlinksldjump"/>
              </a:rPr>
              <a:t>slide 107</a:t>
            </a:r>
            <a:r>
              <a:rPr lang="en-US" sz="1200" i="1" dirty="0">
                <a:solidFill>
                  <a:schemeClr val="tx1"/>
                </a:solidFill>
                <a:hlinkClick r:id="rId5" action="ppaction://hlinksldjump"/>
              </a:rPr>
              <a:t> </a:t>
            </a:r>
            <a:r>
              <a:rPr lang="en-US" sz="1200" i="1" dirty="0">
                <a:solidFill>
                  <a:schemeClr val="tx1"/>
                </a:solidFill>
              </a:rPr>
              <a:t>for a funder-specific recommendation related to in-service PD.</a:t>
            </a:r>
          </a:p>
        </p:txBody>
      </p:sp>
    </p:spTree>
    <p:extLst>
      <p:ext uri="{BB962C8B-B14F-4D97-AF65-F5344CB8AC3E}">
        <p14:creationId xmlns:p14="http://schemas.microsoft.com/office/powerpoint/2010/main" val="11590174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77" y="201817"/>
            <a:ext cx="8194234" cy="1175801"/>
          </a:xfrm>
        </p:spPr>
        <p:txBody>
          <a:bodyPr/>
          <a:lstStyle/>
          <a:p>
            <a:r>
              <a:rPr lang="en-US" dirty="0"/>
              <a:t>In-Service PD: </a:t>
            </a:r>
            <a:r>
              <a:rPr lang="en-US" b="0" dirty="0"/>
              <a:t>Systemic professional development opportunities focused on EL education can help educators, as well as school and district leaders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A25517-7F86-4871-894F-626326501892}" type="slidenum">
              <a:rPr kumimoji="0" lang="en-US" sz="1200" b="0" i="0" u="none" strike="noStrike" kern="1200" cap="none" spc="0" normalizeH="0" baseline="0" noProof="0" smtClean="0">
                <a:ln>
                  <a:noFill/>
                </a:ln>
                <a:solidFill>
                  <a:srgbClr val="A9A9A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srgbClr val="A9A9A9"/>
              </a:solidFill>
              <a:effectLst/>
              <a:uLnTx/>
              <a:uFillTx/>
              <a:latin typeface="Calibri"/>
              <a:ea typeface="+mn-ea"/>
              <a:cs typeface="+mn-cs"/>
            </a:endParaRPr>
          </a:p>
        </p:txBody>
      </p:sp>
      <p:grpSp>
        <p:nvGrpSpPr>
          <p:cNvPr id="3" name="Group 2"/>
          <p:cNvGrpSpPr/>
          <p:nvPr/>
        </p:nvGrpSpPr>
        <p:grpSpPr>
          <a:xfrm>
            <a:off x="219456" y="1571752"/>
            <a:ext cx="8705088" cy="4485195"/>
            <a:chOff x="1713448" y="1571752"/>
            <a:chExt cx="7772400" cy="4485195"/>
          </a:xfrm>
        </p:grpSpPr>
        <p:grpSp>
          <p:nvGrpSpPr>
            <p:cNvPr id="23" name="Group 22"/>
            <p:cNvGrpSpPr/>
            <p:nvPr/>
          </p:nvGrpSpPr>
          <p:grpSpPr>
            <a:xfrm>
              <a:off x="1713448" y="1571752"/>
              <a:ext cx="7772400" cy="3711438"/>
              <a:chOff x="1799925" y="1835906"/>
              <a:chExt cx="7190072" cy="3711438"/>
            </a:xfrm>
          </p:grpSpPr>
          <p:sp>
            <p:nvSpPr>
              <p:cNvPr id="30" name="Rectangle 29"/>
              <p:cNvSpPr/>
              <p:nvPr/>
            </p:nvSpPr>
            <p:spPr>
              <a:xfrm>
                <a:off x="1799925" y="2110803"/>
                <a:ext cx="7190072" cy="1169551"/>
              </a:xfrm>
              <a:prstGeom prst="rect">
                <a:avLst/>
              </a:prstGeom>
              <a:solidFill>
                <a:schemeClr val="bg1"/>
              </a:solidFill>
              <a:ln w="12700">
                <a:solidFill>
                  <a:schemeClr val="accent1"/>
                </a:solidFill>
              </a:ln>
            </p:spPr>
            <p:txBody>
              <a:bodyPr wrap="square" anchor="b">
                <a:spAutoFit/>
              </a:bodyPr>
              <a:lstStyle/>
              <a:p>
                <a:pPr marR="0" lvl="0" algn="l" defTabSz="457200" rtl="0" eaLnBrk="1" fontAlgn="auto" latinLnBrk="0" hangingPunct="1">
                  <a:lnSpc>
                    <a:spcPct val="100000"/>
                  </a:lnSpc>
                  <a:spcBef>
                    <a:spcPts val="0"/>
                  </a:spcBef>
                  <a:spcAft>
                    <a:spcPts val="0"/>
                  </a:spcAft>
                  <a:buClr>
                    <a:schemeClr val="tx1"/>
                  </a:buClr>
                  <a:buSzTx/>
                  <a:tabLst/>
                  <a:defRPr/>
                </a:pPr>
                <a:r>
                  <a:rPr kumimoji="0" lang="en-US" sz="1400" b="0" i="0" u="none" strike="noStrike" kern="1200" cap="none" spc="0" normalizeH="0" baseline="0" noProof="0" dirty="0">
                    <a:ln>
                      <a:noFill/>
                    </a:ln>
                    <a:solidFill>
                      <a:srgbClr val="56585C"/>
                    </a:solidFill>
                    <a:effectLst/>
                    <a:uLnTx/>
                    <a:uFillTx/>
                    <a:latin typeface="Calibri"/>
                    <a:ea typeface="+mn-ea"/>
                    <a:cs typeface="+mn-cs"/>
                  </a:rPr>
                  <a:t>Given pre-service teacher training on ELs is minimal, there is a critical need in California for a statewide, systemic professional development system focused on DLL and EL education. Currently, the California Department of Education relies on county offices of education to provide professional development to educators and school and district leaders in the region. </a:t>
                </a:r>
                <a:r>
                  <a:rPr kumimoji="0" lang="en-US" sz="1400" b="1" i="1" u="none" strike="noStrike" kern="1200" cap="none" spc="0" normalizeH="0" baseline="0" noProof="0" dirty="0">
                    <a:ln>
                      <a:noFill/>
                    </a:ln>
                    <a:solidFill>
                      <a:srgbClr val="56585C"/>
                    </a:solidFill>
                    <a:effectLst/>
                    <a:uLnTx/>
                    <a:uFillTx/>
                    <a:latin typeface="Calibri"/>
                    <a:ea typeface="+mn-ea"/>
                    <a:cs typeface="+mn-cs"/>
                  </a:rPr>
                  <a:t>However, their capacity to provide such professional development—and their knowledge of DLL and EL education—varies from county to county</a:t>
                </a:r>
                <a:r>
                  <a:rPr kumimoji="0" lang="en-US" sz="1400" b="0" i="0" u="none" strike="noStrike" kern="1200" cap="none" spc="0" normalizeH="0" baseline="0" noProof="0" dirty="0">
                    <a:ln>
                      <a:noFill/>
                    </a:ln>
                    <a:solidFill>
                      <a:srgbClr val="56585C"/>
                    </a:solidFill>
                    <a:effectLst/>
                    <a:uLnTx/>
                    <a:uFillTx/>
                    <a:latin typeface="Calibri"/>
                    <a:ea typeface="+mn-ea"/>
                    <a:cs typeface="+mn-cs"/>
                  </a:rPr>
                  <a:t>. Thus, support is fragmented and insufficient. </a:t>
                </a:r>
              </a:p>
            </p:txBody>
          </p:sp>
          <p:sp>
            <p:nvSpPr>
              <p:cNvPr id="31" name="Rectangle 30"/>
              <p:cNvSpPr/>
              <p:nvPr/>
            </p:nvSpPr>
            <p:spPr>
              <a:xfrm>
                <a:off x="1799925" y="3474488"/>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Opportunities to develop systemic professional development? </a:t>
                </a:r>
              </a:p>
            </p:txBody>
          </p:sp>
          <p:sp>
            <p:nvSpPr>
              <p:cNvPr id="44" name="Rectangle 43"/>
              <p:cNvSpPr/>
              <p:nvPr/>
            </p:nvSpPr>
            <p:spPr>
              <a:xfrm>
                <a:off x="1799925" y="1835906"/>
                <a:ext cx="7190072" cy="27432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a:ea typeface="+mn-ea"/>
                    <a:cs typeface="+mn-cs"/>
                  </a:rPr>
                  <a:t>Why systemic professional development? </a:t>
                </a:r>
              </a:p>
            </p:txBody>
          </p:sp>
          <p:sp>
            <p:nvSpPr>
              <p:cNvPr id="45" name="Rectangle 44"/>
              <p:cNvSpPr/>
              <p:nvPr/>
            </p:nvSpPr>
            <p:spPr>
              <a:xfrm>
                <a:off x="1799925" y="3747890"/>
                <a:ext cx="7190072" cy="1799454"/>
              </a:xfrm>
              <a:prstGeom prst="rect">
                <a:avLst/>
              </a:prstGeom>
              <a:solidFill>
                <a:schemeClr val="bg1"/>
              </a:solidFill>
              <a:ln>
                <a:solidFill>
                  <a:schemeClr val="accent1"/>
                </a:solidFill>
              </a:ln>
            </p:spPr>
            <p:txBody>
              <a:bodyPr wrap="square" anchor="t">
                <a:noAutofit/>
              </a:bodyPr>
              <a:lstStyle/>
              <a:p>
                <a:pPr marL="0" marR="0" lvl="0" indent="0" algn="l" defTabSz="457200" rtl="0" eaLnBrk="1" fontAlgn="auto" latinLnBrk="0" hangingPunct="1">
                  <a:lnSpc>
                    <a:spcPct val="100000"/>
                  </a:lnSpc>
                  <a:spcBef>
                    <a:spcPts val="0"/>
                  </a:spcBef>
                  <a:spcAft>
                    <a:spcPts val="0"/>
                  </a:spcAft>
                  <a:buClr>
                    <a:srgbClr val="91A226"/>
                  </a:buClr>
                  <a:buSzTx/>
                  <a:buFontTx/>
                  <a:buNone/>
                  <a:tabLst/>
                  <a:defRPr/>
                </a:pPr>
                <a:r>
                  <a:rPr kumimoji="0" lang="en-US" sz="1400" b="0" i="0" u="none" strike="noStrike" kern="1200" cap="none" spc="0" normalizeH="0" baseline="0" noProof="0" dirty="0">
                    <a:ln>
                      <a:noFill/>
                    </a:ln>
                    <a:effectLst/>
                    <a:uLnTx/>
                    <a:uFillTx/>
                    <a:latin typeface="Calibri"/>
                    <a:ea typeface="+mn-ea"/>
                    <a:cs typeface="+mn-cs"/>
                  </a:rPr>
                  <a:t>Educators and school/system leaders could benefit from a statewide, systemic approach to professional development. Examples of systemic professional development include: </a:t>
                </a:r>
              </a:p>
              <a:p>
                <a:pPr marL="342900" marR="0" lvl="0"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0" i="0" u="none" strike="noStrike" kern="1200" cap="none" spc="0" normalizeH="0" baseline="0" noProof="0" dirty="0">
                    <a:ln>
                      <a:noFill/>
                    </a:ln>
                    <a:effectLst/>
                    <a:uLnTx/>
                    <a:uFillTx/>
                    <a:latin typeface="Calibri"/>
                    <a:ea typeface="+mn-ea"/>
                    <a:cs typeface="+mn-cs"/>
                  </a:rPr>
                  <a:t>Creating a</a:t>
                </a:r>
                <a:r>
                  <a:rPr kumimoji="0" lang="en-US" sz="1400" b="0" i="0" u="none" strike="noStrike" kern="1200" cap="none" spc="0" normalizeH="0" noProof="0" dirty="0">
                    <a:ln>
                      <a:noFill/>
                    </a:ln>
                    <a:effectLst/>
                    <a:uLnTx/>
                    <a:uFillTx/>
                    <a:latin typeface="Calibri"/>
                    <a:ea typeface="+mn-ea"/>
                    <a:cs typeface="+mn-cs"/>
                  </a:rPr>
                  <a:t> DLL and </a:t>
                </a:r>
                <a:r>
                  <a:rPr kumimoji="0" lang="en-US" sz="1400" b="0" i="0" u="none" strike="noStrike" kern="1200" cap="none" spc="0" normalizeH="0" baseline="0" noProof="0" dirty="0">
                    <a:ln>
                      <a:noFill/>
                    </a:ln>
                    <a:effectLst/>
                    <a:uLnTx/>
                    <a:uFillTx/>
                    <a:latin typeface="Calibri"/>
                    <a:ea typeface="+mn-ea"/>
                    <a:cs typeface="+mn-cs"/>
                  </a:rPr>
                  <a:t>EL professional development hub that teachers can easily share and access resources and exemplars</a:t>
                </a:r>
              </a:p>
              <a:p>
                <a:pPr marL="342900" marR="0" lvl="0"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0" i="0" u="none" strike="noStrike" kern="1200" cap="none" spc="0" normalizeH="0" baseline="0" noProof="0" dirty="0">
                    <a:ln>
                      <a:noFill/>
                    </a:ln>
                    <a:effectLst/>
                    <a:uLnTx/>
                    <a:uFillTx/>
                    <a:latin typeface="Calibri"/>
                    <a:ea typeface="+mn-ea"/>
                    <a:cs typeface="+mn-cs"/>
                  </a:rPr>
                  <a:t>Training principals on how to adapt school structures (e.g. longer class periods in middle and high school) and cultures (e.g. EL parent engagement strategies) in order to better meet the needs of ELs</a:t>
                </a:r>
              </a:p>
              <a:p>
                <a:pPr marL="342900" marR="0" lvl="0" indent="-342900" algn="l" defTabSz="457200" rtl="0" eaLnBrk="1" fontAlgn="auto" latinLnBrk="0" hangingPunct="1">
                  <a:lnSpc>
                    <a:spcPct val="100000"/>
                  </a:lnSpc>
                  <a:spcBef>
                    <a:spcPts val="0"/>
                  </a:spcBef>
                  <a:spcAft>
                    <a:spcPts val="0"/>
                  </a:spcAft>
                  <a:buClr>
                    <a:schemeClr val="accent4"/>
                  </a:buClr>
                  <a:buSzTx/>
                  <a:buFont typeface="+mj-lt"/>
                  <a:buAutoNum type="arabicPeriod"/>
                  <a:tabLst/>
                  <a:defRPr/>
                </a:pPr>
                <a:r>
                  <a:rPr kumimoji="0" lang="en-US" sz="1400" b="0" i="0" u="none" strike="noStrike" kern="1200" cap="none" spc="0" normalizeH="0" baseline="0" noProof="0" dirty="0">
                    <a:ln>
                      <a:noFill/>
                    </a:ln>
                    <a:effectLst/>
                    <a:uLnTx/>
                    <a:uFillTx/>
                    <a:latin typeface="Calibri"/>
                    <a:ea typeface="+mn-ea"/>
                    <a:cs typeface="+mn-cs"/>
                  </a:rPr>
                  <a:t>Supporting district leaders responsible for creating LCAPs</a:t>
                </a:r>
                <a:r>
                  <a:rPr kumimoji="0" lang="en-US" sz="1400" b="0" i="0" u="none" strike="noStrike" kern="1200" cap="none" spc="0" normalizeH="0" noProof="0" dirty="0">
                    <a:ln>
                      <a:noFill/>
                    </a:ln>
                    <a:effectLst/>
                    <a:uLnTx/>
                    <a:uFillTx/>
                    <a:latin typeface="Calibri"/>
                    <a:ea typeface="+mn-ea"/>
                    <a:cs typeface="+mn-cs"/>
                  </a:rPr>
                  <a:t> and </a:t>
                </a:r>
                <a:r>
                  <a:rPr kumimoji="0" lang="en-US" sz="1400" b="0" i="0" u="none" strike="noStrike" kern="1200" cap="none" spc="0" normalizeH="0" baseline="0" noProof="0" dirty="0">
                    <a:ln>
                      <a:noFill/>
                    </a:ln>
                    <a:effectLst/>
                    <a:uLnTx/>
                    <a:uFillTx/>
                    <a:latin typeface="Calibri"/>
                    <a:ea typeface="+mn-ea"/>
                    <a:cs typeface="+mn-cs"/>
                  </a:rPr>
                  <a:t>allocating LCFF funds, so they understand how to elevate </a:t>
                </a:r>
                <a:r>
                  <a:rPr kumimoji="0" lang="en-US" sz="1400" b="0" i="0" u="none" strike="noStrike" kern="1200" cap="none" spc="0" normalizeH="0" baseline="0" noProof="0" dirty="0">
                    <a:ln>
                      <a:noFill/>
                    </a:ln>
                    <a:solidFill>
                      <a:srgbClr val="56585C"/>
                    </a:solidFill>
                    <a:effectLst/>
                    <a:uLnTx/>
                    <a:uFillTx/>
                    <a:latin typeface="Calibri"/>
                    <a:ea typeface="+mn-ea"/>
                    <a:cs typeface="+mn-cs"/>
                  </a:rPr>
                  <a:t>and support historically disadvantaged students, including DLLs and ELs</a:t>
                </a:r>
              </a:p>
            </p:txBody>
          </p:sp>
        </p:grpSp>
        <p:sp>
          <p:nvSpPr>
            <p:cNvPr id="46" name="Speech Bubble: Rectangle 8">
              <a:extLst>
                <a:ext uri="{FF2B5EF4-FFF2-40B4-BE49-F238E27FC236}">
                  <a16:creationId xmlns:a16="http://schemas.microsoft.com/office/drawing/2014/main" id="{7568C51C-709A-4063-BF95-D889EDCC87D0}"/>
                </a:ext>
              </a:extLst>
            </p:cNvPr>
            <p:cNvSpPr/>
            <p:nvPr/>
          </p:nvSpPr>
          <p:spPr>
            <a:xfrm>
              <a:off x="1713448" y="5513594"/>
              <a:ext cx="7772400" cy="543353"/>
            </a:xfrm>
            <a:prstGeom prst="wedgeRectCallout">
              <a:avLst>
                <a:gd name="adj1" fmla="val 22016"/>
                <a:gd name="adj2" fmla="val 71105"/>
              </a:avLst>
            </a:prstGeom>
            <a:solidFill>
              <a:schemeClr val="accent1">
                <a:lumMod val="20000"/>
                <a:lumOff val="8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91A226"/>
                </a:buClr>
                <a:buSzTx/>
                <a:buFontTx/>
                <a:buNone/>
                <a:tabLst/>
                <a:defRPr/>
              </a:pPr>
              <a:r>
                <a:rPr kumimoji="0" lang="en-US" sz="1400" b="0" i="1" u="none" strike="noStrike" kern="1200" cap="none" spc="0" normalizeH="0" baseline="0" noProof="0" dirty="0">
                  <a:ln>
                    <a:noFill/>
                  </a:ln>
                  <a:solidFill>
                    <a:srgbClr val="56585C"/>
                  </a:solidFill>
                  <a:effectLst/>
                  <a:uLnTx/>
                  <a:uFillTx/>
                  <a:latin typeface="Calibri"/>
                  <a:ea typeface="+mn-ea"/>
                  <a:cs typeface="+mn-cs"/>
                </a:rPr>
                <a:t>“Frankly, the </a:t>
              </a:r>
              <a:r>
                <a:rPr kumimoji="0" lang="en-US" sz="1400" b="1" i="1" u="none" strike="noStrike" kern="1200" cap="none" spc="0" normalizeH="0" baseline="0" noProof="0" dirty="0">
                  <a:ln>
                    <a:noFill/>
                  </a:ln>
                  <a:solidFill>
                    <a:srgbClr val="56585C"/>
                  </a:solidFill>
                  <a:effectLst/>
                  <a:uLnTx/>
                  <a:uFillTx/>
                  <a:latin typeface="Calibri"/>
                  <a:ea typeface="+mn-ea"/>
                  <a:cs typeface="+mn-cs"/>
                </a:rPr>
                <a:t>state doesn’t have much capacity </a:t>
              </a:r>
              <a:r>
                <a:rPr kumimoji="0" lang="en-US" sz="1400" b="0" i="1" u="none" strike="noStrike" kern="1200" cap="none" spc="0" normalizeH="0" baseline="0" noProof="0" dirty="0">
                  <a:ln>
                    <a:noFill/>
                  </a:ln>
                  <a:solidFill>
                    <a:srgbClr val="56585C"/>
                  </a:solidFill>
                  <a:effectLst/>
                  <a:uLnTx/>
                  <a:uFillTx/>
                  <a:latin typeface="Calibri"/>
                  <a:ea typeface="+mn-ea"/>
                  <a:cs typeface="+mn-cs"/>
                </a:rPr>
                <a:t>and they rely on counties to interface with districts.” – </a:t>
              </a:r>
              <a:r>
                <a:rPr kumimoji="0" lang="en-US" sz="1400" b="0" u="none" strike="noStrike" kern="1200" cap="none" spc="0" normalizeH="0" baseline="0" noProof="0" dirty="0">
                  <a:ln>
                    <a:noFill/>
                  </a:ln>
                  <a:solidFill>
                    <a:srgbClr val="56585C"/>
                  </a:solidFill>
                  <a:effectLst/>
                  <a:uLnTx/>
                  <a:uFillTx/>
                  <a:latin typeface="Calibri"/>
                  <a:ea typeface="+mn-ea"/>
                  <a:cs typeface="+mn-cs"/>
                </a:rPr>
                <a:t>Charter Leader </a:t>
              </a:r>
            </a:p>
          </p:txBody>
        </p:sp>
      </p:grpSp>
      <p:sp>
        <p:nvSpPr>
          <p:cNvPr id="52" name="TextBox 51">
            <a:extLst>
              <a:ext uri="{FF2B5EF4-FFF2-40B4-BE49-F238E27FC236}">
                <a16:creationId xmlns:a16="http://schemas.microsoft.com/office/drawing/2014/main" id="{08CFFF43-EBFA-4CD0-8E42-F7ABAA20F454}"/>
              </a:ext>
            </a:extLst>
          </p:cNvPr>
          <p:cNvSpPr txBox="1"/>
          <p:nvPr/>
        </p:nvSpPr>
        <p:spPr>
          <a:xfrm>
            <a:off x="414938" y="6493475"/>
            <a:ext cx="8376637" cy="208466"/>
          </a:xfrm>
          <a:prstGeom prst="rect">
            <a:avLst/>
          </a:prstGeom>
          <a:noFill/>
        </p:spPr>
        <p:txBody>
          <a:bodyPr wrap="square" lIns="0" tIns="0" rIns="0" bIns="0" rtlCol="0" anchor="ct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6585C"/>
                </a:solidFill>
                <a:effectLst/>
                <a:uLnTx/>
                <a:uFillTx/>
                <a:latin typeface="Calibri"/>
                <a:ea typeface="+mn-ea"/>
                <a:cs typeface="+mn-cs"/>
              </a:rPr>
              <a:t>Source:</a:t>
            </a:r>
            <a:r>
              <a:rPr kumimoji="0" lang="en-US" sz="900" b="0" i="0" u="none" strike="noStrike" kern="1200" cap="none" spc="0" normalizeH="0" noProof="0" dirty="0">
                <a:ln>
                  <a:noFill/>
                </a:ln>
                <a:solidFill>
                  <a:srgbClr val="56585C"/>
                </a:solidFill>
                <a:effectLst/>
                <a:uLnTx/>
                <a:uFillTx/>
                <a:latin typeface="Calibri"/>
                <a:ea typeface="+mn-ea"/>
                <a:cs typeface="+mn-cs"/>
              </a:rPr>
              <a:t> </a:t>
            </a:r>
            <a:r>
              <a:rPr kumimoji="0" lang="en-US" sz="900" b="0" i="0" u="none" strike="noStrike" kern="1200" cap="none" spc="0" normalizeH="0" baseline="0" noProof="0" dirty="0">
                <a:ln>
                  <a:noFill/>
                </a:ln>
                <a:solidFill>
                  <a:srgbClr val="56585C"/>
                </a:solidFill>
                <a:effectLst/>
                <a:uLnTx/>
                <a:uFillTx/>
                <a:latin typeface="Calibri"/>
                <a:ea typeface="+mn-ea"/>
                <a:cs typeface="+mn-cs"/>
              </a:rPr>
              <a:t>Education First Interviews (2019).</a:t>
            </a:r>
          </a:p>
        </p:txBody>
      </p:sp>
      <p:grpSp>
        <p:nvGrpSpPr>
          <p:cNvPr id="17" name="Group 16">
            <a:extLst>
              <a:ext uri="{FF2B5EF4-FFF2-40B4-BE49-F238E27FC236}">
                <a16:creationId xmlns:a16="http://schemas.microsoft.com/office/drawing/2014/main" id="{C6F810DF-A116-4FBD-A1D2-7C2498C85192}"/>
              </a:ext>
            </a:extLst>
          </p:cNvPr>
          <p:cNvGrpSpPr/>
          <p:nvPr/>
        </p:nvGrpSpPr>
        <p:grpSpPr>
          <a:xfrm>
            <a:off x="8531936" y="0"/>
            <a:ext cx="612649" cy="985165"/>
            <a:chOff x="8531936" y="0"/>
            <a:chExt cx="612649" cy="985165"/>
          </a:xfrm>
        </p:grpSpPr>
        <p:grpSp>
          <p:nvGrpSpPr>
            <p:cNvPr id="18" name="Group 17">
              <a:extLst>
                <a:ext uri="{FF2B5EF4-FFF2-40B4-BE49-F238E27FC236}">
                  <a16:creationId xmlns:a16="http://schemas.microsoft.com/office/drawing/2014/main" id="{2E949852-0557-4076-B11E-5012859EDDD3}"/>
                </a:ext>
              </a:extLst>
            </p:cNvPr>
            <p:cNvGrpSpPr/>
            <p:nvPr/>
          </p:nvGrpSpPr>
          <p:grpSpPr>
            <a:xfrm>
              <a:off x="8531936" y="0"/>
              <a:ext cx="612649" cy="499951"/>
              <a:chOff x="8531351" y="0"/>
              <a:chExt cx="612649" cy="499951"/>
            </a:xfrm>
          </p:grpSpPr>
          <p:sp>
            <p:nvSpPr>
              <p:cNvPr id="22" name="Rectangle 21">
                <a:extLst>
                  <a:ext uri="{FF2B5EF4-FFF2-40B4-BE49-F238E27FC236}">
                    <a16:creationId xmlns:a16="http://schemas.microsoft.com/office/drawing/2014/main" id="{EB96D9C6-FBE2-479A-A56C-CD755CEE4F82}"/>
                  </a:ext>
                </a:extLst>
              </p:cNvPr>
              <p:cNvSpPr/>
              <p:nvPr/>
            </p:nvSpPr>
            <p:spPr>
              <a:xfrm>
                <a:off x="8531351" y="0"/>
                <a:ext cx="612649" cy="499951"/>
              </a:xfrm>
              <a:prstGeom prst="rect">
                <a:avLst/>
              </a:prstGeom>
              <a:solidFill>
                <a:schemeClr val="accent4">
                  <a:lumMod val="20000"/>
                  <a:lumOff val="80000"/>
                </a:schemeClr>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4" name="Picture 2" descr="https://static.thenounproject.com/png/1574579-200.png">
                <a:extLst>
                  <a:ext uri="{FF2B5EF4-FFF2-40B4-BE49-F238E27FC236}">
                    <a16:creationId xmlns:a16="http://schemas.microsoft.com/office/drawing/2014/main" id="{3DE2A5F8-2325-4CB9-968F-A9B5F350EB2B}"/>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noFill/>
            </p:spPr>
          </p:pic>
        </p:grpSp>
        <p:grpSp>
          <p:nvGrpSpPr>
            <p:cNvPr id="19" name="Group 18">
              <a:extLst>
                <a:ext uri="{FF2B5EF4-FFF2-40B4-BE49-F238E27FC236}">
                  <a16:creationId xmlns:a16="http://schemas.microsoft.com/office/drawing/2014/main" id="{CF9DC8C6-FA5F-46A7-B9AB-99BE1D1F8B0F}"/>
                </a:ext>
              </a:extLst>
            </p:cNvPr>
            <p:cNvGrpSpPr/>
            <p:nvPr/>
          </p:nvGrpSpPr>
          <p:grpSpPr>
            <a:xfrm>
              <a:off x="8531936" y="485214"/>
              <a:ext cx="612649" cy="499951"/>
              <a:chOff x="8531351" y="0"/>
              <a:chExt cx="612649" cy="499951"/>
            </a:xfrm>
            <a:solidFill>
              <a:schemeClr val="tx2">
                <a:lumMod val="20000"/>
                <a:lumOff val="80000"/>
              </a:schemeClr>
            </a:solidFill>
          </p:grpSpPr>
          <p:sp>
            <p:nvSpPr>
              <p:cNvPr id="20" name="Rectangle 19">
                <a:extLst>
                  <a:ext uri="{FF2B5EF4-FFF2-40B4-BE49-F238E27FC236}">
                    <a16:creationId xmlns:a16="http://schemas.microsoft.com/office/drawing/2014/main" id="{E637FA58-970D-4F74-8342-9524801CE26A}"/>
                  </a:ext>
                </a:extLst>
              </p:cNvPr>
              <p:cNvSpPr/>
              <p:nvPr/>
            </p:nvSpPr>
            <p:spPr>
              <a:xfrm>
                <a:off x="8531351" y="0"/>
                <a:ext cx="612649" cy="49995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1" name="Picture 4" descr="https://static.thenounproject.com/png/2087381-200.png">
                <a:extLst>
                  <a:ext uri="{FF2B5EF4-FFF2-40B4-BE49-F238E27FC236}">
                    <a16:creationId xmlns:a16="http://schemas.microsoft.com/office/drawing/2014/main" id="{36F299EC-C919-49E0-A9EF-5A9C46546F2C}"/>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09075" y="21375"/>
                <a:ext cx="457200" cy="457200"/>
              </a:xfrm>
              <a:prstGeom prst="rect">
                <a:avLst/>
              </a:prstGeom>
              <a:grpFill/>
            </p:spPr>
          </p:pic>
        </p:grpSp>
      </p:grpSp>
      <p:sp>
        <p:nvSpPr>
          <p:cNvPr id="25" name="Rectangle 24"/>
          <p:cNvSpPr/>
          <p:nvPr/>
        </p:nvSpPr>
        <p:spPr>
          <a:xfrm>
            <a:off x="402337" y="6453317"/>
            <a:ext cx="3423684" cy="40468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i="1" dirty="0">
                <a:solidFill>
                  <a:schemeClr val="tx1"/>
                </a:solidFill>
              </a:rPr>
              <a:t>See </a:t>
            </a:r>
            <a:r>
              <a:rPr lang="en-US" sz="1200" i="1" dirty="0">
                <a:solidFill>
                  <a:schemeClr val="accent6"/>
                </a:solidFill>
                <a:hlinkClick r:id="rId5" action="ppaction://hlinksldjump"/>
              </a:rPr>
              <a:t>slide 107</a:t>
            </a:r>
            <a:r>
              <a:rPr lang="en-US" sz="1200" i="1" dirty="0">
                <a:solidFill>
                  <a:schemeClr val="tx1"/>
                </a:solidFill>
                <a:hlinkClick r:id="rId5" action="ppaction://hlinksldjump"/>
              </a:rPr>
              <a:t> </a:t>
            </a:r>
            <a:r>
              <a:rPr lang="en-US" sz="1200" i="1" dirty="0">
                <a:solidFill>
                  <a:schemeClr val="tx1"/>
                </a:solidFill>
              </a:rPr>
              <a:t>for a funder-specific recommendation related to in-service PD.</a:t>
            </a:r>
          </a:p>
        </p:txBody>
      </p:sp>
      <p:pic>
        <p:nvPicPr>
          <p:cNvPr id="26" name="Picture 2" descr="https://static.thenounproject.com/png/1263005-200.png"/>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1" y="6455664"/>
            <a:ext cx="402336" cy="402336"/>
          </a:xfrm>
          <a:prstGeom prst="rect">
            <a:avLst/>
          </a:prstGeom>
          <a:solidFill>
            <a:schemeClr val="accent1"/>
          </a:solidFill>
        </p:spPr>
      </p:pic>
    </p:spTree>
    <p:extLst>
      <p:ext uri="{BB962C8B-B14F-4D97-AF65-F5344CB8AC3E}">
        <p14:creationId xmlns:p14="http://schemas.microsoft.com/office/powerpoint/2010/main" val="61850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6E196-DC82-4BD7-8A45-CFBC6EB4473C}"/>
              </a:ext>
            </a:extLst>
          </p:cNvPr>
          <p:cNvSpPr>
            <a:spLocks noGrp="1"/>
          </p:cNvSpPr>
          <p:nvPr>
            <p:ph type="body" sz="quarter" idx="11"/>
          </p:nvPr>
        </p:nvSpPr>
        <p:spPr>
          <a:xfrm>
            <a:off x="2211296" y="2800350"/>
            <a:ext cx="6326152" cy="1385152"/>
          </a:xfrm>
        </p:spPr>
        <p:txBody>
          <a:bodyPr/>
          <a:lstStyle/>
          <a:p>
            <a:r>
              <a:rPr lang="en-US" dirty="0"/>
              <a:t>Recommendations for philanthropy</a:t>
            </a:r>
          </a:p>
        </p:txBody>
      </p:sp>
      <p:sp>
        <p:nvSpPr>
          <p:cNvPr id="3" name="Text Placeholder 2">
            <a:extLst>
              <a:ext uri="{FF2B5EF4-FFF2-40B4-BE49-F238E27FC236}">
                <a16:creationId xmlns:a16="http://schemas.microsoft.com/office/drawing/2014/main" id="{1243DBF7-3C4D-465F-A69D-9922EC9695FC}"/>
              </a:ext>
            </a:extLst>
          </p:cNvPr>
          <p:cNvSpPr>
            <a:spLocks noGrp="1"/>
          </p:cNvSpPr>
          <p:nvPr>
            <p:ph type="body" sz="quarter" idx="13"/>
          </p:nvPr>
        </p:nvSpPr>
        <p:spPr/>
        <p:txBody>
          <a:bodyPr/>
          <a:lstStyle/>
          <a:p>
            <a:r>
              <a:rPr lang="en-US" dirty="0"/>
              <a:t>8 |</a:t>
            </a:r>
          </a:p>
        </p:txBody>
      </p:sp>
      <p:sp>
        <p:nvSpPr>
          <p:cNvPr id="5" name="Slide Number Placeholder 4">
            <a:extLst>
              <a:ext uri="{FF2B5EF4-FFF2-40B4-BE49-F238E27FC236}">
                <a16:creationId xmlns:a16="http://schemas.microsoft.com/office/drawing/2014/main" id="{DE5E5C89-AB3D-4692-98A6-61547CF22138}"/>
              </a:ext>
            </a:extLst>
          </p:cNvPr>
          <p:cNvSpPr>
            <a:spLocks noGrp="1"/>
          </p:cNvSpPr>
          <p:nvPr>
            <p:ph type="sldNum" sz="quarter" idx="4"/>
          </p:nvPr>
        </p:nvSpPr>
        <p:spPr/>
        <p:txBody>
          <a:bodyPr/>
          <a:lstStyle/>
          <a:p>
            <a:pPr>
              <a:defRPr/>
            </a:pPr>
            <a:fld id="{F1A25517-7F86-4871-894F-626326501892}" type="slidenum">
              <a:rPr lang="en-US" smtClean="0">
                <a:solidFill>
                  <a:srgbClr val="A9A9A9"/>
                </a:solidFill>
              </a:rPr>
              <a:pPr>
                <a:defRPr/>
              </a:pPr>
              <a:t>98</a:t>
            </a:fld>
            <a:endParaRPr lang="en-US" dirty="0">
              <a:solidFill>
                <a:srgbClr val="A9A9A9"/>
              </a:solidFill>
            </a:endParaRPr>
          </a:p>
        </p:txBody>
      </p:sp>
    </p:spTree>
    <p:extLst>
      <p:ext uri="{BB962C8B-B14F-4D97-AF65-F5344CB8AC3E}">
        <p14:creationId xmlns:p14="http://schemas.microsoft.com/office/powerpoint/2010/main" val="27564790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95B3657-B640-460F-A48F-4E2C81E4B78C}"/>
              </a:ext>
            </a:extLst>
          </p:cNvPr>
          <p:cNvSpPr/>
          <p:nvPr/>
        </p:nvSpPr>
        <p:spPr>
          <a:xfrm>
            <a:off x="2217420" y="1632439"/>
            <a:ext cx="4709160" cy="470916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Oval 7"/>
          <p:cNvSpPr/>
          <p:nvPr/>
        </p:nvSpPr>
        <p:spPr>
          <a:xfrm>
            <a:off x="2743200" y="2158219"/>
            <a:ext cx="3657600" cy="3657600"/>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259977" y="201817"/>
            <a:ext cx="8624048" cy="533401"/>
          </a:xfrm>
        </p:spPr>
        <p:txBody>
          <a:bodyPr/>
          <a:lstStyle/>
          <a:p>
            <a:r>
              <a:rPr lang="en-US" dirty="0"/>
              <a:t>Philanthropy can partner with other stakeholders to create the necessary conditions to ensure California’s DLLs/ELs have equitable access to a quality, standards-based education</a:t>
            </a:r>
          </a:p>
        </p:txBody>
      </p:sp>
      <p:sp>
        <p:nvSpPr>
          <p:cNvPr id="3" name="Slide Number Placeholder 2"/>
          <p:cNvSpPr>
            <a:spLocks noGrp="1"/>
          </p:cNvSpPr>
          <p:nvPr>
            <p:ph type="sldNum" sz="quarter" idx="4"/>
          </p:nvPr>
        </p:nvSpPr>
        <p:spPr/>
        <p:txBody>
          <a:bodyPr/>
          <a:lstStyle/>
          <a:p>
            <a:fld id="{F1A25517-7F86-4871-894F-626326501892}" type="slidenum">
              <a:rPr lang="en-US" smtClean="0">
                <a:solidFill>
                  <a:srgbClr val="A9A9A9"/>
                </a:solidFill>
              </a:rPr>
              <a:pPr/>
              <a:t>99</a:t>
            </a:fld>
            <a:endParaRPr lang="en-US" dirty="0">
              <a:solidFill>
                <a:srgbClr val="A9A9A9"/>
              </a:solidFill>
            </a:endParaRPr>
          </a:p>
        </p:txBody>
      </p:sp>
      <p:sp>
        <p:nvSpPr>
          <p:cNvPr id="5" name="Donut 4"/>
          <p:cNvSpPr/>
          <p:nvPr/>
        </p:nvSpPr>
        <p:spPr>
          <a:xfrm>
            <a:off x="3314700" y="2729719"/>
            <a:ext cx="2514600" cy="2514600"/>
          </a:xfrm>
          <a:prstGeom prst="donut">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6585C"/>
              </a:solidFill>
            </a:endParaRPr>
          </a:p>
        </p:txBody>
      </p:sp>
      <p:pic>
        <p:nvPicPr>
          <p:cNvPr id="22" name="Picture 21">
            <a:extLst>
              <a:ext uri="{FF2B5EF4-FFF2-40B4-BE49-F238E27FC236}">
                <a16:creationId xmlns:a16="http://schemas.microsoft.com/office/drawing/2014/main" id="{40D17DDE-505F-47F0-B3DA-D3EBDA88EFB8}"/>
              </a:ext>
            </a:extLst>
          </p:cNvPr>
          <p:cNvPicPr>
            <a:picLocks noChangeAspect="1"/>
          </p:cNvPicPr>
          <p:nvPr/>
        </p:nvPicPr>
        <p:blipFill rotWithShape="1">
          <a:blip r:embed="rId2"/>
          <a:srcRect l="40903" t="34938" r="33402" b="19259"/>
          <a:stretch/>
        </p:blipFill>
        <p:spPr>
          <a:xfrm>
            <a:off x="3819654" y="3232639"/>
            <a:ext cx="1504693" cy="1508760"/>
          </a:xfrm>
          <a:prstGeom prst="ellipse">
            <a:avLst/>
          </a:prstGeom>
          <a:ln w="381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Rectangle 24">
            <a:extLst>
              <a:ext uri="{FF2B5EF4-FFF2-40B4-BE49-F238E27FC236}">
                <a16:creationId xmlns:a16="http://schemas.microsoft.com/office/drawing/2014/main" id="{7725A53E-E511-43C9-8923-1CA61ED380C8}"/>
              </a:ext>
            </a:extLst>
          </p:cNvPr>
          <p:cNvSpPr/>
          <p:nvPr/>
        </p:nvSpPr>
        <p:spPr>
          <a:xfrm rot="16200000">
            <a:off x="3135118" y="2470885"/>
            <a:ext cx="2880360" cy="2932341"/>
          </a:xfrm>
          <a:prstGeom prst="rect">
            <a:avLst/>
          </a:prstGeom>
          <a:noFill/>
        </p:spPr>
        <p:txBody>
          <a:bodyPr wrap="none" lIns="91440" tIns="45720" rIns="91440" bIns="45720">
            <a:prstTxWarp prst="textCircle">
              <a:avLst/>
            </a:prstTxWarp>
            <a:spAutoFit/>
          </a:bodyPr>
          <a:lstStyle/>
          <a:p>
            <a:pPr algn="ctr"/>
            <a:r>
              <a:rPr lang="en-US" sz="1600" b="1" dirty="0">
                <a:ln w="0"/>
                <a:solidFill>
                  <a:srgbClr val="FFFFFF"/>
                </a:solidFill>
              </a:rPr>
              <a:t>Enabling Policy &amp; System Conditions</a:t>
            </a:r>
          </a:p>
        </p:txBody>
      </p:sp>
      <p:sp>
        <p:nvSpPr>
          <p:cNvPr id="26" name="Rectangle 25">
            <a:extLst>
              <a:ext uri="{FF2B5EF4-FFF2-40B4-BE49-F238E27FC236}">
                <a16:creationId xmlns:a16="http://schemas.microsoft.com/office/drawing/2014/main" id="{618635BC-115C-4988-8963-6E508790A0F8}"/>
              </a:ext>
            </a:extLst>
          </p:cNvPr>
          <p:cNvSpPr/>
          <p:nvPr/>
        </p:nvSpPr>
        <p:spPr>
          <a:xfrm rot="16422329">
            <a:off x="3589020" y="3042435"/>
            <a:ext cx="1965960" cy="1928497"/>
          </a:xfrm>
          <a:prstGeom prst="rect">
            <a:avLst/>
          </a:prstGeom>
          <a:noFill/>
        </p:spPr>
        <p:txBody>
          <a:bodyPr wrap="none" lIns="91440" tIns="45720" rIns="91440" bIns="45720">
            <a:prstTxWarp prst="textCircle">
              <a:avLst/>
            </a:prstTxWarp>
            <a:spAutoFit/>
          </a:bodyPr>
          <a:lstStyle/>
          <a:p>
            <a:pPr algn="ctr"/>
            <a:r>
              <a:rPr lang="en-US" sz="1600" b="1" dirty="0">
                <a:ln w="0"/>
                <a:solidFill>
                  <a:srgbClr val="FFFFFF"/>
                </a:solidFill>
              </a:rPr>
              <a:t>High-Quality Instruction</a:t>
            </a:r>
          </a:p>
        </p:txBody>
      </p:sp>
      <p:sp>
        <p:nvSpPr>
          <p:cNvPr id="33" name="Rectangle 32">
            <a:extLst>
              <a:ext uri="{FF2B5EF4-FFF2-40B4-BE49-F238E27FC236}">
                <a16:creationId xmlns:a16="http://schemas.microsoft.com/office/drawing/2014/main" id="{74FEDD71-67F2-40E4-A2BB-FD57451DC918}"/>
              </a:ext>
            </a:extLst>
          </p:cNvPr>
          <p:cNvSpPr/>
          <p:nvPr/>
        </p:nvSpPr>
        <p:spPr>
          <a:xfrm rot="21361949">
            <a:off x="3589020" y="3091933"/>
            <a:ext cx="1965960" cy="1928497"/>
          </a:xfrm>
          <a:prstGeom prst="rect">
            <a:avLst/>
          </a:prstGeom>
          <a:noFill/>
        </p:spPr>
        <p:txBody>
          <a:bodyPr wrap="none" lIns="91440" tIns="45720" rIns="91440" bIns="45720">
            <a:prstTxWarp prst="textArchDown">
              <a:avLst/>
            </a:prstTxWarp>
            <a:spAutoFit/>
          </a:bodyPr>
          <a:lstStyle/>
          <a:p>
            <a:pPr algn="ctr"/>
            <a:r>
              <a:rPr lang="en-US" sz="1600" b="1" dirty="0">
                <a:ln w="0"/>
                <a:solidFill>
                  <a:srgbClr val="FFFFFF"/>
                </a:solidFill>
              </a:rPr>
              <a:t>Rigorous Curriculum</a:t>
            </a:r>
          </a:p>
        </p:txBody>
      </p:sp>
      <p:sp>
        <p:nvSpPr>
          <p:cNvPr id="34" name="Rectangle 33">
            <a:extLst>
              <a:ext uri="{FF2B5EF4-FFF2-40B4-BE49-F238E27FC236}">
                <a16:creationId xmlns:a16="http://schemas.microsoft.com/office/drawing/2014/main" id="{A886EC91-E3C3-4E81-B575-7C8D22EB6180}"/>
              </a:ext>
            </a:extLst>
          </p:cNvPr>
          <p:cNvSpPr/>
          <p:nvPr/>
        </p:nvSpPr>
        <p:spPr>
          <a:xfrm rot="21377365">
            <a:off x="3043368" y="2594739"/>
            <a:ext cx="3080508" cy="2949727"/>
          </a:xfrm>
          <a:prstGeom prst="rect">
            <a:avLst/>
          </a:prstGeom>
          <a:noFill/>
        </p:spPr>
        <p:txBody>
          <a:bodyPr wrap="none" lIns="91440" tIns="45720" rIns="91440" bIns="45720">
            <a:prstTxWarp prst="textArchDown">
              <a:avLst/>
            </a:prstTxWarp>
            <a:spAutoFit/>
          </a:bodyPr>
          <a:lstStyle/>
          <a:p>
            <a:pPr algn="ctr"/>
            <a:r>
              <a:rPr lang="en-US" sz="1600" b="1" dirty="0">
                <a:ln w="0"/>
                <a:solidFill>
                  <a:srgbClr val="FFFFFF"/>
                </a:solidFill>
              </a:rPr>
              <a:t>Informed by DLL/EL Strengths &amp; Needs</a:t>
            </a:r>
          </a:p>
        </p:txBody>
      </p:sp>
      <p:sp>
        <p:nvSpPr>
          <p:cNvPr id="35" name="Rectangle 34">
            <a:extLst>
              <a:ext uri="{FF2B5EF4-FFF2-40B4-BE49-F238E27FC236}">
                <a16:creationId xmlns:a16="http://schemas.microsoft.com/office/drawing/2014/main" id="{2BEBC853-0C0E-442F-8017-387AEE785791}"/>
              </a:ext>
            </a:extLst>
          </p:cNvPr>
          <p:cNvSpPr/>
          <p:nvPr/>
        </p:nvSpPr>
        <p:spPr>
          <a:xfrm rot="16427295">
            <a:off x="2857829" y="1732331"/>
            <a:ext cx="3416851" cy="3858332"/>
          </a:xfrm>
          <a:prstGeom prst="rect">
            <a:avLst/>
          </a:prstGeom>
          <a:noFill/>
        </p:spPr>
        <p:txBody>
          <a:bodyPr wrap="none" lIns="91440" tIns="45720" rIns="91440" bIns="45720">
            <a:prstTxWarp prst="textCircle">
              <a:avLst/>
            </a:prstTxWarp>
            <a:spAutoFit/>
          </a:bodyPr>
          <a:lstStyle/>
          <a:p>
            <a:pPr algn="ctr"/>
            <a:r>
              <a:rPr lang="en-US" sz="1600" b="1" dirty="0">
                <a:ln w="0"/>
                <a:solidFill>
                  <a:srgbClr val="FFFFFF"/>
                </a:solidFill>
              </a:rPr>
              <a:t>Educational Equity for California’s Children &amp; Youth</a:t>
            </a:r>
          </a:p>
        </p:txBody>
      </p:sp>
      <p:pic>
        <p:nvPicPr>
          <p:cNvPr id="36" name="Hands Shaking" descr="https://d30y9cdsu7xlg0.cloudfront.net/png/202073-200.png">
            <a:extLst>
              <a:ext uri="{FF2B5EF4-FFF2-40B4-BE49-F238E27FC236}">
                <a16:creationId xmlns:a16="http://schemas.microsoft.com/office/drawing/2014/main" id="{02B76CFC-6EC5-4506-AE94-F0893821F7D0}"/>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5565" y="546934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3DF98264-A33F-4857-BA72-00183FFEC833}"/>
              </a:ext>
            </a:extLst>
          </p:cNvPr>
          <p:cNvSpPr/>
          <p:nvPr/>
        </p:nvSpPr>
        <p:spPr>
          <a:xfrm>
            <a:off x="797349" y="1579478"/>
            <a:ext cx="1400614"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Families &amp; community members</a:t>
            </a:r>
          </a:p>
        </p:txBody>
      </p:sp>
      <p:pic>
        <p:nvPicPr>
          <p:cNvPr id="39" name="Gears" descr="https://d30y9cdsu7xlg0.cloudfront.net/png/252705-200.png">
            <a:extLst>
              <a:ext uri="{FF2B5EF4-FFF2-40B4-BE49-F238E27FC236}">
                <a16:creationId xmlns:a16="http://schemas.microsoft.com/office/drawing/2014/main" id="{542A500D-CC5F-45F0-B03A-CE4F7C805176}"/>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279" y="5492206"/>
            <a:ext cx="594360" cy="594360"/>
          </a:xfrm>
          <a:prstGeom prst="rect">
            <a:avLst/>
          </a:prstGeom>
          <a:noFill/>
          <a:extLst>
            <a:ext uri="{909E8E84-426E-40DD-AFC4-6F175D3DCCD1}">
              <a14:hiddenFill xmlns:a14="http://schemas.microsoft.com/office/drawing/2010/main">
                <a:solidFill>
                  <a:srgbClr val="FFFFFF"/>
                </a:solidFill>
              </a14:hiddenFill>
            </a:ext>
          </a:extLst>
        </p:spPr>
      </p:pic>
      <p:pic>
        <p:nvPicPr>
          <p:cNvPr id="41" name="People Shaking Hands Large" descr="https://d30y9cdsu7xlg0.cloudfront.net/png/88622-200.png">
            <a:extLst>
              <a:ext uri="{FF2B5EF4-FFF2-40B4-BE49-F238E27FC236}">
                <a16:creationId xmlns:a16="http://schemas.microsoft.com/office/drawing/2014/main" id="{EE18FDF2-2B4A-4B74-AF35-A10380E37835}"/>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2049" y="183978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8345BE04-482E-49C3-A614-73D90E1D98BE}"/>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11285" y="1798801"/>
            <a:ext cx="548640" cy="548640"/>
          </a:xfrm>
          <a:prstGeom prst="rect">
            <a:avLst/>
          </a:prstGeom>
        </p:spPr>
      </p:pic>
      <p:sp>
        <p:nvSpPr>
          <p:cNvPr id="49" name="Rectangle 48">
            <a:extLst>
              <a:ext uri="{FF2B5EF4-FFF2-40B4-BE49-F238E27FC236}">
                <a16:creationId xmlns:a16="http://schemas.microsoft.com/office/drawing/2014/main" id="{1DE63F05-DB40-462D-9169-7A1509156D65}"/>
              </a:ext>
            </a:extLst>
          </p:cNvPr>
          <p:cNvSpPr/>
          <p:nvPr/>
        </p:nvSpPr>
        <p:spPr>
          <a:xfrm>
            <a:off x="797349" y="2819813"/>
            <a:ext cx="1379033"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ECE providers &amp; K12 schools</a:t>
            </a:r>
          </a:p>
        </p:txBody>
      </p:sp>
      <p:pic>
        <p:nvPicPr>
          <p:cNvPr id="19" name="Picture 18">
            <a:extLst>
              <a:ext uri="{FF2B5EF4-FFF2-40B4-BE49-F238E27FC236}">
                <a16:creationId xmlns:a16="http://schemas.microsoft.com/office/drawing/2014/main" id="{D5574E30-5D53-4EDB-811C-3AC85A0B8F2C}"/>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9169" y="2891718"/>
            <a:ext cx="822960" cy="822960"/>
          </a:xfrm>
          <a:prstGeom prst="rect">
            <a:avLst/>
          </a:prstGeom>
        </p:spPr>
      </p:pic>
      <p:sp>
        <p:nvSpPr>
          <p:cNvPr id="53" name="Rectangle 52">
            <a:extLst>
              <a:ext uri="{FF2B5EF4-FFF2-40B4-BE49-F238E27FC236}">
                <a16:creationId xmlns:a16="http://schemas.microsoft.com/office/drawing/2014/main" id="{BA390C35-7FD2-4476-8EBA-FCA51C78E7A7}"/>
              </a:ext>
            </a:extLst>
          </p:cNvPr>
          <p:cNvSpPr/>
          <p:nvPr/>
        </p:nvSpPr>
        <p:spPr>
          <a:xfrm>
            <a:off x="797349" y="4060148"/>
            <a:ext cx="1379033"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Nonprofit &amp; community organizations</a:t>
            </a:r>
          </a:p>
        </p:txBody>
      </p:sp>
      <p:pic>
        <p:nvPicPr>
          <p:cNvPr id="56" name="Puzzle Pieces">
            <a:extLst>
              <a:ext uri="{FF2B5EF4-FFF2-40B4-BE49-F238E27FC236}">
                <a16:creationId xmlns:a16="http://schemas.microsoft.com/office/drawing/2014/main" id="{FD96882C-73A4-40C4-8B2E-89E75C6A6058}"/>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17061" r="7387" b="17136"/>
          <a:stretch/>
        </p:blipFill>
        <p:spPr>
          <a:xfrm>
            <a:off x="218005" y="4205036"/>
            <a:ext cx="625288" cy="685800"/>
          </a:xfrm>
          <a:prstGeom prst="rect">
            <a:avLst/>
          </a:prstGeom>
          <a:noFill/>
        </p:spPr>
      </p:pic>
      <p:sp>
        <p:nvSpPr>
          <p:cNvPr id="57" name="Rectangle 56">
            <a:extLst>
              <a:ext uri="{FF2B5EF4-FFF2-40B4-BE49-F238E27FC236}">
                <a16:creationId xmlns:a16="http://schemas.microsoft.com/office/drawing/2014/main" id="{1239E14F-F889-4F82-BD1F-F22AF4A108F9}"/>
              </a:ext>
            </a:extLst>
          </p:cNvPr>
          <p:cNvSpPr/>
          <p:nvPr/>
        </p:nvSpPr>
        <p:spPr>
          <a:xfrm>
            <a:off x="797349" y="5300484"/>
            <a:ext cx="1379033"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Technical assistance providers</a:t>
            </a:r>
          </a:p>
        </p:txBody>
      </p:sp>
      <p:sp>
        <p:nvSpPr>
          <p:cNvPr id="59" name="Rectangle 58">
            <a:extLst>
              <a:ext uri="{FF2B5EF4-FFF2-40B4-BE49-F238E27FC236}">
                <a16:creationId xmlns:a16="http://schemas.microsoft.com/office/drawing/2014/main" id="{CB7D627C-678B-458F-8C50-89EE98ED8A04}"/>
              </a:ext>
            </a:extLst>
          </p:cNvPr>
          <p:cNvSpPr/>
          <p:nvPr/>
        </p:nvSpPr>
        <p:spPr>
          <a:xfrm>
            <a:off x="6940350" y="1579478"/>
            <a:ext cx="1400614"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Advocacy organizations</a:t>
            </a:r>
          </a:p>
        </p:txBody>
      </p:sp>
      <p:sp>
        <p:nvSpPr>
          <p:cNvPr id="64" name="Rectangle 63">
            <a:extLst>
              <a:ext uri="{FF2B5EF4-FFF2-40B4-BE49-F238E27FC236}">
                <a16:creationId xmlns:a16="http://schemas.microsoft.com/office/drawing/2014/main" id="{42AD4CF3-CB35-408A-AF04-E5BAA4F371D6}"/>
              </a:ext>
            </a:extLst>
          </p:cNvPr>
          <p:cNvSpPr/>
          <p:nvPr/>
        </p:nvSpPr>
        <p:spPr>
          <a:xfrm>
            <a:off x="6940350" y="2819813"/>
            <a:ext cx="1379033"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Researchers &amp; Thought Leaders</a:t>
            </a:r>
          </a:p>
        </p:txBody>
      </p:sp>
      <p:sp>
        <p:nvSpPr>
          <p:cNvPr id="66" name="Rectangle 65">
            <a:extLst>
              <a:ext uri="{FF2B5EF4-FFF2-40B4-BE49-F238E27FC236}">
                <a16:creationId xmlns:a16="http://schemas.microsoft.com/office/drawing/2014/main" id="{43E22546-DFC1-452B-8B10-F9F0DBF469B3}"/>
              </a:ext>
            </a:extLst>
          </p:cNvPr>
          <p:cNvSpPr/>
          <p:nvPr/>
        </p:nvSpPr>
        <p:spPr>
          <a:xfrm>
            <a:off x="6940350" y="4060148"/>
            <a:ext cx="1379033"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State &amp; local policymakers</a:t>
            </a:r>
          </a:p>
        </p:txBody>
      </p:sp>
      <p:sp>
        <p:nvSpPr>
          <p:cNvPr id="68" name="Rectangle 67">
            <a:extLst>
              <a:ext uri="{FF2B5EF4-FFF2-40B4-BE49-F238E27FC236}">
                <a16:creationId xmlns:a16="http://schemas.microsoft.com/office/drawing/2014/main" id="{21D5128C-57FF-493D-8F5B-42C1A22B1D18}"/>
              </a:ext>
            </a:extLst>
          </p:cNvPr>
          <p:cNvSpPr/>
          <p:nvPr/>
        </p:nvSpPr>
        <p:spPr>
          <a:xfrm>
            <a:off x="6940350" y="5300484"/>
            <a:ext cx="1379033" cy="9778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rgbClr val="56585C"/>
                </a:solidFill>
              </a:rPr>
              <a:t>Philanthropic foundations</a:t>
            </a:r>
          </a:p>
        </p:txBody>
      </p:sp>
      <p:pic>
        <p:nvPicPr>
          <p:cNvPr id="46" name="Picture 45">
            <a:extLst>
              <a:ext uri="{FF2B5EF4-FFF2-40B4-BE49-F238E27FC236}">
                <a16:creationId xmlns:a16="http://schemas.microsoft.com/office/drawing/2014/main" id="{26B5AA3D-580E-45B7-8FDD-1CCDEE2D6574}"/>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42705" y="4205036"/>
            <a:ext cx="685800" cy="685800"/>
          </a:xfrm>
          <a:prstGeom prst="rect">
            <a:avLst/>
          </a:prstGeom>
        </p:spPr>
      </p:pic>
      <p:pic>
        <p:nvPicPr>
          <p:cNvPr id="51" name="Picture 50">
            <a:extLst>
              <a:ext uri="{FF2B5EF4-FFF2-40B4-BE49-F238E27FC236}">
                <a16:creationId xmlns:a16="http://schemas.microsoft.com/office/drawing/2014/main" id="{C7B63F8E-D7F0-4F33-88A9-C6F8280E910D}"/>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42705" y="2963441"/>
            <a:ext cx="685800" cy="685800"/>
          </a:xfrm>
          <a:prstGeom prst="rect">
            <a:avLst/>
          </a:prstGeom>
        </p:spPr>
      </p:pic>
    </p:spTree>
    <p:extLst>
      <p:ext uri="{BB962C8B-B14F-4D97-AF65-F5344CB8AC3E}">
        <p14:creationId xmlns:p14="http://schemas.microsoft.com/office/powerpoint/2010/main" val="2121455354"/>
      </p:ext>
    </p:extLst>
  </p:cSld>
  <p:clrMapOvr>
    <a:masterClrMapping/>
  </p:clrMapOvr>
</p:sld>
</file>

<file path=ppt/theme/theme1.xml><?xml version="1.0" encoding="utf-8"?>
<a:theme xmlns:a="http://schemas.openxmlformats.org/drawingml/2006/main" name="Titles and Transitions">
  <a:themeElements>
    <a:clrScheme name="EFC PPT Palette">
      <a:dk1>
        <a:srgbClr val="56585C"/>
      </a:dk1>
      <a:lt1>
        <a:srgbClr val="FFFFFF"/>
      </a:lt1>
      <a:dk2>
        <a:srgbClr val="324B8B"/>
      </a:dk2>
      <a:lt2>
        <a:srgbClr val="A9A9A9"/>
      </a:lt2>
      <a:accent1>
        <a:srgbClr val="3B325E"/>
      </a:accent1>
      <a:accent2>
        <a:srgbClr val="324B8B"/>
      </a:accent2>
      <a:accent3>
        <a:srgbClr val="1B696D"/>
      </a:accent3>
      <a:accent4>
        <a:srgbClr val="91A226"/>
      </a:accent4>
      <a:accent5>
        <a:srgbClr val="E7982E"/>
      </a:accent5>
      <a:accent6>
        <a:srgbClr val="AB0833"/>
      </a:accent6>
      <a:hlink>
        <a:srgbClr val="324B8B"/>
      </a:hlink>
      <a:folHlink>
        <a:srgbClr val="324B8B"/>
      </a:folHlink>
    </a:clrScheme>
    <a:fontScheme name="EFC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defTabSz="457200">
          <a:defRPr sz="1600" b="1" dirty="0" smtClean="0">
            <a:solidFill>
              <a:schemeClr val="accent2"/>
            </a:solidFill>
          </a:defRPr>
        </a:defPPr>
      </a:lstStyle>
    </a:txDef>
  </a:objectDefaults>
  <a:extraClrSchemeLst/>
  <a:extLst>
    <a:ext uri="{05A4C25C-085E-4340-85A3-A5531E510DB2}">
      <thm15:themeFamily xmlns:thm15="http://schemas.microsoft.com/office/thememl/2012/main" name="Presentation2" id="{659C38DA-7C13-401B-94D2-4C123E367560}" vid="{74D4C6C5-2E39-42AA-9EF7-5E5A37787682}"/>
    </a:ext>
  </a:extLst>
</a:theme>
</file>

<file path=ppt/theme/theme2.xml><?xml version="1.0" encoding="utf-8"?>
<a:theme xmlns:a="http://schemas.openxmlformats.org/drawingml/2006/main" name="Basic Layouts">
  <a:themeElements>
    <a:clrScheme name="EFC PPT Palette">
      <a:dk1>
        <a:srgbClr val="56585C"/>
      </a:dk1>
      <a:lt1>
        <a:srgbClr val="FFFFFF"/>
      </a:lt1>
      <a:dk2>
        <a:srgbClr val="324B8B"/>
      </a:dk2>
      <a:lt2>
        <a:srgbClr val="A9A9A9"/>
      </a:lt2>
      <a:accent1>
        <a:srgbClr val="3B325E"/>
      </a:accent1>
      <a:accent2>
        <a:srgbClr val="324B8B"/>
      </a:accent2>
      <a:accent3>
        <a:srgbClr val="1B696D"/>
      </a:accent3>
      <a:accent4>
        <a:srgbClr val="91A226"/>
      </a:accent4>
      <a:accent5>
        <a:srgbClr val="E7982E"/>
      </a:accent5>
      <a:accent6>
        <a:srgbClr val="AB0833"/>
      </a:accent6>
      <a:hlink>
        <a:srgbClr val="324B8B"/>
      </a:hlink>
      <a:folHlink>
        <a:srgbClr val="324B8B"/>
      </a:folHlink>
    </a:clrScheme>
    <a:fontScheme name="EFC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defTabSz="457200">
          <a:defRPr sz="1600" b="1" dirty="0" smtClean="0">
            <a:solidFill>
              <a:schemeClr val="accent2"/>
            </a:solidFill>
          </a:defRPr>
        </a:defPPr>
      </a:lstStyle>
    </a:txDef>
  </a:objectDefaults>
  <a:extraClrSchemeLst/>
  <a:extLst>
    <a:ext uri="{05A4C25C-085E-4340-85A3-A5531E510DB2}">
      <thm15:themeFamily xmlns:thm15="http://schemas.microsoft.com/office/thememl/2012/main" name="Presentation2" id="{659C38DA-7C13-401B-94D2-4C123E367560}" vid="{7CC2A7B9-1180-4EA5-B04E-164C1029305B}"/>
    </a:ext>
  </a:extLst>
</a:theme>
</file>

<file path=ppt/theme/theme3.xml><?xml version="1.0" encoding="utf-8"?>
<a:theme xmlns:a="http://schemas.openxmlformats.org/drawingml/2006/main" name="Creative Layouts">
  <a:themeElements>
    <a:clrScheme name="EFC PPT Palette">
      <a:dk1>
        <a:srgbClr val="56585C"/>
      </a:dk1>
      <a:lt1>
        <a:srgbClr val="FFFFFF"/>
      </a:lt1>
      <a:dk2>
        <a:srgbClr val="324B8B"/>
      </a:dk2>
      <a:lt2>
        <a:srgbClr val="A9A9A9"/>
      </a:lt2>
      <a:accent1>
        <a:srgbClr val="3B325E"/>
      </a:accent1>
      <a:accent2>
        <a:srgbClr val="324B8B"/>
      </a:accent2>
      <a:accent3>
        <a:srgbClr val="1B696D"/>
      </a:accent3>
      <a:accent4>
        <a:srgbClr val="91A226"/>
      </a:accent4>
      <a:accent5>
        <a:srgbClr val="E7982E"/>
      </a:accent5>
      <a:accent6>
        <a:srgbClr val="AB0833"/>
      </a:accent6>
      <a:hlink>
        <a:srgbClr val="324B8B"/>
      </a:hlink>
      <a:folHlink>
        <a:srgbClr val="324B8B"/>
      </a:folHlink>
    </a:clrScheme>
    <a:fontScheme name="EFC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defTabSz="457200">
          <a:defRPr sz="1600" b="1" dirty="0" smtClean="0">
            <a:solidFill>
              <a:schemeClr val="accent2"/>
            </a:solidFill>
          </a:defRPr>
        </a:defPPr>
      </a:lstStyle>
    </a:txDef>
  </a:objectDefaults>
  <a:extraClrSchemeLst/>
  <a:extLst>
    <a:ext uri="{05A4C25C-085E-4340-85A3-A5531E510DB2}">
      <thm15:themeFamily xmlns:thm15="http://schemas.microsoft.com/office/thememl/2012/main" name="Presentation2" id="{659C38DA-7C13-401B-94D2-4C123E367560}" vid="{C764BA1F-04BF-4299-858F-EEF99106A7DF}"/>
    </a:ext>
  </a:extLst>
</a:theme>
</file>

<file path=ppt/theme/theme4.xml><?xml version="1.0" encoding="utf-8"?>
<a:theme xmlns:a="http://schemas.openxmlformats.org/drawingml/2006/main" name="Education First PowerPoint Theme">
  <a:themeElements>
    <a:clrScheme name="EFC PPT Palette">
      <a:dk1>
        <a:srgbClr val="56585C"/>
      </a:dk1>
      <a:lt1>
        <a:srgbClr val="FFFFFF"/>
      </a:lt1>
      <a:dk2>
        <a:srgbClr val="324B8B"/>
      </a:dk2>
      <a:lt2>
        <a:srgbClr val="A9A9A9"/>
      </a:lt2>
      <a:accent1>
        <a:srgbClr val="3B325E"/>
      </a:accent1>
      <a:accent2>
        <a:srgbClr val="324B8B"/>
      </a:accent2>
      <a:accent3>
        <a:srgbClr val="1B696D"/>
      </a:accent3>
      <a:accent4>
        <a:srgbClr val="91A226"/>
      </a:accent4>
      <a:accent5>
        <a:srgbClr val="E7982E"/>
      </a:accent5>
      <a:accent6>
        <a:srgbClr val="AB0833"/>
      </a:accent6>
      <a:hlink>
        <a:srgbClr val="324B8B"/>
      </a:hlink>
      <a:folHlink>
        <a:srgbClr val="324B8B"/>
      </a:folHlink>
    </a:clrScheme>
    <a:fontScheme name="EFC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defTabSz="457200">
          <a:defRPr sz="1600" b="1" dirty="0" smtClean="0">
            <a:solidFill>
              <a:schemeClr val="accent2"/>
            </a:solidFill>
          </a:defRPr>
        </a:defPPr>
      </a:lstStyle>
    </a:txDef>
  </a:objectDefaults>
  <a:extraClrSchemeLst/>
  <a:extLst>
    <a:ext uri="{05A4C25C-085E-4340-85A3-A5531E510DB2}">
      <thm15:themeFamily xmlns:thm15="http://schemas.microsoft.com/office/thememl/2012/main" name="Education First PPT Master Template with Branding and Reusables December 2017" id="{03BBD365-8D3F-4EE8-BE7D-1B524D6D89D5}" vid="{11F718E1-7B64-4EAC-A28E-0713CA4C683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 2019</Template>
  <TotalTime>5961</TotalTime>
  <Words>34133</Words>
  <Application>Microsoft Office PowerPoint</Application>
  <PresentationFormat>On-screen Show (4:3)</PresentationFormat>
  <Paragraphs>2056</Paragraphs>
  <Slides>138</Slides>
  <Notes>94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138</vt:i4>
      </vt:variant>
    </vt:vector>
  </HeadingPairs>
  <TitlesOfParts>
    <vt:vector size="146" baseType="lpstr">
      <vt:lpstr>Arial</vt:lpstr>
      <vt:lpstr>Calibri</vt:lpstr>
      <vt:lpstr>Tw Cen MT</vt:lpstr>
      <vt:lpstr>Wingdings</vt:lpstr>
      <vt:lpstr>Titles and Transitions</vt:lpstr>
      <vt:lpstr>Basic Layouts</vt:lpstr>
      <vt:lpstr>Creative Layouts</vt:lpstr>
      <vt:lpstr>Education First PowerPoint Theme</vt:lpstr>
      <vt:lpstr>PowerPoint Presentation</vt:lpstr>
      <vt:lpstr>Table of contents</vt:lpstr>
      <vt:lpstr>PowerPoint Presentation</vt:lpstr>
      <vt:lpstr>This report aims to build knowledge and inform action in the philanthropy sector to strengthen California’s policies and systems in service of Dual language learners/English learners</vt:lpstr>
      <vt:lpstr>California is home to large populations of DLLs/ELs; yet despite their numbers, many of them often lack access to a strong education that prepares them for college, careers and life</vt:lpstr>
      <vt:lpstr>We analyze ECE and K12 policies and systems to understand their strengths and challenges as they relate to DLLs/ELs</vt:lpstr>
      <vt:lpstr>Based on this research, we elevate opportunities in the field to enhance DLL/EL education in California, from ECE to 12th grade</vt:lpstr>
      <vt:lpstr>Lastly, we recommend that philanthropy promote a focus on DLLs/ELs in policies and systems at the state and local levels</vt:lpstr>
      <vt:lpstr>PowerPoint Presentation</vt:lpstr>
      <vt:lpstr>This report aims to build knowledge and inform action in the philanthropy sector to strengthen California’s policies and systems in service of Dual language learners/English learners</vt:lpstr>
      <vt:lpstr>We partnered with five foundations committed to improving outcomes for DLLs/ELs and other underserved students</vt:lpstr>
      <vt:lpstr>Over five months in 2019, we conducted desk research and interviewed key leaders in California’s early childhood and K12 education sectors to develop findings and recommendations</vt:lpstr>
      <vt:lpstr>Drawing on this research and a wide range of expert insights, this report make recommendations for foundations to take action in California moving forward</vt:lpstr>
      <vt:lpstr>PowerPoint Presentation</vt:lpstr>
      <vt:lpstr>In this section, we provide an overview of key terminology used in the field related to DLLs/ELs and their schooling</vt:lpstr>
      <vt:lpstr>The ECE and K12 systems have different classifications for DLLs/ELs as these students progress in their education</vt:lpstr>
      <vt:lpstr>ELs may also be classified under other student subgroup designations</vt:lpstr>
      <vt:lpstr>In addition, there are different types of instructional methods ELs in K12 may experience during a school day</vt:lpstr>
      <vt:lpstr>And these instructional methods may be delivered in a variety of learning environments in the K12 education system</vt:lpstr>
      <vt:lpstr>PowerPoint Presentation</vt:lpstr>
      <vt:lpstr>With the 5th largest economy in the world—and millions of DLLs/ELs in school—California has the opportunity to pave the way toward a new, multilingual economy</vt:lpstr>
      <vt:lpstr>On top of contributing to the state’s economic success, bilingual children and youth reap many cognitive benefits </vt:lpstr>
      <vt:lpstr>In this section, we provide data on enrollment, demographics and outcomes for DLLs/ELs in California today</vt:lpstr>
      <vt:lpstr>There are DLLs/ELs in all 58 counties in California</vt:lpstr>
      <vt:lpstr>Roughly 42 percent of DLLs/ELs are concentrated in three counties: Los Angeles, Orange and San Diego </vt:lpstr>
      <vt:lpstr>As of the 2017–18 school year, 14 districts served over 10,000 ELs</vt:lpstr>
      <vt:lpstr>In 12 districts, 70 percent of students are ELs; while about 350 districts each have fewer than 100 ELs</vt:lpstr>
      <vt:lpstr>Overall, the percentage of DLLs/ELs decreases as students progress from ECE to 12th grade</vt:lpstr>
      <vt:lpstr>ELs in California are a diverse group of learners, but the majority are male, Latino and speak Spanish</vt:lpstr>
      <vt:lpstr>In addition, DLLs/ELs face many barriers—in and out of school—beyond learning English</vt:lpstr>
      <vt:lpstr>For example, ELs are classified as migrant and/or homeless and identified for special education services at higher rates than their peers </vt:lpstr>
      <vt:lpstr>As students advance, stark outcome gaps persist between ELs and other students</vt:lpstr>
      <vt:lpstr>These outcome gaps are exacerbated for Long-Term ELs, who have less access to rigorous core content instruction compared to their reclassified and non-EL peers </vt:lpstr>
      <vt:lpstr>Furthermore, fewer ELs graduate ready for life after high school compared to their peers</vt:lpstr>
      <vt:lpstr>With such large populations of DLLs/ELs who are also students of color, ensuring their academic success is imperative to achieving racial equity in California</vt:lpstr>
      <vt:lpstr>For California to thrive into the future, the state’s education systems will need to do more to support DLLs/ELs from birth all the way to 12th grade and beyond</vt:lpstr>
      <vt:lpstr>PowerPoint Presentation</vt:lpstr>
      <vt:lpstr>In this section, we look at ELs in California’s charter schools</vt:lpstr>
      <vt:lpstr>More charter schools are opening every year and they are enrolling an increasing percentage of students, including ELs</vt:lpstr>
      <vt:lpstr>Overall, 16 percent of charter school students are ELs, compared to 21 percent for all other schools; charter advocates have explored possible explanations</vt:lpstr>
      <vt:lpstr>Similar to their counterparts in traditional public schools, ELs in charter schools face an array of challenges on top of learning English </vt:lpstr>
      <vt:lpstr>EL enrollment in charter schools can vary significantly by county, district and neighborhood</vt:lpstr>
      <vt:lpstr>Rural areas have the largest gap in EL enrollment between charter schools and traditional public schools</vt:lpstr>
      <vt:lpstr>Recent research shows that ELs achieve better outcomes in charter schools compared to other schools</vt:lpstr>
      <vt:lpstr>For the most part, the same EL policies that apply to traditional public schools also apply to charter schools </vt:lpstr>
      <vt:lpstr>However, there is one key exception: A provision in the Local Control Funding Formula impacts charter schools differently than traditional public schools</vt:lpstr>
      <vt:lpstr>Districts and charter schools with higher percentages of ELs receive more per pupil funding</vt:lpstr>
      <vt:lpstr>Once they receive LCFF funds, districts and charter schools must create a Local Control Accountability Plan to determine how they will allocate funds</vt:lpstr>
      <vt:lpstr>But charter schools serving higher percentages of high-need students (including ELs) compared to the local district receive less funding </vt:lpstr>
      <vt:lpstr>While the charter sector faces several challenges, there are promising opportunities to augment supports for ELs</vt:lpstr>
      <vt:lpstr>PowerPoint Presentation</vt:lpstr>
      <vt:lpstr>California’s communities of color have been advocating for a more equitable education system—and more bilingual education opportunities—since the 1960’s</vt:lpstr>
      <vt:lpstr>Since the 1968 walkouts, change has been slow and incremental; today, the state policy environment is  more supportive of quality EL education than ever before </vt:lpstr>
      <vt:lpstr>To examine the policy field in California, we conducted research in six broad areas and highlight key policies that support the education of DLLs in ECE and ELs in K12</vt:lpstr>
      <vt:lpstr>In the next two sections, we offer an analysis of policies and systems in ECE and K12, including strengths and challenges facing the state in each area of our framework</vt:lpstr>
      <vt:lpstr>PowerPoint Presentation</vt:lpstr>
      <vt:lpstr>While the EL Roadmap references the importance of early childhood, there is no central vision for the education of DLLs</vt:lpstr>
      <vt:lpstr>The field has greater awareness about the importance of  ECE in the cognitive development of DLLs, but fragmentation inhibits the creation of a comprehensive vision and goals</vt:lpstr>
      <vt:lpstr>The educational experiences of DLLs vary because ECE programs differ in their approach to dual language instruction</vt:lpstr>
      <vt:lpstr>Unlike the K12 system, California’s ECE system consists of a complex mix of programs and providers</vt:lpstr>
      <vt:lpstr>As demand for dual language programs in ECE grows, practitioners need research, families need information and the field needs common frameworks</vt:lpstr>
      <vt:lpstr>High-quality pre-service and in-service training for ECE educators who teach DLLs are limited</vt:lpstr>
      <vt:lpstr>As a result, many ECE educators struggle to meet the language development needs of DLLs</vt:lpstr>
      <vt:lpstr>California does not require ECE programs to use QRIS, and QRIS does not include indictors specific to DLLs</vt:lpstr>
      <vt:lpstr>Policymakers, advocates and ECE program leaders need more and better data on DLLs to measure program quality and push for additional funding</vt:lpstr>
      <vt:lpstr>Some counties, such as Fresno, have taken it upon  themselves to ensure their QRIS matrix takes DLLs into account</vt:lpstr>
      <vt:lpstr>The ECE funding landscape is a complex mix of federal and state dollars</vt:lpstr>
      <vt:lpstr>There is no state mechanism in place to ensure ECE programs serving DLLs receive funding to meet the unique needs of these children</vt:lpstr>
      <vt:lpstr>The Dual Language Learners Professional Development  Grant has created an opportunity to develop and apply technical assistance strategies for dual language learning </vt:lpstr>
      <vt:lpstr>But the field lacks sustainable funding and coordinated support for ECE programs to improve outcomes for DLLs</vt:lpstr>
      <vt:lpstr>San Mateo County has also emerged as a leader in its  support for DLLs/ELs and their families and teachers</vt:lpstr>
      <vt:lpstr>PowerPoint Presentation</vt:lpstr>
      <vt:lpstr>The adoption of the EL Roadmap in 2017 created the first time a clear and coherent vision for EL education in California</vt:lpstr>
      <vt:lpstr>While the vision is clear, translating that vision into practice remains a challenge for educators and school leaders</vt:lpstr>
      <vt:lpstr>Some districts, such as Golden Plains USD, have emerged as leaders in their vision and practices to support ELs</vt:lpstr>
      <vt:lpstr>The passage of Proposition 58 and new reclassification requirements under ESSA created an opportunity for the state to improve the educational experience of ELs</vt:lpstr>
      <vt:lpstr>While state policies generally support high-quality EL education, the K12 system needs to do more at all levels to translate these policies into practice</vt:lpstr>
      <vt:lpstr>The majority of pre-service and in-service teacher training programs and opportunities do not include content related to EL education </vt:lpstr>
      <vt:lpstr>Consequently, teachers are ill-prepared to meet the language needs of ELs, which is especially challenging given the bilingual teacher shortage in California </vt:lpstr>
      <vt:lpstr>Under ESSA, California’s EL progress indictor includes outcomes for ELs and for reclassified students</vt:lpstr>
      <vt:lpstr>It’s important to know reclassified student outcomes, but including this data in the EL progress indicator skews results upward, negatively affecting state support for ELs</vt:lpstr>
      <vt:lpstr>The state revamped its funding formula for education in 2013 to provide more funding to districts serving large proportions of high-need students </vt:lpstr>
      <vt:lpstr>While funding distribution is now more equitable,  there is no state mechanism to ensure districts use their funds to better serve ELs and other high-need students</vt:lpstr>
      <vt:lpstr>Multiple state and local agencies help districts across California engage in continuous improvement</vt:lpstr>
      <vt:lpstr>However, these support agencies do not have the personnel capacity nor the content expertise to help school districts improve outcomes for ELs </vt:lpstr>
      <vt:lpstr>PowerPoint Presentation</vt:lpstr>
      <vt:lpstr>In this section, we elevate timely opportunities in the field to enhance DLL/EL education in California, from ECE to 12th grade</vt:lpstr>
      <vt:lpstr>Coherent Structures: Despite the system silos, leaders can work to build cross-cutting structures to serve DLLs/ELs </vt:lpstr>
      <vt:lpstr>Aligned Vision: In order to make progress toward a unified education system, ECE and K12 stakeholders can work together to co-construct a common vision and shared values</vt:lpstr>
      <vt:lpstr>Policy/Accountability: The field can bolster high-quality programs by pushing for an increased state reimbursement rate</vt:lpstr>
      <vt:lpstr>Policy/Accountability: QRIS, which assesses ECE program  quality and promotes continuous improvement, can be enhanced by including DLL-related indicators</vt:lpstr>
      <vt:lpstr>Policy/Accountability: Advocates can push for solutions to three major policy issues: EL progress indicator, reclassification policy and charter funding for ELs</vt:lpstr>
      <vt:lpstr>Advocacy: The field can capitalize on California’s local control and accountability structure by including and elevating the  voices of parents of DLLs/ELs in local advocacy initiatives</vt:lpstr>
      <vt:lpstr>Teacher Prep: Higher education can collaboratively redesign teacher preparation programs in a way that adequately meets the needs of all California students, including DLLs/ELs</vt:lpstr>
      <vt:lpstr>In-Service PD: The field can create a set of standards or a framework for early biliteracy to set common expectations for all ECE providers in the state</vt:lpstr>
      <vt:lpstr>In-Service PD: To better serve current teachers, the field can create more accessible professional development opportunities and modify teacher credentialing policies </vt:lpstr>
      <vt:lpstr>In-Service PD: Systemic professional development opportunities focused on EL education can help educators, as well as school and district leaders</vt:lpstr>
      <vt:lpstr>PowerPoint Presentation</vt:lpstr>
      <vt:lpstr>Philanthropy can partner with other stakeholders to create the necessary conditions to ensure California’s DLLs/ELs have equitable access to a quality, standards-based education</vt:lpstr>
      <vt:lpstr>To achieve this goal, we advise philanthropy to promote a focus on DLLs/ELs in policies and systems at the state and local levels</vt:lpstr>
      <vt:lpstr>Recommendation 1: Create a large-scale communications campaign to increase the public’s awareness of DLLs/ELs and build their demand for bilingualism</vt:lpstr>
      <vt:lpstr>Recommendation 2: Build the parent/community engagement sector’s capacity to support parents of DLLs/ELs, strengthen local advocacy and cultivate local champions on DLL/EL issues</vt:lpstr>
      <vt:lpstr>Recommendation 3: Develop and pursue a state advocacy strategy that coordinates the field’s advocacy efforts around a shared vision from ECE to postsecondary</vt:lpstr>
      <vt:lpstr>Recommendation 4: Enhance technical assistance for ECE programs and K12 systems to respond to the needs of DLLs/ELs</vt:lpstr>
      <vt:lpstr>Recommendation 5: Cultivate practitioner networks to tackle problems of practice relevant to DLL/EL outcomes consistent with the principles of continuous improvement</vt:lpstr>
      <vt:lpstr>Recommendation 6: Help teacher preparation programs strengthen DLL/EL course offerings and bilingual programs, and bolster emphasis on ELs across their curricula and training</vt:lpstr>
      <vt:lpstr>Recommendation 7: Establish a hub of research-based practices, models, tools and other relevant resources to inform the ongoing professional development of practitioners</vt:lpstr>
      <vt:lpstr>Recommendation 8: Support alignment of ECE, K12 and higher education systems, particularly around data, to provide needed experiences and supports for ELs along their trajectory</vt:lpstr>
      <vt:lpstr>Recommendation 9: Facilitate partnerships beyond education to meet the holistic needs of families of DLLs/ELs</vt:lpstr>
      <vt:lpstr>Recommendation 10: Enable foundations to stay informed on DLL/EL issues, learn from each other’s grants and apply models of funder collaboration to work on common goals</vt:lpstr>
      <vt:lpstr>PowerPoint Presentation</vt:lpstr>
      <vt:lpstr>California is home to large populations of DLLs/ELs; yet despite their numbers, many of them often lack access to a strong education that prepares them for college, careers and life</vt:lpstr>
      <vt:lpstr>But the future holds promise: The field is ready to build on recent policy and system changes to achieve a bold, new vision for DLLs/ELs—and philanthropy can be a partner in this work</vt:lpstr>
      <vt:lpstr>PowerPoint Presentation</vt:lpstr>
      <vt:lpstr>Click on the links below for more detail on key policies: </vt:lpstr>
      <vt:lpstr>EL Roadmap: This pioneering policy defines a coherent and forward-looking approach to the education of ELs statewide</vt:lpstr>
      <vt:lpstr>EL Roadmap: The policy’s comprehensiveness is a strength, but awareness is generally low and implementation is limited</vt:lpstr>
      <vt:lpstr>Proposition 58: California residents overwhelmingly voted to repeal the 18-year ban on bilingual education programs</vt:lpstr>
      <vt:lpstr>Proposition 58: While the policy creates a needed mindset  shift, the state lacks capacity to support bilingual education</vt:lpstr>
      <vt:lpstr>Reclassification: State’s four minimum criteria guide all reclassification decisions, but districts have local control</vt:lpstr>
      <vt:lpstr>Reclassification: Many agree that current policy is flawed, but limited data on reclassified students put reform on hold</vt:lpstr>
      <vt:lpstr>Teacher Credentialing: Policy requires that all new teachers learn about working with ELs at the prelim. credential stage</vt:lpstr>
      <vt:lpstr>Teacher Credentialing: The state’s policy expectations for EL-focused training are a solid start, even if flawed; but new teachers need more training to effectively educate ELs </vt:lpstr>
      <vt:lpstr>State Accountability System: The state’s EL progress  indicator includes outcomes for ELs and reclassified students</vt:lpstr>
      <vt:lpstr>State Accountability System: While it’s important to know how reclassified students are doing, using this data for the EL progress indicator is skewing results for ELs </vt:lpstr>
      <vt:lpstr>Local Control Funding Formula: The policy revamped the state’s approach to distributing funding to districts </vt:lpstr>
      <vt:lpstr>Local Control Funding Formula: While districts now receive more state funds for ELs, the policy lacks mechanisms to ensure districts use the funds to support these students </vt:lpstr>
      <vt:lpstr>State System of Support: As the state has shifted toward greater local control over resources, multiple agencies are responsible for helping districts improve supports for ELs</vt:lpstr>
      <vt:lpstr>State System of Support: The continuous improvement approach empowers local stakeholders to solve problems, but support agencies are currently not EL-equipped to help </vt:lpstr>
      <vt:lpstr>PowerPoint Presentation</vt:lpstr>
      <vt:lpstr>Interviewees</vt:lpstr>
      <vt:lpstr>Interviewees (continued)</vt:lpstr>
      <vt:lpstr>References</vt:lpstr>
      <vt:lpstr>References (continued)</vt:lpstr>
      <vt:lpstr>References (continued)</vt:lpstr>
      <vt:lpstr>References (continued)</vt:lpstr>
      <vt:lpstr>References (continued)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 First</dc:creator>
  <cp:lastModifiedBy>Aseal Tineh</cp:lastModifiedBy>
  <cp:revision>742</cp:revision>
  <dcterms:created xsi:type="dcterms:W3CDTF">2019-04-18T17:42:26Z</dcterms:created>
  <dcterms:modified xsi:type="dcterms:W3CDTF">2020-08-09T00:36:14Z</dcterms:modified>
</cp:coreProperties>
</file>